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12192000" cy="6858000"/>
  <p:notesSz cx="6858000" cy="9144000"/>
  <p:custDataLst>
    <p:tags r:id="rId1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tags" Target="tags/tag1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jpeg"/><Relationship Id="rId8" Type="http://schemas.openxmlformats.org/officeDocument/2006/relationships/image" Target="../media/image8.jpeg"/><Relationship Id="rId7" Type="http://schemas.openxmlformats.org/officeDocument/2006/relationships/image" Target="../media/image7.jpeg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3" Type="http://schemas.openxmlformats.org/officeDocument/2006/relationships/slideLayout" Target="../slideLayouts/slideLayout1.xml"/><Relationship Id="rId12" Type="http://schemas.openxmlformats.org/officeDocument/2006/relationships/image" Target="../media/image12.jpeg"/><Relationship Id="rId11" Type="http://schemas.openxmlformats.org/officeDocument/2006/relationships/image" Target="../media/image11.jpeg"/><Relationship Id="rId10" Type="http://schemas.openxmlformats.org/officeDocument/2006/relationships/image" Target="../media/image10.jpe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1.jpeg"/><Relationship Id="rId8" Type="http://schemas.openxmlformats.org/officeDocument/2006/relationships/image" Target="../media/image120.jpeg"/><Relationship Id="rId7" Type="http://schemas.openxmlformats.org/officeDocument/2006/relationships/image" Target="../media/image119.jpeg"/><Relationship Id="rId6" Type="http://schemas.openxmlformats.org/officeDocument/2006/relationships/image" Target="../media/image118.jpeg"/><Relationship Id="rId5" Type="http://schemas.openxmlformats.org/officeDocument/2006/relationships/image" Target="../media/image117.jpeg"/><Relationship Id="rId4" Type="http://schemas.openxmlformats.org/officeDocument/2006/relationships/image" Target="../media/image116.jpeg"/><Relationship Id="rId3" Type="http://schemas.openxmlformats.org/officeDocument/2006/relationships/image" Target="../media/image115.jpeg"/><Relationship Id="rId2" Type="http://schemas.openxmlformats.org/officeDocument/2006/relationships/image" Target="../media/image114.jpeg"/><Relationship Id="rId17" Type="http://schemas.openxmlformats.org/officeDocument/2006/relationships/slideLayout" Target="../slideLayouts/slideLayout2.xml"/><Relationship Id="rId16" Type="http://schemas.openxmlformats.org/officeDocument/2006/relationships/image" Target="../media/image127.jpeg"/><Relationship Id="rId15" Type="http://schemas.openxmlformats.org/officeDocument/2006/relationships/image" Target="../media/image126.jpeg"/><Relationship Id="rId14" Type="http://schemas.openxmlformats.org/officeDocument/2006/relationships/image" Target="../media/image103.jpeg"/><Relationship Id="rId13" Type="http://schemas.openxmlformats.org/officeDocument/2006/relationships/image" Target="../media/image125.jpeg"/><Relationship Id="rId12" Type="http://schemas.openxmlformats.org/officeDocument/2006/relationships/image" Target="../media/image124.jpeg"/><Relationship Id="rId11" Type="http://schemas.openxmlformats.org/officeDocument/2006/relationships/image" Target="../media/image123.jpeg"/><Relationship Id="rId10" Type="http://schemas.openxmlformats.org/officeDocument/2006/relationships/image" Target="../media/image122.jpeg"/><Relationship Id="rId1" Type="http://schemas.openxmlformats.org/officeDocument/2006/relationships/image" Target="../media/image102.jpe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6.jpeg"/><Relationship Id="rId8" Type="http://schemas.openxmlformats.org/officeDocument/2006/relationships/image" Target="../media/image135.jpeg"/><Relationship Id="rId7" Type="http://schemas.openxmlformats.org/officeDocument/2006/relationships/image" Target="../media/image134.jpeg"/><Relationship Id="rId6" Type="http://schemas.openxmlformats.org/officeDocument/2006/relationships/image" Target="../media/image133.jpeg"/><Relationship Id="rId5" Type="http://schemas.openxmlformats.org/officeDocument/2006/relationships/image" Target="../media/image132.jpeg"/><Relationship Id="rId4" Type="http://schemas.openxmlformats.org/officeDocument/2006/relationships/image" Target="../media/image131.jpeg"/><Relationship Id="rId3" Type="http://schemas.openxmlformats.org/officeDocument/2006/relationships/image" Target="../media/image130.jpeg"/><Relationship Id="rId2" Type="http://schemas.openxmlformats.org/officeDocument/2006/relationships/image" Target="../media/image129.jpeg"/><Relationship Id="rId12" Type="http://schemas.openxmlformats.org/officeDocument/2006/relationships/slideLayout" Target="../slideLayouts/slideLayout2.xml"/><Relationship Id="rId11" Type="http://schemas.openxmlformats.org/officeDocument/2006/relationships/image" Target="../media/image138.jpeg"/><Relationship Id="rId10" Type="http://schemas.openxmlformats.org/officeDocument/2006/relationships/image" Target="../media/image137.jpeg"/><Relationship Id="rId1" Type="http://schemas.openxmlformats.org/officeDocument/2006/relationships/image" Target="../media/image128.jpe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21.jpeg"/><Relationship Id="rId8" Type="http://schemas.openxmlformats.org/officeDocument/2006/relationships/image" Target="../media/image20.jpeg"/><Relationship Id="rId7" Type="http://schemas.openxmlformats.org/officeDocument/2006/relationships/image" Target="../media/image19.jpeg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6" Type="http://schemas.openxmlformats.org/officeDocument/2006/relationships/slideLayout" Target="../slideLayouts/slideLayout2.xml"/><Relationship Id="rId15" Type="http://schemas.openxmlformats.org/officeDocument/2006/relationships/image" Target="../media/image27.jpeg"/><Relationship Id="rId14" Type="http://schemas.openxmlformats.org/officeDocument/2006/relationships/image" Target="../media/image26.jpeg"/><Relationship Id="rId13" Type="http://schemas.openxmlformats.org/officeDocument/2006/relationships/image" Target="../media/image25.jpeg"/><Relationship Id="rId12" Type="http://schemas.openxmlformats.org/officeDocument/2006/relationships/image" Target="../media/image24.jpeg"/><Relationship Id="rId11" Type="http://schemas.openxmlformats.org/officeDocument/2006/relationships/image" Target="../media/image23.jpeg"/><Relationship Id="rId10" Type="http://schemas.openxmlformats.org/officeDocument/2006/relationships/image" Target="../media/image22.jpeg"/><Relationship Id="rId1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36.jpeg"/><Relationship Id="rId8" Type="http://schemas.openxmlformats.org/officeDocument/2006/relationships/image" Target="../media/image35.jpeg"/><Relationship Id="rId7" Type="http://schemas.openxmlformats.org/officeDocument/2006/relationships/image" Target="../media/image34.jpeg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1" Type="http://schemas.openxmlformats.org/officeDocument/2006/relationships/slideLayout" Target="../slideLayouts/slideLayout2.xml"/><Relationship Id="rId10" Type="http://schemas.openxmlformats.org/officeDocument/2006/relationships/image" Target="../media/image37.jpeg"/><Relationship Id="rId1" Type="http://schemas.openxmlformats.org/officeDocument/2006/relationships/image" Target="../media/image28.jpe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45.jpeg"/><Relationship Id="rId8" Type="http://schemas.openxmlformats.org/officeDocument/2006/relationships/image" Target="../media/image44.jpeg"/><Relationship Id="rId7" Type="http://schemas.openxmlformats.org/officeDocument/2006/relationships/image" Target="../media/image43.jpeg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5" Type="http://schemas.openxmlformats.org/officeDocument/2006/relationships/slideLayout" Target="../slideLayouts/slideLayout2.xml"/><Relationship Id="rId14" Type="http://schemas.openxmlformats.org/officeDocument/2006/relationships/image" Target="../media/image50.jpeg"/><Relationship Id="rId13" Type="http://schemas.openxmlformats.org/officeDocument/2006/relationships/image" Target="../media/image49.jpeg"/><Relationship Id="rId12" Type="http://schemas.openxmlformats.org/officeDocument/2006/relationships/image" Target="../media/image48.jpeg"/><Relationship Id="rId11" Type="http://schemas.openxmlformats.org/officeDocument/2006/relationships/image" Target="../media/image47.jpeg"/><Relationship Id="rId10" Type="http://schemas.openxmlformats.org/officeDocument/2006/relationships/image" Target="../media/image46.jpeg"/><Relationship Id="rId1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59.jpeg"/><Relationship Id="rId8" Type="http://schemas.openxmlformats.org/officeDocument/2006/relationships/image" Target="../media/image58.jpeg"/><Relationship Id="rId7" Type="http://schemas.openxmlformats.org/officeDocument/2006/relationships/image" Target="../media/image57.jpeg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6" Type="http://schemas.openxmlformats.org/officeDocument/2006/relationships/slideLayout" Target="../slideLayouts/slideLayout2.xml"/><Relationship Id="rId15" Type="http://schemas.openxmlformats.org/officeDocument/2006/relationships/image" Target="../media/image65.jpeg"/><Relationship Id="rId14" Type="http://schemas.openxmlformats.org/officeDocument/2006/relationships/image" Target="../media/image64.jpeg"/><Relationship Id="rId13" Type="http://schemas.openxmlformats.org/officeDocument/2006/relationships/image" Target="../media/image63.jpeg"/><Relationship Id="rId12" Type="http://schemas.openxmlformats.org/officeDocument/2006/relationships/image" Target="../media/image62.jpeg"/><Relationship Id="rId11" Type="http://schemas.openxmlformats.org/officeDocument/2006/relationships/image" Target="../media/image61.jpeg"/><Relationship Id="rId10" Type="http://schemas.openxmlformats.org/officeDocument/2006/relationships/image" Target="../media/image60.jpeg"/><Relationship Id="rId1" Type="http://schemas.openxmlformats.org/officeDocument/2006/relationships/image" Target="../media/image51.jpe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74.jpeg"/><Relationship Id="rId8" Type="http://schemas.openxmlformats.org/officeDocument/2006/relationships/image" Target="../media/image73.jpeg"/><Relationship Id="rId7" Type="http://schemas.openxmlformats.org/officeDocument/2006/relationships/image" Target="../media/image72.jpeg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4" Type="http://schemas.openxmlformats.org/officeDocument/2006/relationships/image" Target="../media/image69.jpeg"/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3" Type="http://schemas.openxmlformats.org/officeDocument/2006/relationships/slideLayout" Target="../slideLayouts/slideLayout2.xml"/><Relationship Id="rId12" Type="http://schemas.openxmlformats.org/officeDocument/2006/relationships/image" Target="../media/image77.jpeg"/><Relationship Id="rId11" Type="http://schemas.openxmlformats.org/officeDocument/2006/relationships/image" Target="../media/image76.jpeg"/><Relationship Id="rId10" Type="http://schemas.openxmlformats.org/officeDocument/2006/relationships/image" Target="../media/image75.jpeg"/><Relationship Id="rId1" Type="http://schemas.openxmlformats.org/officeDocument/2006/relationships/image" Target="../media/image66.jpe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84.jpeg"/><Relationship Id="rId8" Type="http://schemas.openxmlformats.org/officeDocument/2006/relationships/image" Target="../media/image83.jpeg"/><Relationship Id="rId7" Type="http://schemas.openxmlformats.org/officeDocument/2006/relationships/image" Target="../media/image82.jpeg"/><Relationship Id="rId6" Type="http://schemas.openxmlformats.org/officeDocument/2006/relationships/image" Target="../media/image81.jpeg"/><Relationship Id="rId5" Type="http://schemas.openxmlformats.org/officeDocument/2006/relationships/image" Target="../media/image80.jpeg"/><Relationship Id="rId4" Type="http://schemas.openxmlformats.org/officeDocument/2006/relationships/image" Target="../media/image79.jpeg"/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5" Type="http://schemas.openxmlformats.org/officeDocument/2006/relationships/slideLayout" Target="../slideLayouts/slideLayout2.xml"/><Relationship Id="rId14" Type="http://schemas.openxmlformats.org/officeDocument/2006/relationships/image" Target="../media/image89.jpeg"/><Relationship Id="rId13" Type="http://schemas.openxmlformats.org/officeDocument/2006/relationships/image" Target="../media/image88.jpeg"/><Relationship Id="rId12" Type="http://schemas.openxmlformats.org/officeDocument/2006/relationships/image" Target="../media/image87.jpeg"/><Relationship Id="rId11" Type="http://schemas.openxmlformats.org/officeDocument/2006/relationships/image" Target="../media/image86.jpeg"/><Relationship Id="rId10" Type="http://schemas.openxmlformats.org/officeDocument/2006/relationships/image" Target="../media/image85.jpeg"/><Relationship Id="rId1" Type="http://schemas.openxmlformats.org/officeDocument/2006/relationships/image" Target="../media/image76.jpe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98.jpeg"/><Relationship Id="rId8" Type="http://schemas.openxmlformats.org/officeDocument/2006/relationships/image" Target="../media/image97.jpeg"/><Relationship Id="rId7" Type="http://schemas.openxmlformats.org/officeDocument/2006/relationships/image" Target="../media/image96.jpeg"/><Relationship Id="rId6" Type="http://schemas.openxmlformats.org/officeDocument/2006/relationships/image" Target="../media/image95.jpeg"/><Relationship Id="rId5" Type="http://schemas.openxmlformats.org/officeDocument/2006/relationships/image" Target="../media/image94.jpeg"/><Relationship Id="rId4" Type="http://schemas.openxmlformats.org/officeDocument/2006/relationships/image" Target="../media/image93.jpeg"/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3" Type="http://schemas.openxmlformats.org/officeDocument/2006/relationships/slideLayout" Target="../slideLayouts/slideLayout2.xml"/><Relationship Id="rId12" Type="http://schemas.openxmlformats.org/officeDocument/2006/relationships/image" Target="../media/image101.jpeg"/><Relationship Id="rId11" Type="http://schemas.openxmlformats.org/officeDocument/2006/relationships/image" Target="../media/image100.jpeg"/><Relationship Id="rId10" Type="http://schemas.openxmlformats.org/officeDocument/2006/relationships/image" Target="../media/image99.jpeg"/><Relationship Id="rId1" Type="http://schemas.openxmlformats.org/officeDocument/2006/relationships/image" Target="../media/image90.jpe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0.jpeg"/><Relationship Id="rId8" Type="http://schemas.openxmlformats.org/officeDocument/2006/relationships/image" Target="../media/image109.jpeg"/><Relationship Id="rId7" Type="http://schemas.openxmlformats.org/officeDocument/2006/relationships/image" Target="../media/image108.jpeg"/><Relationship Id="rId6" Type="http://schemas.openxmlformats.org/officeDocument/2006/relationships/image" Target="../media/image107.jpeg"/><Relationship Id="rId5" Type="http://schemas.openxmlformats.org/officeDocument/2006/relationships/image" Target="../media/image106.jpeg"/><Relationship Id="rId4" Type="http://schemas.openxmlformats.org/officeDocument/2006/relationships/image" Target="../media/image105.jpeg"/><Relationship Id="rId3" Type="http://schemas.openxmlformats.org/officeDocument/2006/relationships/image" Target="../media/image104.jpeg"/><Relationship Id="rId2" Type="http://schemas.openxmlformats.org/officeDocument/2006/relationships/image" Target="../media/image103.jpeg"/><Relationship Id="rId13" Type="http://schemas.openxmlformats.org/officeDocument/2006/relationships/slideLayout" Target="../slideLayouts/slideLayout2.xml"/><Relationship Id="rId12" Type="http://schemas.openxmlformats.org/officeDocument/2006/relationships/image" Target="../media/image113.jpeg"/><Relationship Id="rId11" Type="http://schemas.openxmlformats.org/officeDocument/2006/relationships/image" Target="../media/image112.jpeg"/><Relationship Id="rId10" Type="http://schemas.openxmlformats.org/officeDocument/2006/relationships/image" Target="../media/image111.jpeg"/><Relationship Id="rId1" Type="http://schemas.openxmlformats.org/officeDocument/2006/relationships/image" Target="../media/image10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1. gapdh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10800000">
            <a:off x="187960" y="419735"/>
            <a:ext cx="1531620" cy="1021080"/>
          </a:xfrm>
          <a:prstGeom prst="rect">
            <a:avLst/>
          </a:prstGeom>
        </p:spPr>
      </p:pic>
      <p:pic>
        <p:nvPicPr>
          <p:cNvPr id="5" name="图片 4" descr="1. Sage-合成图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1764030" y="393700"/>
            <a:ext cx="1529715" cy="107823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65100" y="144145"/>
            <a:ext cx="15354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GAPDH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7" name="图片 6" descr="2. ppar-r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245" y="1651635"/>
            <a:ext cx="1508125" cy="1370330"/>
          </a:xfrm>
          <a:prstGeom prst="rect">
            <a:avLst/>
          </a:prstGeom>
        </p:spPr>
      </p:pic>
      <p:pic>
        <p:nvPicPr>
          <p:cNvPr id="8" name="图片 7" descr="2. Sage-合成图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4030" y="1716405"/>
            <a:ext cx="1515745" cy="135255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65100" y="1440815"/>
            <a:ext cx="15354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  PPARγ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238760" y="805815"/>
            <a:ext cx="1649730" cy="245110"/>
            <a:chOff x="405" y="1941"/>
            <a:chExt cx="2598" cy="386"/>
          </a:xfrm>
        </p:grpSpPr>
        <p:sp>
          <p:nvSpPr>
            <p:cNvPr id="10" name="文本框 9"/>
            <p:cNvSpPr txBox="1"/>
            <p:nvPr/>
          </p:nvSpPr>
          <p:spPr>
            <a:xfrm rot="20340000">
              <a:off x="405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VD-C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 rot="20340000">
              <a:off x="1087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VD-D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 rot="20340000">
              <a:off x="1794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VD-E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229235" y="2629535"/>
            <a:ext cx="1439545" cy="245110"/>
            <a:chOff x="405" y="1941"/>
            <a:chExt cx="2598" cy="386"/>
          </a:xfrm>
        </p:grpSpPr>
        <p:sp>
          <p:nvSpPr>
            <p:cNvPr id="15" name="文本框 14"/>
            <p:cNvSpPr txBox="1"/>
            <p:nvPr/>
          </p:nvSpPr>
          <p:spPr>
            <a:xfrm rot="20340000">
              <a:off x="405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VD-C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16" name="文本框 15"/>
            <p:cNvSpPr txBox="1"/>
            <p:nvPr/>
          </p:nvSpPr>
          <p:spPr>
            <a:xfrm rot="20340000">
              <a:off x="1087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VD-D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17" name="文本框 16"/>
            <p:cNvSpPr txBox="1"/>
            <p:nvPr/>
          </p:nvSpPr>
          <p:spPr>
            <a:xfrm rot="20340000">
              <a:off x="1794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VD-E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pic>
        <p:nvPicPr>
          <p:cNvPr id="18" name="图片 17" descr="3. Sage-合成图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V="1">
            <a:off x="5339080" y="385445"/>
            <a:ext cx="1579245" cy="1086485"/>
          </a:xfrm>
          <a:prstGeom prst="rect">
            <a:avLst/>
          </a:prstGeom>
        </p:spPr>
      </p:pic>
      <p:pic>
        <p:nvPicPr>
          <p:cNvPr id="19" name="图片 18" descr="3. RUNX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V="1">
            <a:off x="3640455" y="244475"/>
            <a:ext cx="1756410" cy="1227455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3640455" y="175895"/>
            <a:ext cx="15354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Runx2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3499485" y="1362075"/>
            <a:ext cx="1649730" cy="245110"/>
            <a:chOff x="405" y="1941"/>
            <a:chExt cx="2598" cy="386"/>
          </a:xfrm>
        </p:grpSpPr>
        <p:sp>
          <p:nvSpPr>
            <p:cNvPr id="22" name="文本框 21"/>
            <p:cNvSpPr txBox="1"/>
            <p:nvPr/>
          </p:nvSpPr>
          <p:spPr>
            <a:xfrm rot="20340000">
              <a:off x="405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VD-C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23" name="文本框 22"/>
            <p:cNvSpPr txBox="1"/>
            <p:nvPr/>
          </p:nvSpPr>
          <p:spPr>
            <a:xfrm rot="20340000">
              <a:off x="1087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VD-D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24" name="文本框 23"/>
            <p:cNvSpPr txBox="1"/>
            <p:nvPr/>
          </p:nvSpPr>
          <p:spPr>
            <a:xfrm rot="20340000">
              <a:off x="1794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VD-E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pic>
        <p:nvPicPr>
          <p:cNvPr id="25" name="图片 24" descr="4. CEBPA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895" y="3297555"/>
            <a:ext cx="1641475" cy="732790"/>
          </a:xfrm>
          <a:prstGeom prst="rect">
            <a:avLst/>
          </a:prstGeom>
        </p:spPr>
      </p:pic>
      <p:pic>
        <p:nvPicPr>
          <p:cNvPr id="26" name="图片 25" descr="4. Sage-合成图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40535" y="3227705"/>
            <a:ext cx="1553210" cy="1007110"/>
          </a:xfrm>
          <a:prstGeom prst="rect">
            <a:avLst/>
          </a:prstGeom>
        </p:spPr>
      </p:pic>
      <p:sp>
        <p:nvSpPr>
          <p:cNvPr id="27" name="文本框 26"/>
          <p:cNvSpPr txBox="1"/>
          <p:nvPr/>
        </p:nvSpPr>
        <p:spPr>
          <a:xfrm>
            <a:off x="187960" y="3068955"/>
            <a:ext cx="15354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C/EBPα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0" y="3989705"/>
            <a:ext cx="1285240" cy="245110"/>
            <a:chOff x="405" y="1941"/>
            <a:chExt cx="2598" cy="386"/>
          </a:xfrm>
        </p:grpSpPr>
        <p:sp>
          <p:nvSpPr>
            <p:cNvPr id="29" name="文本框 28"/>
            <p:cNvSpPr txBox="1"/>
            <p:nvPr/>
          </p:nvSpPr>
          <p:spPr>
            <a:xfrm rot="20340000">
              <a:off x="405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VD-C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0" name="文本框 29"/>
            <p:cNvSpPr txBox="1"/>
            <p:nvPr/>
          </p:nvSpPr>
          <p:spPr>
            <a:xfrm rot="20340000">
              <a:off x="1087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VD-D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1" name="文本框 30"/>
            <p:cNvSpPr txBox="1"/>
            <p:nvPr/>
          </p:nvSpPr>
          <p:spPr>
            <a:xfrm rot="20340000">
              <a:off x="1794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VD-E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pic>
        <p:nvPicPr>
          <p:cNvPr id="32" name="图片 31" descr="5. OCN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2485" y="2703195"/>
            <a:ext cx="2785745" cy="760095"/>
          </a:xfrm>
          <a:prstGeom prst="rect">
            <a:avLst/>
          </a:prstGeom>
        </p:spPr>
      </p:pic>
      <p:sp>
        <p:nvSpPr>
          <p:cNvPr id="33" name="文本框 32"/>
          <p:cNvSpPr txBox="1"/>
          <p:nvPr/>
        </p:nvSpPr>
        <p:spPr>
          <a:xfrm>
            <a:off x="3615690" y="2746375"/>
            <a:ext cx="15354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Ocn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34" name="组合 33"/>
          <p:cNvGrpSpPr/>
          <p:nvPr/>
        </p:nvGrpSpPr>
        <p:grpSpPr>
          <a:xfrm>
            <a:off x="3576320" y="3198495"/>
            <a:ext cx="1878965" cy="278130"/>
            <a:chOff x="405" y="1889"/>
            <a:chExt cx="2959" cy="438"/>
          </a:xfrm>
        </p:grpSpPr>
        <p:sp>
          <p:nvSpPr>
            <p:cNvPr id="35" name="文本框 34"/>
            <p:cNvSpPr txBox="1"/>
            <p:nvPr/>
          </p:nvSpPr>
          <p:spPr>
            <a:xfrm rot="20340000">
              <a:off x="405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VD-C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6" name="文本框 35"/>
            <p:cNvSpPr txBox="1"/>
            <p:nvPr/>
          </p:nvSpPr>
          <p:spPr>
            <a:xfrm rot="20340000">
              <a:off x="1235" y="1889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VD-D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7" name="文本框 36"/>
            <p:cNvSpPr txBox="1"/>
            <p:nvPr/>
          </p:nvSpPr>
          <p:spPr>
            <a:xfrm rot="20340000">
              <a:off x="2155" y="1889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VD-E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pic>
        <p:nvPicPr>
          <p:cNvPr id="38" name="图片 37" descr="6. ALP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22675" y="1818640"/>
            <a:ext cx="1609725" cy="884555"/>
          </a:xfrm>
          <a:prstGeom prst="rect">
            <a:avLst/>
          </a:prstGeom>
        </p:spPr>
      </p:pic>
      <p:pic>
        <p:nvPicPr>
          <p:cNvPr id="39" name="图片 38" descr="7. Sage-合成图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96865" y="1852295"/>
            <a:ext cx="1558925" cy="768350"/>
          </a:xfrm>
          <a:prstGeom prst="rect">
            <a:avLst/>
          </a:prstGeom>
        </p:spPr>
      </p:pic>
      <p:sp>
        <p:nvSpPr>
          <p:cNvPr id="40" name="文本框 39"/>
          <p:cNvSpPr txBox="1"/>
          <p:nvPr/>
        </p:nvSpPr>
        <p:spPr>
          <a:xfrm>
            <a:off x="3632200" y="1736725"/>
            <a:ext cx="15354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ALP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41" name="组合 40"/>
          <p:cNvGrpSpPr/>
          <p:nvPr/>
        </p:nvGrpSpPr>
        <p:grpSpPr>
          <a:xfrm>
            <a:off x="4008120" y="2375535"/>
            <a:ext cx="1507490" cy="245110"/>
            <a:chOff x="629" y="1941"/>
            <a:chExt cx="2374" cy="386"/>
          </a:xfrm>
        </p:grpSpPr>
        <p:sp>
          <p:nvSpPr>
            <p:cNvPr id="42" name="文本框 41"/>
            <p:cNvSpPr txBox="1"/>
            <p:nvPr/>
          </p:nvSpPr>
          <p:spPr>
            <a:xfrm rot="20340000">
              <a:off x="629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VD-C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3" name="文本框 42"/>
            <p:cNvSpPr txBox="1"/>
            <p:nvPr/>
          </p:nvSpPr>
          <p:spPr>
            <a:xfrm rot="20340000">
              <a:off x="1191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VD-D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4" name="文本框 43"/>
            <p:cNvSpPr txBox="1"/>
            <p:nvPr/>
          </p:nvSpPr>
          <p:spPr>
            <a:xfrm rot="20340000">
              <a:off x="1794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VD-E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pic>
        <p:nvPicPr>
          <p:cNvPr id="45" name="图片 44" descr="7. VDR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615690" y="3848735"/>
            <a:ext cx="2343150" cy="554990"/>
          </a:xfrm>
          <a:prstGeom prst="rect">
            <a:avLst/>
          </a:prstGeom>
        </p:spPr>
      </p:pic>
      <p:sp>
        <p:nvSpPr>
          <p:cNvPr id="46" name="文本框 45"/>
          <p:cNvSpPr txBox="1"/>
          <p:nvPr/>
        </p:nvSpPr>
        <p:spPr>
          <a:xfrm>
            <a:off x="3615690" y="3573145"/>
            <a:ext cx="15354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VDR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47" name="组合 46"/>
          <p:cNvGrpSpPr/>
          <p:nvPr/>
        </p:nvGrpSpPr>
        <p:grpSpPr>
          <a:xfrm>
            <a:off x="3580130" y="4181475"/>
            <a:ext cx="2014855" cy="318135"/>
            <a:chOff x="646" y="1781"/>
            <a:chExt cx="2742" cy="501"/>
          </a:xfrm>
        </p:grpSpPr>
        <p:sp>
          <p:nvSpPr>
            <p:cNvPr id="48" name="文本框 47"/>
            <p:cNvSpPr txBox="1"/>
            <p:nvPr/>
          </p:nvSpPr>
          <p:spPr>
            <a:xfrm rot="20340000">
              <a:off x="646" y="1896"/>
              <a:ext cx="95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VD-C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9" name="文本框 48"/>
            <p:cNvSpPr txBox="1"/>
            <p:nvPr/>
          </p:nvSpPr>
          <p:spPr>
            <a:xfrm rot="20340000">
              <a:off x="1370" y="1845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VD-D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50" name="文本框 49"/>
            <p:cNvSpPr txBox="1"/>
            <p:nvPr/>
          </p:nvSpPr>
          <p:spPr>
            <a:xfrm rot="20340000">
              <a:off x="2179" y="178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VD-E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sp>
        <p:nvSpPr>
          <p:cNvPr id="51" name="文本框 50"/>
          <p:cNvSpPr txBox="1"/>
          <p:nvPr/>
        </p:nvSpPr>
        <p:spPr>
          <a:xfrm>
            <a:off x="48895" y="4618355"/>
            <a:ext cx="717994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algn="ctr" fontAlgn="auto">
              <a:lnSpc>
                <a:spcPct val="150000"/>
              </a:lnSpc>
            </a:pP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</a:rPr>
              <a:t>Supplementary Figure 1 Full-length blots/gels of related genes on VDR and adipogenesis and osteogenic differentiation in the P3 BMSCs</a:t>
            </a:r>
            <a:endParaRPr lang="en-US" altLang="zh-CN" sz="1400" b="1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1. GAPDH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0975" y="323215"/>
            <a:ext cx="2636520" cy="1069340"/>
          </a:xfrm>
          <a:prstGeom prst="rect">
            <a:avLst/>
          </a:prstGeom>
        </p:spPr>
      </p:pic>
      <p:pic>
        <p:nvPicPr>
          <p:cNvPr id="6" name="图片 5" descr="2. LC3B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180" y="1734820"/>
            <a:ext cx="2384425" cy="602615"/>
          </a:xfrm>
          <a:prstGeom prst="rect">
            <a:avLst/>
          </a:prstGeom>
        </p:spPr>
      </p:pic>
      <p:pic>
        <p:nvPicPr>
          <p:cNvPr id="8" name="图片 7" descr="3. DRP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545" y="2600325"/>
            <a:ext cx="2413000" cy="977265"/>
          </a:xfrm>
          <a:prstGeom prst="rect">
            <a:avLst/>
          </a:prstGeom>
        </p:spPr>
      </p:pic>
      <p:pic>
        <p:nvPicPr>
          <p:cNvPr id="9" name="图片 8" descr="3.Sage-合成图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0970" y="2653665"/>
            <a:ext cx="2626995" cy="944880"/>
          </a:xfrm>
          <a:prstGeom prst="rect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180975" y="144780"/>
            <a:ext cx="166878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GAPDH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485775" y="1203124"/>
            <a:ext cx="2092325" cy="257376"/>
            <a:chOff x="13698" y="5432"/>
            <a:chExt cx="3295" cy="405"/>
          </a:xfrm>
        </p:grpSpPr>
        <p:grpSp>
          <p:nvGrpSpPr>
            <p:cNvPr id="71" name="组合 70"/>
            <p:cNvGrpSpPr/>
            <p:nvPr/>
          </p:nvGrpSpPr>
          <p:grpSpPr>
            <a:xfrm>
              <a:off x="13698" y="5432"/>
              <a:ext cx="2518" cy="385"/>
              <a:chOff x="399" y="1924"/>
              <a:chExt cx="3293" cy="271"/>
            </a:xfrm>
          </p:grpSpPr>
          <p:sp>
            <p:nvSpPr>
              <p:cNvPr id="72" name="文本框 71"/>
              <p:cNvSpPr txBox="1"/>
              <p:nvPr/>
            </p:nvSpPr>
            <p:spPr>
              <a:xfrm rot="20340000">
                <a:off x="399" y="1924"/>
                <a:ext cx="1421" cy="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sz="900" b="1">
                    <a:latin typeface="Times New Roman" panose="02020603050405020304" charset="0"/>
                    <a:cs typeface="Times New Roman" panose="02020603050405020304" charset="0"/>
                  </a:rPr>
                  <a:t>2nM</a:t>
                </a:r>
                <a:endParaRPr lang="en-US" altLang="zh-CN" sz="900" b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sp>
            <p:nvSpPr>
              <p:cNvPr id="73" name="文本框 72"/>
              <p:cNvSpPr txBox="1"/>
              <p:nvPr/>
            </p:nvSpPr>
            <p:spPr>
              <a:xfrm rot="20340000">
                <a:off x="1087" y="1933"/>
                <a:ext cx="1580" cy="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sz="900" b="1"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10nM</a:t>
                </a:r>
                <a:endParaRPr lang="en-US" altLang="zh-CN" sz="900" b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sp>
            <p:nvSpPr>
              <p:cNvPr id="74" name="文本框 73"/>
              <p:cNvSpPr txBox="1"/>
              <p:nvPr/>
            </p:nvSpPr>
            <p:spPr>
              <a:xfrm rot="20340000">
                <a:off x="1882" y="1940"/>
                <a:ext cx="1810" cy="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sz="900" b="1"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50nM</a:t>
                </a:r>
                <a:endParaRPr lang="en-US" altLang="zh-CN" sz="900" b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</p:grpSp>
        <p:sp>
          <p:nvSpPr>
            <p:cNvPr id="10" name="文本框 9"/>
            <p:cNvSpPr txBox="1"/>
            <p:nvPr/>
          </p:nvSpPr>
          <p:spPr>
            <a:xfrm rot="20340000">
              <a:off x="15488" y="5475"/>
              <a:ext cx="1505" cy="3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100nM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sp>
        <p:nvSpPr>
          <p:cNvPr id="30" name="文本框 29"/>
          <p:cNvSpPr txBox="1"/>
          <p:nvPr/>
        </p:nvSpPr>
        <p:spPr>
          <a:xfrm>
            <a:off x="191135" y="1480820"/>
            <a:ext cx="15354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LC3b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357505" y="2232459"/>
            <a:ext cx="2092325" cy="257376"/>
            <a:chOff x="13698" y="5432"/>
            <a:chExt cx="3295" cy="405"/>
          </a:xfrm>
        </p:grpSpPr>
        <p:grpSp>
          <p:nvGrpSpPr>
            <p:cNvPr id="13" name="组合 12"/>
            <p:cNvGrpSpPr/>
            <p:nvPr/>
          </p:nvGrpSpPr>
          <p:grpSpPr>
            <a:xfrm>
              <a:off x="13698" y="5432"/>
              <a:ext cx="2518" cy="385"/>
              <a:chOff x="399" y="1924"/>
              <a:chExt cx="3293" cy="271"/>
            </a:xfrm>
          </p:grpSpPr>
          <p:sp>
            <p:nvSpPr>
              <p:cNvPr id="14" name="文本框 13"/>
              <p:cNvSpPr txBox="1"/>
              <p:nvPr/>
            </p:nvSpPr>
            <p:spPr>
              <a:xfrm rot="20340000">
                <a:off x="399" y="1924"/>
                <a:ext cx="1421" cy="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sz="900" b="1">
                    <a:latin typeface="Times New Roman" panose="02020603050405020304" charset="0"/>
                    <a:cs typeface="Times New Roman" panose="02020603050405020304" charset="0"/>
                  </a:rPr>
                  <a:t>2nM</a:t>
                </a:r>
                <a:endParaRPr lang="en-US" altLang="zh-CN" sz="900" b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sp>
            <p:nvSpPr>
              <p:cNvPr id="15" name="文本框 14"/>
              <p:cNvSpPr txBox="1"/>
              <p:nvPr/>
            </p:nvSpPr>
            <p:spPr>
              <a:xfrm rot="20340000">
                <a:off x="1087" y="1933"/>
                <a:ext cx="1580" cy="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sz="900" b="1"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10nM</a:t>
                </a:r>
                <a:endParaRPr lang="en-US" altLang="zh-CN" sz="900" b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sp>
            <p:nvSpPr>
              <p:cNvPr id="16" name="文本框 15"/>
              <p:cNvSpPr txBox="1"/>
              <p:nvPr/>
            </p:nvSpPr>
            <p:spPr>
              <a:xfrm rot="20340000">
                <a:off x="1882" y="1940"/>
                <a:ext cx="1810" cy="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sz="900" b="1"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50nM</a:t>
                </a:r>
                <a:endParaRPr lang="en-US" altLang="zh-CN" sz="900" b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</p:grpSp>
        <p:sp>
          <p:nvSpPr>
            <p:cNvPr id="17" name="文本框 16"/>
            <p:cNvSpPr txBox="1"/>
            <p:nvPr/>
          </p:nvSpPr>
          <p:spPr>
            <a:xfrm rot="20340000">
              <a:off x="15488" y="5475"/>
              <a:ext cx="1505" cy="3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100nM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191135" y="2498725"/>
            <a:ext cx="15354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Drp1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367030" y="3460549"/>
            <a:ext cx="2092325" cy="257376"/>
            <a:chOff x="13698" y="5432"/>
            <a:chExt cx="3295" cy="405"/>
          </a:xfrm>
        </p:grpSpPr>
        <p:grpSp>
          <p:nvGrpSpPr>
            <p:cNvPr id="19" name="组合 18"/>
            <p:cNvGrpSpPr/>
            <p:nvPr/>
          </p:nvGrpSpPr>
          <p:grpSpPr>
            <a:xfrm>
              <a:off x="13698" y="5432"/>
              <a:ext cx="2518" cy="385"/>
              <a:chOff x="399" y="1924"/>
              <a:chExt cx="3293" cy="271"/>
            </a:xfrm>
          </p:grpSpPr>
          <p:sp>
            <p:nvSpPr>
              <p:cNvPr id="20" name="文本框 19"/>
              <p:cNvSpPr txBox="1"/>
              <p:nvPr/>
            </p:nvSpPr>
            <p:spPr>
              <a:xfrm rot="20340000">
                <a:off x="399" y="1924"/>
                <a:ext cx="1421" cy="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sz="900" b="1">
                    <a:latin typeface="Times New Roman" panose="02020603050405020304" charset="0"/>
                    <a:cs typeface="Times New Roman" panose="02020603050405020304" charset="0"/>
                  </a:rPr>
                  <a:t>2nM</a:t>
                </a:r>
                <a:endParaRPr lang="en-US" altLang="zh-CN" sz="900" b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sp>
            <p:nvSpPr>
              <p:cNvPr id="21" name="文本框 20"/>
              <p:cNvSpPr txBox="1"/>
              <p:nvPr/>
            </p:nvSpPr>
            <p:spPr>
              <a:xfrm rot="20340000">
                <a:off x="1087" y="1933"/>
                <a:ext cx="1580" cy="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sz="900" b="1"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10nM</a:t>
                </a:r>
                <a:endParaRPr lang="en-US" altLang="zh-CN" sz="900" b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sp>
            <p:nvSpPr>
              <p:cNvPr id="22" name="文本框 21"/>
              <p:cNvSpPr txBox="1"/>
              <p:nvPr/>
            </p:nvSpPr>
            <p:spPr>
              <a:xfrm rot="20340000">
                <a:off x="1882" y="1940"/>
                <a:ext cx="1810" cy="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sz="900" b="1"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50nM</a:t>
                </a:r>
                <a:endParaRPr lang="en-US" altLang="zh-CN" sz="900" b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</p:grpSp>
        <p:sp>
          <p:nvSpPr>
            <p:cNvPr id="23" name="文本框 22"/>
            <p:cNvSpPr txBox="1"/>
            <p:nvPr/>
          </p:nvSpPr>
          <p:spPr>
            <a:xfrm rot="20340000">
              <a:off x="15488" y="5475"/>
              <a:ext cx="1505" cy="3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100nM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pic>
        <p:nvPicPr>
          <p:cNvPr id="25" name="图片 24" descr="4. MFN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0975" y="3881755"/>
            <a:ext cx="2489835" cy="1303655"/>
          </a:xfrm>
          <a:prstGeom prst="rect">
            <a:avLst/>
          </a:prstGeom>
        </p:spPr>
      </p:pic>
      <p:pic>
        <p:nvPicPr>
          <p:cNvPr id="26" name="图片 25" descr="4. Sage-合成图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70810" y="3798570"/>
            <a:ext cx="2636520" cy="1386840"/>
          </a:xfrm>
          <a:prstGeom prst="rect">
            <a:avLst/>
          </a:prstGeom>
        </p:spPr>
      </p:pic>
      <p:pic>
        <p:nvPicPr>
          <p:cNvPr id="27" name="图片 26" descr="5. OPA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145" y="-167640"/>
            <a:ext cx="3135630" cy="1318895"/>
          </a:xfrm>
          <a:prstGeom prst="rect">
            <a:avLst/>
          </a:prstGeom>
        </p:spPr>
      </p:pic>
      <p:pic>
        <p:nvPicPr>
          <p:cNvPr id="28" name="图片 27" descr="5. Sage-合成图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20355" y="266700"/>
            <a:ext cx="2438400" cy="1005840"/>
          </a:xfrm>
          <a:prstGeom prst="rect">
            <a:avLst/>
          </a:prstGeom>
        </p:spPr>
      </p:pic>
      <p:pic>
        <p:nvPicPr>
          <p:cNvPr id="29" name="图片 28" descr="6. Pink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27955" y="1392555"/>
            <a:ext cx="3129280" cy="821690"/>
          </a:xfrm>
          <a:prstGeom prst="rect">
            <a:avLst/>
          </a:prstGeom>
        </p:spPr>
      </p:pic>
      <p:pic>
        <p:nvPicPr>
          <p:cNvPr id="31" name="图片 30" descr="6. Sage-合成图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20355" y="1393190"/>
            <a:ext cx="2438400" cy="809625"/>
          </a:xfrm>
          <a:prstGeom prst="rect">
            <a:avLst/>
          </a:prstGeom>
        </p:spPr>
      </p:pic>
      <p:sp>
        <p:nvSpPr>
          <p:cNvPr id="44" name="文本框 43"/>
          <p:cNvSpPr txBox="1"/>
          <p:nvPr/>
        </p:nvSpPr>
        <p:spPr>
          <a:xfrm>
            <a:off x="296545" y="3762375"/>
            <a:ext cx="15354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Mfn1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32" name="组合 31"/>
          <p:cNvGrpSpPr/>
          <p:nvPr/>
        </p:nvGrpSpPr>
        <p:grpSpPr>
          <a:xfrm>
            <a:off x="466725" y="4936924"/>
            <a:ext cx="2092325" cy="257376"/>
            <a:chOff x="13698" y="5432"/>
            <a:chExt cx="3295" cy="405"/>
          </a:xfrm>
        </p:grpSpPr>
        <p:grpSp>
          <p:nvGrpSpPr>
            <p:cNvPr id="34" name="组合 33"/>
            <p:cNvGrpSpPr/>
            <p:nvPr/>
          </p:nvGrpSpPr>
          <p:grpSpPr>
            <a:xfrm>
              <a:off x="13698" y="5432"/>
              <a:ext cx="2518" cy="385"/>
              <a:chOff x="399" y="1924"/>
              <a:chExt cx="3293" cy="271"/>
            </a:xfrm>
          </p:grpSpPr>
          <p:sp>
            <p:nvSpPr>
              <p:cNvPr id="35" name="文本框 34"/>
              <p:cNvSpPr txBox="1"/>
              <p:nvPr/>
            </p:nvSpPr>
            <p:spPr>
              <a:xfrm rot="20340000">
                <a:off x="399" y="1924"/>
                <a:ext cx="1421" cy="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sz="900" b="1">
                    <a:latin typeface="Times New Roman" panose="02020603050405020304" charset="0"/>
                    <a:cs typeface="Times New Roman" panose="02020603050405020304" charset="0"/>
                  </a:rPr>
                  <a:t>2nM</a:t>
                </a:r>
                <a:endParaRPr lang="en-US" altLang="zh-CN" sz="900" b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sp>
            <p:nvSpPr>
              <p:cNvPr id="36" name="文本框 35"/>
              <p:cNvSpPr txBox="1"/>
              <p:nvPr/>
            </p:nvSpPr>
            <p:spPr>
              <a:xfrm rot="20340000">
                <a:off x="1087" y="1933"/>
                <a:ext cx="1580" cy="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sz="900" b="1"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10nM</a:t>
                </a:r>
                <a:endParaRPr lang="en-US" altLang="zh-CN" sz="900" b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sp>
            <p:nvSpPr>
              <p:cNvPr id="37" name="文本框 36"/>
              <p:cNvSpPr txBox="1"/>
              <p:nvPr/>
            </p:nvSpPr>
            <p:spPr>
              <a:xfrm rot="20340000">
                <a:off x="1882" y="1940"/>
                <a:ext cx="1810" cy="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sz="900" b="1"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50nM</a:t>
                </a:r>
                <a:endParaRPr lang="en-US" altLang="zh-CN" sz="900" b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</p:grpSp>
        <p:sp>
          <p:nvSpPr>
            <p:cNvPr id="38" name="文本框 37"/>
            <p:cNvSpPr txBox="1"/>
            <p:nvPr/>
          </p:nvSpPr>
          <p:spPr>
            <a:xfrm rot="20340000">
              <a:off x="15488" y="5475"/>
              <a:ext cx="1505" cy="3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100nM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sp>
        <p:nvSpPr>
          <p:cNvPr id="50" name="文本框 49"/>
          <p:cNvSpPr txBox="1"/>
          <p:nvPr/>
        </p:nvSpPr>
        <p:spPr>
          <a:xfrm>
            <a:off x="5307965" y="144780"/>
            <a:ext cx="15354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Opa1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39" name="组合 38"/>
          <p:cNvGrpSpPr/>
          <p:nvPr/>
        </p:nvGrpSpPr>
        <p:grpSpPr>
          <a:xfrm>
            <a:off x="5842000" y="767715"/>
            <a:ext cx="2379980" cy="257175"/>
            <a:chOff x="13698" y="5432"/>
            <a:chExt cx="3295" cy="405"/>
          </a:xfrm>
        </p:grpSpPr>
        <p:grpSp>
          <p:nvGrpSpPr>
            <p:cNvPr id="40" name="组合 39"/>
            <p:cNvGrpSpPr/>
            <p:nvPr/>
          </p:nvGrpSpPr>
          <p:grpSpPr>
            <a:xfrm>
              <a:off x="13698" y="5432"/>
              <a:ext cx="2518" cy="385"/>
              <a:chOff x="399" y="1924"/>
              <a:chExt cx="3293" cy="271"/>
            </a:xfrm>
          </p:grpSpPr>
          <p:sp>
            <p:nvSpPr>
              <p:cNvPr id="41" name="文本框 40"/>
              <p:cNvSpPr txBox="1"/>
              <p:nvPr/>
            </p:nvSpPr>
            <p:spPr>
              <a:xfrm rot="20340000">
                <a:off x="399" y="1924"/>
                <a:ext cx="1421" cy="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sz="900" b="1">
                    <a:latin typeface="Times New Roman" panose="02020603050405020304" charset="0"/>
                    <a:cs typeface="Times New Roman" panose="02020603050405020304" charset="0"/>
                  </a:rPr>
                  <a:t>2nM</a:t>
                </a:r>
                <a:endParaRPr lang="en-US" altLang="zh-CN" sz="900" b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sp>
            <p:nvSpPr>
              <p:cNvPr id="42" name="文本框 41"/>
              <p:cNvSpPr txBox="1"/>
              <p:nvPr/>
            </p:nvSpPr>
            <p:spPr>
              <a:xfrm rot="20340000">
                <a:off x="1087" y="1933"/>
                <a:ext cx="1580" cy="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sz="900" b="1"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10nM</a:t>
                </a:r>
                <a:endParaRPr lang="en-US" altLang="zh-CN" sz="900" b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sp>
            <p:nvSpPr>
              <p:cNvPr id="43" name="文本框 42"/>
              <p:cNvSpPr txBox="1"/>
              <p:nvPr/>
            </p:nvSpPr>
            <p:spPr>
              <a:xfrm rot="20340000">
                <a:off x="1882" y="1940"/>
                <a:ext cx="1810" cy="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sz="900" b="1"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50nM</a:t>
                </a:r>
                <a:endParaRPr lang="en-US" altLang="zh-CN" sz="900" b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</p:grpSp>
        <p:sp>
          <p:nvSpPr>
            <p:cNvPr id="45" name="文本框 44"/>
            <p:cNvSpPr txBox="1"/>
            <p:nvPr/>
          </p:nvSpPr>
          <p:spPr>
            <a:xfrm rot="20340000">
              <a:off x="15488" y="5475"/>
              <a:ext cx="1505" cy="3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100nM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sp>
        <p:nvSpPr>
          <p:cNvPr id="61" name="文本框 60"/>
          <p:cNvSpPr txBox="1"/>
          <p:nvPr/>
        </p:nvSpPr>
        <p:spPr>
          <a:xfrm>
            <a:off x="5307965" y="1212215"/>
            <a:ext cx="15354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Pink1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46" name="组合 45"/>
          <p:cNvGrpSpPr/>
          <p:nvPr/>
        </p:nvGrpSpPr>
        <p:grpSpPr>
          <a:xfrm>
            <a:off x="5977255" y="1838960"/>
            <a:ext cx="2379980" cy="257175"/>
            <a:chOff x="13698" y="5432"/>
            <a:chExt cx="3295" cy="405"/>
          </a:xfrm>
        </p:grpSpPr>
        <p:grpSp>
          <p:nvGrpSpPr>
            <p:cNvPr id="47" name="组合 46"/>
            <p:cNvGrpSpPr/>
            <p:nvPr/>
          </p:nvGrpSpPr>
          <p:grpSpPr>
            <a:xfrm>
              <a:off x="13698" y="5432"/>
              <a:ext cx="2518" cy="385"/>
              <a:chOff x="399" y="1924"/>
              <a:chExt cx="3293" cy="271"/>
            </a:xfrm>
          </p:grpSpPr>
          <p:sp>
            <p:nvSpPr>
              <p:cNvPr id="48" name="文本框 47"/>
              <p:cNvSpPr txBox="1"/>
              <p:nvPr/>
            </p:nvSpPr>
            <p:spPr>
              <a:xfrm rot="20340000">
                <a:off x="399" y="1924"/>
                <a:ext cx="1421" cy="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sz="900" b="1">
                    <a:latin typeface="Times New Roman" panose="02020603050405020304" charset="0"/>
                    <a:cs typeface="Times New Roman" panose="02020603050405020304" charset="0"/>
                  </a:rPr>
                  <a:t>2nM</a:t>
                </a:r>
                <a:endParaRPr lang="en-US" altLang="zh-CN" sz="900" b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sp>
            <p:nvSpPr>
              <p:cNvPr id="49" name="文本框 48"/>
              <p:cNvSpPr txBox="1"/>
              <p:nvPr/>
            </p:nvSpPr>
            <p:spPr>
              <a:xfrm rot="20340000">
                <a:off x="1087" y="1933"/>
                <a:ext cx="1580" cy="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sz="900" b="1"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10nM</a:t>
                </a:r>
                <a:endParaRPr lang="en-US" altLang="zh-CN" sz="900" b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sp>
            <p:nvSpPr>
              <p:cNvPr id="51" name="文本框 50"/>
              <p:cNvSpPr txBox="1"/>
              <p:nvPr/>
            </p:nvSpPr>
            <p:spPr>
              <a:xfrm rot="20340000">
                <a:off x="1882" y="1940"/>
                <a:ext cx="1810" cy="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sz="900" b="1"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50nM</a:t>
                </a:r>
                <a:endParaRPr lang="en-US" altLang="zh-CN" sz="900" b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</p:grpSp>
        <p:sp>
          <p:nvSpPr>
            <p:cNvPr id="52" name="文本框 51"/>
            <p:cNvSpPr txBox="1"/>
            <p:nvPr/>
          </p:nvSpPr>
          <p:spPr>
            <a:xfrm rot="20340000">
              <a:off x="15488" y="5475"/>
              <a:ext cx="1505" cy="3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100nM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pic>
        <p:nvPicPr>
          <p:cNvPr id="53" name="图片 52" descr="7. PGC1A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50205" y="2498725"/>
            <a:ext cx="2777490" cy="1017270"/>
          </a:xfrm>
          <a:prstGeom prst="rect">
            <a:avLst/>
          </a:prstGeom>
        </p:spPr>
      </p:pic>
      <p:pic>
        <p:nvPicPr>
          <p:cNvPr id="55" name="图片 54" descr="8. P6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466715" y="3515995"/>
            <a:ext cx="3148965" cy="1284605"/>
          </a:xfrm>
          <a:prstGeom prst="rect">
            <a:avLst/>
          </a:prstGeom>
        </p:spPr>
      </p:pic>
      <p:pic>
        <p:nvPicPr>
          <p:cNvPr id="56" name="图片 55" descr="8.Sage-合成图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74965" y="3790950"/>
            <a:ext cx="2435860" cy="1094740"/>
          </a:xfrm>
          <a:prstGeom prst="rect">
            <a:avLst/>
          </a:prstGeom>
        </p:spPr>
      </p:pic>
      <p:sp>
        <p:nvSpPr>
          <p:cNvPr id="68" name="文本框 67"/>
          <p:cNvSpPr txBox="1"/>
          <p:nvPr/>
        </p:nvSpPr>
        <p:spPr>
          <a:xfrm>
            <a:off x="5306695" y="2351405"/>
            <a:ext cx="15354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Pgc1α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57" name="组合 56"/>
          <p:cNvGrpSpPr/>
          <p:nvPr/>
        </p:nvGrpSpPr>
        <p:grpSpPr>
          <a:xfrm>
            <a:off x="6074410" y="3296920"/>
            <a:ext cx="2379980" cy="257175"/>
            <a:chOff x="13698" y="5432"/>
            <a:chExt cx="3295" cy="405"/>
          </a:xfrm>
        </p:grpSpPr>
        <p:grpSp>
          <p:nvGrpSpPr>
            <p:cNvPr id="58" name="组合 57"/>
            <p:cNvGrpSpPr/>
            <p:nvPr/>
          </p:nvGrpSpPr>
          <p:grpSpPr>
            <a:xfrm>
              <a:off x="13698" y="5432"/>
              <a:ext cx="2518" cy="385"/>
              <a:chOff x="399" y="1924"/>
              <a:chExt cx="3293" cy="271"/>
            </a:xfrm>
          </p:grpSpPr>
          <p:sp>
            <p:nvSpPr>
              <p:cNvPr id="59" name="文本框 58"/>
              <p:cNvSpPr txBox="1"/>
              <p:nvPr/>
            </p:nvSpPr>
            <p:spPr>
              <a:xfrm rot="20340000">
                <a:off x="399" y="1924"/>
                <a:ext cx="1421" cy="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sz="900" b="1">
                    <a:latin typeface="Times New Roman" panose="02020603050405020304" charset="0"/>
                    <a:cs typeface="Times New Roman" panose="02020603050405020304" charset="0"/>
                  </a:rPr>
                  <a:t>2nM</a:t>
                </a:r>
                <a:endParaRPr lang="en-US" altLang="zh-CN" sz="900" b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sp>
            <p:nvSpPr>
              <p:cNvPr id="60" name="文本框 59"/>
              <p:cNvSpPr txBox="1"/>
              <p:nvPr/>
            </p:nvSpPr>
            <p:spPr>
              <a:xfrm rot="20340000">
                <a:off x="1087" y="1933"/>
                <a:ext cx="1580" cy="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sz="900" b="1"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10nM</a:t>
                </a:r>
                <a:endParaRPr lang="en-US" altLang="zh-CN" sz="900" b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sp>
            <p:nvSpPr>
              <p:cNvPr id="62" name="文本框 61"/>
              <p:cNvSpPr txBox="1"/>
              <p:nvPr/>
            </p:nvSpPr>
            <p:spPr>
              <a:xfrm rot="20340000">
                <a:off x="1882" y="1940"/>
                <a:ext cx="1810" cy="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sz="900" b="1"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50nM</a:t>
                </a:r>
                <a:endParaRPr lang="en-US" altLang="zh-CN" sz="900" b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</p:grpSp>
        <p:sp>
          <p:nvSpPr>
            <p:cNvPr id="63" name="文本框 62"/>
            <p:cNvSpPr txBox="1"/>
            <p:nvPr/>
          </p:nvSpPr>
          <p:spPr>
            <a:xfrm rot="20340000">
              <a:off x="15488" y="5475"/>
              <a:ext cx="1505" cy="3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100nM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sp>
        <p:nvSpPr>
          <p:cNvPr id="79" name="文本框 78"/>
          <p:cNvSpPr txBox="1"/>
          <p:nvPr/>
        </p:nvSpPr>
        <p:spPr>
          <a:xfrm>
            <a:off x="5349875" y="3660140"/>
            <a:ext cx="15354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p62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64" name="组合 63"/>
          <p:cNvGrpSpPr/>
          <p:nvPr/>
        </p:nvGrpSpPr>
        <p:grpSpPr>
          <a:xfrm>
            <a:off x="5819140" y="4469765"/>
            <a:ext cx="2379980" cy="257175"/>
            <a:chOff x="13698" y="5432"/>
            <a:chExt cx="3295" cy="405"/>
          </a:xfrm>
        </p:grpSpPr>
        <p:grpSp>
          <p:nvGrpSpPr>
            <p:cNvPr id="65" name="组合 64"/>
            <p:cNvGrpSpPr/>
            <p:nvPr/>
          </p:nvGrpSpPr>
          <p:grpSpPr>
            <a:xfrm>
              <a:off x="13698" y="5432"/>
              <a:ext cx="2518" cy="385"/>
              <a:chOff x="399" y="1924"/>
              <a:chExt cx="3293" cy="271"/>
            </a:xfrm>
          </p:grpSpPr>
          <p:sp>
            <p:nvSpPr>
              <p:cNvPr id="66" name="文本框 65"/>
              <p:cNvSpPr txBox="1"/>
              <p:nvPr/>
            </p:nvSpPr>
            <p:spPr>
              <a:xfrm rot="20340000">
                <a:off x="399" y="1924"/>
                <a:ext cx="1421" cy="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sz="900" b="1">
                    <a:latin typeface="Times New Roman" panose="02020603050405020304" charset="0"/>
                    <a:cs typeface="Times New Roman" panose="02020603050405020304" charset="0"/>
                  </a:rPr>
                  <a:t>2nM</a:t>
                </a:r>
                <a:endParaRPr lang="en-US" altLang="zh-CN" sz="900" b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sp>
            <p:nvSpPr>
              <p:cNvPr id="67" name="文本框 66"/>
              <p:cNvSpPr txBox="1"/>
              <p:nvPr/>
            </p:nvSpPr>
            <p:spPr>
              <a:xfrm rot="20340000">
                <a:off x="1087" y="1933"/>
                <a:ext cx="1580" cy="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sz="900" b="1"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10nM</a:t>
                </a:r>
                <a:endParaRPr lang="en-US" altLang="zh-CN" sz="900" b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sp>
            <p:nvSpPr>
              <p:cNvPr id="69" name="文本框 68"/>
              <p:cNvSpPr txBox="1"/>
              <p:nvPr/>
            </p:nvSpPr>
            <p:spPr>
              <a:xfrm rot="20340000">
                <a:off x="1882" y="1940"/>
                <a:ext cx="1810" cy="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sz="900" b="1"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50nM</a:t>
                </a:r>
                <a:endParaRPr lang="en-US" altLang="zh-CN" sz="900" b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</p:grpSp>
        <p:sp>
          <p:nvSpPr>
            <p:cNvPr id="70" name="文本框 69"/>
            <p:cNvSpPr txBox="1"/>
            <p:nvPr/>
          </p:nvSpPr>
          <p:spPr>
            <a:xfrm rot="20340000">
              <a:off x="15488" y="5475"/>
              <a:ext cx="1505" cy="3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100nM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pic>
        <p:nvPicPr>
          <p:cNvPr id="2" name="图片 1" descr="1. Sage-合成图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709545" y="323215"/>
            <a:ext cx="2597150" cy="1157605"/>
          </a:xfrm>
          <a:prstGeom prst="rect">
            <a:avLst/>
          </a:prstGeom>
        </p:spPr>
      </p:pic>
      <p:pic>
        <p:nvPicPr>
          <p:cNvPr id="3" name="图片 2" descr="2. Sage-合成图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700020" y="1706245"/>
            <a:ext cx="2607310" cy="746125"/>
          </a:xfrm>
          <a:prstGeom prst="rect">
            <a:avLst/>
          </a:prstGeom>
        </p:spPr>
      </p:pic>
      <p:pic>
        <p:nvPicPr>
          <p:cNvPr id="75" name="图片 74" descr="7. Sage-合成图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974965" y="2352040"/>
            <a:ext cx="2384425" cy="1225550"/>
          </a:xfrm>
          <a:prstGeom prst="rect">
            <a:avLst/>
          </a:prstGeom>
        </p:spPr>
      </p:pic>
      <p:sp>
        <p:nvSpPr>
          <p:cNvPr id="76" name="文本框 75"/>
          <p:cNvSpPr txBox="1"/>
          <p:nvPr/>
        </p:nvSpPr>
        <p:spPr>
          <a:xfrm>
            <a:off x="1726565" y="5185410"/>
            <a:ext cx="7672070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algn="ctr" fontAlgn="auto">
              <a:lnSpc>
                <a:spcPct val="150000"/>
              </a:lnSpc>
            </a:pP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Supplementary Figure 10 Full-length blots/gels of related genes for mitochondrial function 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in the HuMSCs  under the different VD interventions</a:t>
            </a:r>
            <a:endParaRPr lang="en-US" altLang="zh-CN" sz="1400" b="1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1. GAPDH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67915" y="464185"/>
            <a:ext cx="2623185" cy="655320"/>
          </a:xfrm>
          <a:prstGeom prst="rect">
            <a:avLst/>
          </a:prstGeom>
        </p:spPr>
      </p:pic>
      <p:pic>
        <p:nvPicPr>
          <p:cNvPr id="5" name="图片 4" descr="2. pparr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8740" y="1466850"/>
            <a:ext cx="2208530" cy="506730"/>
          </a:xfrm>
          <a:prstGeom prst="rect">
            <a:avLst/>
          </a:prstGeom>
        </p:spPr>
      </p:pic>
      <p:pic>
        <p:nvPicPr>
          <p:cNvPr id="6" name="图片 5" descr="2. Sage-合成图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8105" y="2307590"/>
            <a:ext cx="2218055" cy="799465"/>
          </a:xfrm>
          <a:prstGeom prst="rect">
            <a:avLst/>
          </a:prstGeom>
        </p:spPr>
      </p:pic>
      <p:pic>
        <p:nvPicPr>
          <p:cNvPr id="7" name="图片 6" descr="3. cebpa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6050" y="3306445"/>
            <a:ext cx="2600960" cy="885190"/>
          </a:xfrm>
          <a:prstGeom prst="rect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2526665" y="367030"/>
            <a:ext cx="15354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GAPDH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3064510" y="951029"/>
            <a:ext cx="2092325" cy="257376"/>
            <a:chOff x="13698" y="5432"/>
            <a:chExt cx="3295" cy="405"/>
          </a:xfrm>
        </p:grpSpPr>
        <p:grpSp>
          <p:nvGrpSpPr>
            <p:cNvPr id="71" name="组合 70"/>
            <p:cNvGrpSpPr/>
            <p:nvPr/>
          </p:nvGrpSpPr>
          <p:grpSpPr>
            <a:xfrm>
              <a:off x="13698" y="5432"/>
              <a:ext cx="2518" cy="385"/>
              <a:chOff x="399" y="1924"/>
              <a:chExt cx="3293" cy="271"/>
            </a:xfrm>
          </p:grpSpPr>
          <p:sp>
            <p:nvSpPr>
              <p:cNvPr id="72" name="文本框 71"/>
              <p:cNvSpPr txBox="1"/>
              <p:nvPr/>
            </p:nvSpPr>
            <p:spPr>
              <a:xfrm rot="20340000">
                <a:off x="399" y="1924"/>
                <a:ext cx="1421" cy="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sz="900" b="1">
                    <a:latin typeface="Times New Roman" panose="02020603050405020304" charset="0"/>
                    <a:cs typeface="Times New Roman" panose="02020603050405020304" charset="0"/>
                  </a:rPr>
                  <a:t>2nM</a:t>
                </a:r>
                <a:endParaRPr lang="en-US" altLang="zh-CN" sz="900" b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sp>
            <p:nvSpPr>
              <p:cNvPr id="73" name="文本框 72"/>
              <p:cNvSpPr txBox="1"/>
              <p:nvPr/>
            </p:nvSpPr>
            <p:spPr>
              <a:xfrm rot="20340000">
                <a:off x="1087" y="1933"/>
                <a:ext cx="1580" cy="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sz="900" b="1"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10nM</a:t>
                </a:r>
                <a:endParaRPr lang="en-US" altLang="zh-CN" sz="900" b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sp>
            <p:nvSpPr>
              <p:cNvPr id="74" name="文本框 73"/>
              <p:cNvSpPr txBox="1"/>
              <p:nvPr/>
            </p:nvSpPr>
            <p:spPr>
              <a:xfrm rot="20340000">
                <a:off x="1882" y="1940"/>
                <a:ext cx="1810" cy="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sz="900" b="1"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50nM</a:t>
                </a:r>
                <a:endParaRPr lang="en-US" altLang="zh-CN" sz="900" b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</p:grpSp>
        <p:sp>
          <p:nvSpPr>
            <p:cNvPr id="10" name="文本框 9"/>
            <p:cNvSpPr txBox="1"/>
            <p:nvPr/>
          </p:nvSpPr>
          <p:spPr>
            <a:xfrm rot="20340000">
              <a:off x="15488" y="5475"/>
              <a:ext cx="1505" cy="3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100nM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sp>
        <p:nvSpPr>
          <p:cNvPr id="44" name="文本框 43"/>
          <p:cNvSpPr txBox="1"/>
          <p:nvPr/>
        </p:nvSpPr>
        <p:spPr>
          <a:xfrm>
            <a:off x="2527300" y="1247775"/>
            <a:ext cx="153479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  PPARγ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3046095" y="1905000"/>
            <a:ext cx="2244725" cy="240902"/>
            <a:chOff x="13698" y="5432"/>
            <a:chExt cx="3291" cy="510"/>
          </a:xfrm>
        </p:grpSpPr>
        <p:grpSp>
          <p:nvGrpSpPr>
            <p:cNvPr id="9" name="组合 8"/>
            <p:cNvGrpSpPr/>
            <p:nvPr/>
          </p:nvGrpSpPr>
          <p:grpSpPr>
            <a:xfrm>
              <a:off x="13698" y="5432"/>
              <a:ext cx="2518" cy="510"/>
              <a:chOff x="399" y="1924"/>
              <a:chExt cx="3293" cy="359"/>
            </a:xfrm>
          </p:grpSpPr>
          <p:sp>
            <p:nvSpPr>
              <p:cNvPr id="12" name="文本框 11"/>
              <p:cNvSpPr txBox="1"/>
              <p:nvPr/>
            </p:nvSpPr>
            <p:spPr>
              <a:xfrm rot="20340000">
                <a:off x="399" y="1924"/>
                <a:ext cx="1421" cy="3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sz="900" b="1">
                    <a:latin typeface="Times New Roman" panose="02020603050405020304" charset="0"/>
                    <a:cs typeface="Times New Roman" panose="02020603050405020304" charset="0"/>
                  </a:rPr>
                  <a:t>2nM</a:t>
                </a:r>
                <a:endParaRPr lang="en-US" altLang="zh-CN" sz="900" b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sp>
            <p:nvSpPr>
              <p:cNvPr id="13" name="文本框 12"/>
              <p:cNvSpPr txBox="1"/>
              <p:nvPr/>
            </p:nvSpPr>
            <p:spPr>
              <a:xfrm rot="20340000">
                <a:off x="1087" y="1933"/>
                <a:ext cx="1580" cy="3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sz="900" b="1"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10nM</a:t>
                </a:r>
                <a:endParaRPr lang="en-US" altLang="zh-CN" sz="900" b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sp>
            <p:nvSpPr>
              <p:cNvPr id="14" name="文本框 13"/>
              <p:cNvSpPr txBox="1"/>
              <p:nvPr/>
            </p:nvSpPr>
            <p:spPr>
              <a:xfrm rot="20340000">
                <a:off x="1882" y="1940"/>
                <a:ext cx="1810" cy="3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sz="900" b="1"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50nM</a:t>
                </a:r>
                <a:endParaRPr lang="en-US" altLang="zh-CN" sz="900" b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</p:grpSp>
        <p:sp>
          <p:nvSpPr>
            <p:cNvPr id="15" name="文本框 14"/>
            <p:cNvSpPr txBox="1"/>
            <p:nvPr/>
          </p:nvSpPr>
          <p:spPr>
            <a:xfrm rot="20340000">
              <a:off x="15484" y="5454"/>
              <a:ext cx="1505" cy="38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100nM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sp>
        <p:nvSpPr>
          <p:cNvPr id="27" name="文本框 26"/>
          <p:cNvSpPr txBox="1"/>
          <p:nvPr/>
        </p:nvSpPr>
        <p:spPr>
          <a:xfrm>
            <a:off x="2618105" y="3107055"/>
            <a:ext cx="15354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C/EBPα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2860040" y="4209214"/>
            <a:ext cx="2092325" cy="257376"/>
            <a:chOff x="13698" y="5432"/>
            <a:chExt cx="3295" cy="405"/>
          </a:xfrm>
        </p:grpSpPr>
        <p:grpSp>
          <p:nvGrpSpPr>
            <p:cNvPr id="17" name="组合 16"/>
            <p:cNvGrpSpPr/>
            <p:nvPr/>
          </p:nvGrpSpPr>
          <p:grpSpPr>
            <a:xfrm>
              <a:off x="13698" y="5432"/>
              <a:ext cx="2518" cy="385"/>
              <a:chOff x="399" y="1924"/>
              <a:chExt cx="3293" cy="271"/>
            </a:xfrm>
          </p:grpSpPr>
          <p:sp>
            <p:nvSpPr>
              <p:cNvPr id="18" name="文本框 17"/>
              <p:cNvSpPr txBox="1"/>
              <p:nvPr/>
            </p:nvSpPr>
            <p:spPr>
              <a:xfrm rot="20340000">
                <a:off x="399" y="1924"/>
                <a:ext cx="1421" cy="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sz="900" b="1">
                    <a:latin typeface="Times New Roman" panose="02020603050405020304" charset="0"/>
                    <a:cs typeface="Times New Roman" panose="02020603050405020304" charset="0"/>
                  </a:rPr>
                  <a:t>2nM</a:t>
                </a:r>
                <a:endParaRPr lang="en-US" altLang="zh-CN" sz="900" b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sp>
            <p:nvSpPr>
              <p:cNvPr id="19" name="文本框 18"/>
              <p:cNvSpPr txBox="1"/>
              <p:nvPr/>
            </p:nvSpPr>
            <p:spPr>
              <a:xfrm rot="20340000">
                <a:off x="1087" y="1933"/>
                <a:ext cx="1580" cy="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sz="900" b="1"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10nM</a:t>
                </a:r>
                <a:endParaRPr lang="en-US" altLang="zh-CN" sz="900" b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sp>
            <p:nvSpPr>
              <p:cNvPr id="20" name="文本框 19"/>
              <p:cNvSpPr txBox="1"/>
              <p:nvPr/>
            </p:nvSpPr>
            <p:spPr>
              <a:xfrm rot="20340000">
                <a:off x="1882" y="1940"/>
                <a:ext cx="1810" cy="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sz="900" b="1"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50nM</a:t>
                </a:r>
                <a:endParaRPr lang="en-US" altLang="zh-CN" sz="900" b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</p:grpSp>
        <p:sp>
          <p:nvSpPr>
            <p:cNvPr id="21" name="文本框 20"/>
            <p:cNvSpPr txBox="1"/>
            <p:nvPr/>
          </p:nvSpPr>
          <p:spPr>
            <a:xfrm rot="20340000">
              <a:off x="15488" y="5475"/>
              <a:ext cx="1505" cy="3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100nM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pic>
        <p:nvPicPr>
          <p:cNvPr id="22" name="图片 21" descr="1. GAPDH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13300" y="423545"/>
            <a:ext cx="2301240" cy="818515"/>
          </a:xfrm>
          <a:prstGeom prst="rect">
            <a:avLst/>
          </a:prstGeom>
        </p:spPr>
      </p:pic>
      <p:pic>
        <p:nvPicPr>
          <p:cNvPr id="23" name="图片 22" descr="1. Sage-合成图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44080" y="464185"/>
            <a:ext cx="2140585" cy="941705"/>
          </a:xfrm>
          <a:prstGeom prst="rect">
            <a:avLst/>
          </a:prstGeom>
        </p:spPr>
      </p:pic>
      <p:pic>
        <p:nvPicPr>
          <p:cNvPr id="26" name="图片 25" descr="2. Sage-合成图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95240" y="1654810"/>
            <a:ext cx="2805430" cy="866775"/>
          </a:xfrm>
          <a:prstGeom prst="rect">
            <a:avLst/>
          </a:prstGeom>
        </p:spPr>
      </p:pic>
      <p:pic>
        <p:nvPicPr>
          <p:cNvPr id="28" name="图片 27" descr="3. ALP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61890" y="2835275"/>
            <a:ext cx="2082165" cy="710565"/>
          </a:xfrm>
          <a:prstGeom prst="rect">
            <a:avLst/>
          </a:prstGeom>
        </p:spPr>
      </p:pic>
      <p:pic>
        <p:nvPicPr>
          <p:cNvPr id="29" name="图片 28" descr="3. Sage-合成图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44080" y="2772410"/>
            <a:ext cx="2081530" cy="918210"/>
          </a:xfrm>
          <a:prstGeom prst="rect">
            <a:avLst/>
          </a:prstGeom>
        </p:spPr>
      </p:pic>
      <p:pic>
        <p:nvPicPr>
          <p:cNvPr id="30" name="图片 29" descr="4. ocn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56835" y="3869055"/>
            <a:ext cx="1887220" cy="761365"/>
          </a:xfrm>
          <a:prstGeom prst="rect">
            <a:avLst/>
          </a:prstGeom>
        </p:spPr>
      </p:pic>
      <p:pic>
        <p:nvPicPr>
          <p:cNvPr id="31" name="图片 30" descr="4. Sage-合成图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44080" y="3790950"/>
            <a:ext cx="2081530" cy="981710"/>
          </a:xfrm>
          <a:prstGeom prst="rect">
            <a:avLst/>
          </a:prstGeom>
        </p:spPr>
      </p:pic>
      <p:sp>
        <p:nvSpPr>
          <p:cNvPr id="32" name="文本框 31"/>
          <p:cNvSpPr txBox="1"/>
          <p:nvPr/>
        </p:nvSpPr>
        <p:spPr>
          <a:xfrm>
            <a:off x="4827270" y="309245"/>
            <a:ext cx="15354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   GAPDH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33" name="组合 32"/>
          <p:cNvGrpSpPr/>
          <p:nvPr/>
        </p:nvGrpSpPr>
        <p:grpSpPr>
          <a:xfrm>
            <a:off x="5321300" y="1155499"/>
            <a:ext cx="2092325" cy="257376"/>
            <a:chOff x="13698" y="5432"/>
            <a:chExt cx="3295" cy="405"/>
          </a:xfrm>
        </p:grpSpPr>
        <p:grpSp>
          <p:nvGrpSpPr>
            <p:cNvPr id="34" name="组合 33"/>
            <p:cNvGrpSpPr/>
            <p:nvPr/>
          </p:nvGrpSpPr>
          <p:grpSpPr>
            <a:xfrm>
              <a:off x="13698" y="5432"/>
              <a:ext cx="2518" cy="385"/>
              <a:chOff x="399" y="1924"/>
              <a:chExt cx="3293" cy="271"/>
            </a:xfrm>
          </p:grpSpPr>
          <p:sp>
            <p:nvSpPr>
              <p:cNvPr id="35" name="文本框 34"/>
              <p:cNvSpPr txBox="1"/>
              <p:nvPr/>
            </p:nvSpPr>
            <p:spPr>
              <a:xfrm rot="20340000">
                <a:off x="399" y="1924"/>
                <a:ext cx="1421" cy="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sz="900" b="1">
                    <a:latin typeface="Times New Roman" panose="02020603050405020304" charset="0"/>
                    <a:cs typeface="Times New Roman" panose="02020603050405020304" charset="0"/>
                  </a:rPr>
                  <a:t>2nM</a:t>
                </a:r>
                <a:endParaRPr lang="en-US" altLang="zh-CN" sz="900" b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sp>
            <p:nvSpPr>
              <p:cNvPr id="36" name="文本框 35"/>
              <p:cNvSpPr txBox="1"/>
              <p:nvPr/>
            </p:nvSpPr>
            <p:spPr>
              <a:xfrm rot="20340000">
                <a:off x="1087" y="1933"/>
                <a:ext cx="1580" cy="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sz="900" b="1"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10nM</a:t>
                </a:r>
                <a:endParaRPr lang="en-US" altLang="zh-CN" sz="900" b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sp>
            <p:nvSpPr>
              <p:cNvPr id="37" name="文本框 36"/>
              <p:cNvSpPr txBox="1"/>
              <p:nvPr/>
            </p:nvSpPr>
            <p:spPr>
              <a:xfrm rot="20340000">
                <a:off x="1882" y="1940"/>
                <a:ext cx="1810" cy="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sz="900" b="1"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50nM</a:t>
                </a:r>
                <a:endParaRPr lang="en-US" altLang="zh-CN" sz="900" b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</p:grpSp>
        <p:sp>
          <p:nvSpPr>
            <p:cNvPr id="38" name="文本框 37"/>
            <p:cNvSpPr txBox="1"/>
            <p:nvPr/>
          </p:nvSpPr>
          <p:spPr>
            <a:xfrm rot="20340000">
              <a:off x="15488" y="5475"/>
              <a:ext cx="1505" cy="3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100nM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sp>
        <p:nvSpPr>
          <p:cNvPr id="39" name="文本框 38"/>
          <p:cNvSpPr txBox="1"/>
          <p:nvPr/>
        </p:nvSpPr>
        <p:spPr>
          <a:xfrm>
            <a:off x="4961890" y="1453515"/>
            <a:ext cx="1535430" cy="3041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Runx2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40" name="组合 39"/>
          <p:cNvGrpSpPr/>
          <p:nvPr/>
        </p:nvGrpSpPr>
        <p:grpSpPr>
          <a:xfrm>
            <a:off x="6340475" y="2441575"/>
            <a:ext cx="1838960" cy="257175"/>
            <a:chOff x="13698" y="5432"/>
            <a:chExt cx="3295" cy="405"/>
          </a:xfrm>
        </p:grpSpPr>
        <p:grpSp>
          <p:nvGrpSpPr>
            <p:cNvPr id="41" name="组合 40"/>
            <p:cNvGrpSpPr/>
            <p:nvPr/>
          </p:nvGrpSpPr>
          <p:grpSpPr>
            <a:xfrm>
              <a:off x="13698" y="5432"/>
              <a:ext cx="2518" cy="385"/>
              <a:chOff x="399" y="1924"/>
              <a:chExt cx="3293" cy="271"/>
            </a:xfrm>
          </p:grpSpPr>
          <p:sp>
            <p:nvSpPr>
              <p:cNvPr id="42" name="文本框 41"/>
              <p:cNvSpPr txBox="1"/>
              <p:nvPr/>
            </p:nvSpPr>
            <p:spPr>
              <a:xfrm rot="20340000">
                <a:off x="399" y="1924"/>
                <a:ext cx="1421" cy="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sz="900" b="1">
                    <a:latin typeface="Times New Roman" panose="02020603050405020304" charset="0"/>
                    <a:cs typeface="Times New Roman" panose="02020603050405020304" charset="0"/>
                  </a:rPr>
                  <a:t>2nM</a:t>
                </a:r>
                <a:endParaRPr lang="en-US" altLang="zh-CN" sz="900" b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sp>
            <p:nvSpPr>
              <p:cNvPr id="43" name="文本框 42"/>
              <p:cNvSpPr txBox="1"/>
              <p:nvPr/>
            </p:nvSpPr>
            <p:spPr>
              <a:xfrm rot="20340000">
                <a:off x="1087" y="1933"/>
                <a:ext cx="1580" cy="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sz="900" b="1"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10nM</a:t>
                </a:r>
                <a:endParaRPr lang="en-US" altLang="zh-CN" sz="900" b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sp>
            <p:nvSpPr>
              <p:cNvPr id="45" name="文本框 44"/>
              <p:cNvSpPr txBox="1"/>
              <p:nvPr/>
            </p:nvSpPr>
            <p:spPr>
              <a:xfrm rot="20340000">
                <a:off x="1882" y="1940"/>
                <a:ext cx="1810" cy="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sz="900" b="1"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50nM</a:t>
                </a:r>
                <a:endParaRPr lang="en-US" altLang="zh-CN" sz="900" b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</p:grpSp>
        <p:sp>
          <p:nvSpPr>
            <p:cNvPr id="46" name="文本框 45"/>
            <p:cNvSpPr txBox="1"/>
            <p:nvPr/>
          </p:nvSpPr>
          <p:spPr>
            <a:xfrm rot="20340000">
              <a:off x="15488" y="5475"/>
              <a:ext cx="1505" cy="3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100nM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sp>
        <p:nvSpPr>
          <p:cNvPr id="54" name="文本框 53"/>
          <p:cNvSpPr txBox="1"/>
          <p:nvPr/>
        </p:nvSpPr>
        <p:spPr>
          <a:xfrm>
            <a:off x="4961890" y="2623820"/>
            <a:ext cx="165354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ALP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47" name="组合 46"/>
          <p:cNvGrpSpPr/>
          <p:nvPr/>
        </p:nvGrpSpPr>
        <p:grpSpPr>
          <a:xfrm>
            <a:off x="5233670" y="3433445"/>
            <a:ext cx="2277110" cy="257175"/>
            <a:chOff x="13698" y="5432"/>
            <a:chExt cx="3295" cy="405"/>
          </a:xfrm>
        </p:grpSpPr>
        <p:grpSp>
          <p:nvGrpSpPr>
            <p:cNvPr id="48" name="组合 47"/>
            <p:cNvGrpSpPr/>
            <p:nvPr/>
          </p:nvGrpSpPr>
          <p:grpSpPr>
            <a:xfrm>
              <a:off x="13698" y="5432"/>
              <a:ext cx="2518" cy="385"/>
              <a:chOff x="399" y="1924"/>
              <a:chExt cx="3293" cy="271"/>
            </a:xfrm>
          </p:grpSpPr>
          <p:sp>
            <p:nvSpPr>
              <p:cNvPr id="49" name="文本框 48"/>
              <p:cNvSpPr txBox="1"/>
              <p:nvPr/>
            </p:nvSpPr>
            <p:spPr>
              <a:xfrm rot="20340000">
                <a:off x="399" y="1924"/>
                <a:ext cx="1421" cy="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sz="900" b="1">
                    <a:latin typeface="Times New Roman" panose="02020603050405020304" charset="0"/>
                    <a:cs typeface="Times New Roman" panose="02020603050405020304" charset="0"/>
                  </a:rPr>
                  <a:t>2nM</a:t>
                </a:r>
                <a:endParaRPr lang="en-US" altLang="zh-CN" sz="900" b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sp>
            <p:nvSpPr>
              <p:cNvPr id="50" name="文本框 49"/>
              <p:cNvSpPr txBox="1"/>
              <p:nvPr/>
            </p:nvSpPr>
            <p:spPr>
              <a:xfrm rot="20340000">
                <a:off x="1087" y="1933"/>
                <a:ext cx="1580" cy="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sz="900" b="1"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10nM</a:t>
                </a:r>
                <a:endParaRPr lang="en-US" altLang="zh-CN" sz="900" b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sp>
            <p:nvSpPr>
              <p:cNvPr id="51" name="文本框 50"/>
              <p:cNvSpPr txBox="1"/>
              <p:nvPr/>
            </p:nvSpPr>
            <p:spPr>
              <a:xfrm rot="20340000">
                <a:off x="1882" y="1940"/>
                <a:ext cx="1810" cy="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sz="900" b="1"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50nM</a:t>
                </a:r>
                <a:endParaRPr lang="en-US" altLang="zh-CN" sz="900" b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</p:grpSp>
        <p:sp>
          <p:nvSpPr>
            <p:cNvPr id="52" name="文本框 51"/>
            <p:cNvSpPr txBox="1"/>
            <p:nvPr/>
          </p:nvSpPr>
          <p:spPr>
            <a:xfrm rot="20340000">
              <a:off x="15488" y="5475"/>
              <a:ext cx="1505" cy="3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100nM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sp>
        <p:nvSpPr>
          <p:cNvPr id="53" name="文本框 52"/>
          <p:cNvSpPr txBox="1"/>
          <p:nvPr/>
        </p:nvSpPr>
        <p:spPr>
          <a:xfrm>
            <a:off x="4961890" y="3690620"/>
            <a:ext cx="15354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Ocn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5302885" y="4452620"/>
            <a:ext cx="2277110" cy="257175"/>
            <a:chOff x="13698" y="5432"/>
            <a:chExt cx="3295" cy="405"/>
          </a:xfrm>
        </p:grpSpPr>
        <p:grpSp>
          <p:nvGrpSpPr>
            <p:cNvPr id="3" name="组合 2"/>
            <p:cNvGrpSpPr/>
            <p:nvPr/>
          </p:nvGrpSpPr>
          <p:grpSpPr>
            <a:xfrm>
              <a:off x="13698" y="5432"/>
              <a:ext cx="2518" cy="385"/>
              <a:chOff x="399" y="1924"/>
              <a:chExt cx="3293" cy="271"/>
            </a:xfrm>
          </p:grpSpPr>
          <p:sp>
            <p:nvSpPr>
              <p:cNvPr id="25" name="文本框 24"/>
              <p:cNvSpPr txBox="1"/>
              <p:nvPr/>
            </p:nvSpPr>
            <p:spPr>
              <a:xfrm rot="20340000">
                <a:off x="399" y="1924"/>
                <a:ext cx="1421" cy="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sz="900" b="1">
                    <a:latin typeface="Times New Roman" panose="02020603050405020304" charset="0"/>
                    <a:cs typeface="Times New Roman" panose="02020603050405020304" charset="0"/>
                  </a:rPr>
                  <a:t>2nM</a:t>
                </a:r>
                <a:endParaRPr lang="en-US" altLang="zh-CN" sz="900" b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sp>
            <p:nvSpPr>
              <p:cNvPr id="56" name="文本框 55"/>
              <p:cNvSpPr txBox="1"/>
              <p:nvPr/>
            </p:nvSpPr>
            <p:spPr>
              <a:xfrm rot="20340000">
                <a:off x="1087" y="1933"/>
                <a:ext cx="1580" cy="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sz="900" b="1"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10nM</a:t>
                </a:r>
                <a:endParaRPr lang="en-US" altLang="zh-CN" sz="900" b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sp>
            <p:nvSpPr>
              <p:cNvPr id="57" name="文本框 56"/>
              <p:cNvSpPr txBox="1"/>
              <p:nvPr/>
            </p:nvSpPr>
            <p:spPr>
              <a:xfrm rot="20340000">
                <a:off x="1882" y="1940"/>
                <a:ext cx="1810" cy="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sz="900" b="1"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50nM</a:t>
                </a:r>
                <a:endParaRPr lang="en-US" altLang="zh-CN" sz="900" b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</p:grpSp>
        <p:sp>
          <p:nvSpPr>
            <p:cNvPr id="58" name="文本框 57"/>
            <p:cNvSpPr txBox="1"/>
            <p:nvPr/>
          </p:nvSpPr>
          <p:spPr>
            <a:xfrm rot="20340000">
              <a:off x="15488" y="5475"/>
              <a:ext cx="1505" cy="3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100nM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sp>
        <p:nvSpPr>
          <p:cNvPr id="59" name="文本框 58"/>
          <p:cNvSpPr txBox="1"/>
          <p:nvPr/>
        </p:nvSpPr>
        <p:spPr>
          <a:xfrm>
            <a:off x="2526665" y="4809490"/>
            <a:ext cx="6858635" cy="1060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algn="ctr" fontAlgn="auto">
              <a:lnSpc>
                <a:spcPct val="150000"/>
              </a:lnSpc>
            </a:pP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</a:rPr>
              <a:t>Supplementary Figure 11 Full-length blots/gels  of related genes on the adipogenesis and osteogenic differentiation 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in the HuMSCs  under the different VD interventions 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</a:rPr>
              <a:t>by inducing with related adipogenic and osteogenic reagents respectively</a:t>
            </a:r>
            <a:endParaRPr lang="en-US" altLang="zh-CN" sz="1400" b="1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2" name="图片 21" descr="1.1 GAPDH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338455" y="144145"/>
            <a:ext cx="2730500" cy="1854200"/>
          </a:xfrm>
          <a:prstGeom prst="rect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0" y="144145"/>
            <a:ext cx="15354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GAPDH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25" name="组合 24"/>
          <p:cNvGrpSpPr/>
          <p:nvPr/>
        </p:nvGrpSpPr>
        <p:grpSpPr>
          <a:xfrm>
            <a:off x="464942" y="1296754"/>
            <a:ext cx="1153519" cy="233915"/>
            <a:chOff x="399" y="1920"/>
            <a:chExt cx="2862" cy="259"/>
          </a:xfrm>
        </p:grpSpPr>
        <p:sp>
          <p:nvSpPr>
            <p:cNvPr id="26" name="文本框 25"/>
            <p:cNvSpPr txBox="1"/>
            <p:nvPr/>
          </p:nvSpPr>
          <p:spPr>
            <a:xfrm rot="20340000">
              <a:off x="399" y="1924"/>
              <a:ext cx="1421" cy="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VD-C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27" name="文本框 26"/>
            <p:cNvSpPr txBox="1"/>
            <p:nvPr/>
          </p:nvSpPr>
          <p:spPr>
            <a:xfrm rot="20340000">
              <a:off x="1079" y="1921"/>
              <a:ext cx="1457" cy="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VD-D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28" name="文本框 27"/>
            <p:cNvSpPr txBox="1"/>
            <p:nvPr/>
          </p:nvSpPr>
          <p:spPr>
            <a:xfrm rot="20340000">
              <a:off x="1785" y="1920"/>
              <a:ext cx="1476" cy="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VD-E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pic>
        <p:nvPicPr>
          <p:cNvPr id="29" name="图片 28" descr="2. mf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70" y="1764665"/>
            <a:ext cx="1687830" cy="1415415"/>
          </a:xfrm>
          <a:prstGeom prst="rect">
            <a:avLst/>
          </a:prstGeom>
        </p:spPr>
      </p:pic>
      <p:pic>
        <p:nvPicPr>
          <p:cNvPr id="30" name="图片 29" descr="2. Sage-合成图-mf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1025" y="1844040"/>
            <a:ext cx="2535555" cy="1247775"/>
          </a:xfrm>
          <a:prstGeom prst="rect">
            <a:avLst/>
          </a:prstGeom>
        </p:spPr>
      </p:pic>
      <p:pic>
        <p:nvPicPr>
          <p:cNvPr id="31" name="图片 30" descr="1. Sage-合成图-GAPDH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3095" y="281940"/>
            <a:ext cx="2483485" cy="1275080"/>
          </a:xfrm>
          <a:prstGeom prst="rect">
            <a:avLst/>
          </a:prstGeom>
        </p:spPr>
      </p:pic>
      <p:sp>
        <p:nvSpPr>
          <p:cNvPr id="32" name="文本框 31"/>
          <p:cNvSpPr txBox="1"/>
          <p:nvPr/>
        </p:nvSpPr>
        <p:spPr>
          <a:xfrm>
            <a:off x="0" y="1489075"/>
            <a:ext cx="15354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Mfn1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33" name="组合 32"/>
          <p:cNvGrpSpPr/>
          <p:nvPr/>
        </p:nvGrpSpPr>
        <p:grpSpPr>
          <a:xfrm>
            <a:off x="749422" y="3009349"/>
            <a:ext cx="1153519" cy="233916"/>
            <a:chOff x="399" y="1920"/>
            <a:chExt cx="2862" cy="259"/>
          </a:xfrm>
        </p:grpSpPr>
        <p:sp>
          <p:nvSpPr>
            <p:cNvPr id="34" name="文本框 33"/>
            <p:cNvSpPr txBox="1"/>
            <p:nvPr/>
          </p:nvSpPr>
          <p:spPr>
            <a:xfrm rot="20340000">
              <a:off x="399" y="1924"/>
              <a:ext cx="1421" cy="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VD-C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5" name="文本框 34"/>
            <p:cNvSpPr txBox="1"/>
            <p:nvPr/>
          </p:nvSpPr>
          <p:spPr>
            <a:xfrm rot="20340000">
              <a:off x="1079" y="1921"/>
              <a:ext cx="1457" cy="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VD-D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6" name="文本框 35"/>
            <p:cNvSpPr txBox="1"/>
            <p:nvPr/>
          </p:nvSpPr>
          <p:spPr>
            <a:xfrm rot="20340000">
              <a:off x="1785" y="1920"/>
              <a:ext cx="1476" cy="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VD-E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pic>
        <p:nvPicPr>
          <p:cNvPr id="37" name="图片 36" descr="3. opa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47235" y="281940"/>
            <a:ext cx="2084070" cy="922655"/>
          </a:xfrm>
          <a:prstGeom prst="rect">
            <a:avLst/>
          </a:prstGeom>
        </p:spPr>
      </p:pic>
      <p:pic>
        <p:nvPicPr>
          <p:cNvPr id="38" name="图片 37" descr="3. Sage-合成图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94170" y="344170"/>
            <a:ext cx="1874520" cy="853440"/>
          </a:xfrm>
          <a:prstGeom prst="rect">
            <a:avLst/>
          </a:prstGeom>
        </p:spPr>
      </p:pic>
      <p:grpSp>
        <p:nvGrpSpPr>
          <p:cNvPr id="39" name="组合 38"/>
          <p:cNvGrpSpPr/>
          <p:nvPr/>
        </p:nvGrpSpPr>
        <p:grpSpPr>
          <a:xfrm>
            <a:off x="4949825" y="1114425"/>
            <a:ext cx="1649730" cy="245110"/>
            <a:chOff x="405" y="1941"/>
            <a:chExt cx="2598" cy="386"/>
          </a:xfrm>
        </p:grpSpPr>
        <p:sp>
          <p:nvSpPr>
            <p:cNvPr id="40" name="文本框 39"/>
            <p:cNvSpPr txBox="1"/>
            <p:nvPr/>
          </p:nvSpPr>
          <p:spPr>
            <a:xfrm rot="20340000">
              <a:off x="405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VD-C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1" name="文本框 40"/>
            <p:cNvSpPr txBox="1"/>
            <p:nvPr/>
          </p:nvSpPr>
          <p:spPr>
            <a:xfrm rot="20340000">
              <a:off x="1087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VD-D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2" name="文本框 41"/>
            <p:cNvSpPr txBox="1"/>
            <p:nvPr/>
          </p:nvSpPr>
          <p:spPr>
            <a:xfrm rot="20340000">
              <a:off x="1794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VD-E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sp>
        <p:nvSpPr>
          <p:cNvPr id="43" name="文本框 42"/>
          <p:cNvSpPr txBox="1"/>
          <p:nvPr/>
        </p:nvSpPr>
        <p:spPr>
          <a:xfrm>
            <a:off x="4633595" y="144145"/>
            <a:ext cx="15354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OPA1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4" name="图片 43" descr="4. LC3B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635" y="3528060"/>
            <a:ext cx="1778635" cy="1074420"/>
          </a:xfrm>
          <a:prstGeom prst="rect">
            <a:avLst/>
          </a:prstGeom>
        </p:spPr>
      </p:pic>
      <p:sp>
        <p:nvSpPr>
          <p:cNvPr id="46" name="文本框 45"/>
          <p:cNvSpPr txBox="1"/>
          <p:nvPr/>
        </p:nvSpPr>
        <p:spPr>
          <a:xfrm>
            <a:off x="0" y="3322955"/>
            <a:ext cx="15354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LC3b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47" name="组合 46"/>
          <p:cNvGrpSpPr/>
          <p:nvPr/>
        </p:nvGrpSpPr>
        <p:grpSpPr>
          <a:xfrm>
            <a:off x="327025" y="4538980"/>
            <a:ext cx="1348740" cy="247171"/>
            <a:chOff x="163" y="1899"/>
            <a:chExt cx="3347" cy="359"/>
          </a:xfrm>
        </p:grpSpPr>
        <p:sp>
          <p:nvSpPr>
            <p:cNvPr id="48" name="文本框 47"/>
            <p:cNvSpPr txBox="1"/>
            <p:nvPr/>
          </p:nvSpPr>
          <p:spPr>
            <a:xfrm rot="20340000">
              <a:off x="163" y="1924"/>
              <a:ext cx="1421" cy="3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VD-C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9" name="文本框 48"/>
            <p:cNvSpPr txBox="1"/>
            <p:nvPr/>
          </p:nvSpPr>
          <p:spPr>
            <a:xfrm rot="20340000">
              <a:off x="1079" y="1921"/>
              <a:ext cx="1457" cy="3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VD-D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50" name="文本框 49"/>
            <p:cNvSpPr txBox="1"/>
            <p:nvPr/>
          </p:nvSpPr>
          <p:spPr>
            <a:xfrm rot="20340000">
              <a:off x="2034" y="1899"/>
              <a:ext cx="1476" cy="3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VD-E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pic>
        <p:nvPicPr>
          <p:cNvPr id="51" name="图片 50" descr="5. pgc1a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11760" y="4867910"/>
            <a:ext cx="2035810" cy="765175"/>
          </a:xfrm>
          <a:prstGeom prst="rect">
            <a:avLst/>
          </a:prstGeom>
        </p:spPr>
      </p:pic>
      <p:sp>
        <p:nvSpPr>
          <p:cNvPr id="53" name="文本框 52"/>
          <p:cNvSpPr txBox="1"/>
          <p:nvPr/>
        </p:nvSpPr>
        <p:spPr>
          <a:xfrm>
            <a:off x="22225" y="4809490"/>
            <a:ext cx="15354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Pgc1α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54" name="组合 53"/>
          <p:cNvGrpSpPr/>
          <p:nvPr/>
        </p:nvGrpSpPr>
        <p:grpSpPr>
          <a:xfrm>
            <a:off x="407288" y="5492918"/>
            <a:ext cx="1348997" cy="252882"/>
            <a:chOff x="163" y="1899"/>
            <a:chExt cx="3347" cy="280"/>
          </a:xfrm>
        </p:grpSpPr>
        <p:sp>
          <p:nvSpPr>
            <p:cNvPr id="55" name="文本框 54"/>
            <p:cNvSpPr txBox="1"/>
            <p:nvPr/>
          </p:nvSpPr>
          <p:spPr>
            <a:xfrm rot="20340000">
              <a:off x="163" y="1924"/>
              <a:ext cx="1421" cy="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VD-C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56" name="文本框 55"/>
            <p:cNvSpPr txBox="1"/>
            <p:nvPr/>
          </p:nvSpPr>
          <p:spPr>
            <a:xfrm rot="20340000">
              <a:off x="1079" y="1921"/>
              <a:ext cx="1457" cy="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VD-D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57" name="文本框 56"/>
            <p:cNvSpPr txBox="1"/>
            <p:nvPr/>
          </p:nvSpPr>
          <p:spPr>
            <a:xfrm rot="20340000">
              <a:off x="2034" y="1899"/>
              <a:ext cx="1476" cy="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VD-E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pic>
        <p:nvPicPr>
          <p:cNvPr id="58" name="图片 57" descr="6. DRP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72890" y="4457065"/>
            <a:ext cx="3230245" cy="1350010"/>
          </a:xfrm>
          <a:prstGeom prst="rect">
            <a:avLst/>
          </a:prstGeom>
        </p:spPr>
      </p:pic>
      <p:sp>
        <p:nvSpPr>
          <p:cNvPr id="61" name="文本框 60"/>
          <p:cNvSpPr txBox="1"/>
          <p:nvPr/>
        </p:nvSpPr>
        <p:spPr>
          <a:xfrm>
            <a:off x="4633595" y="4383405"/>
            <a:ext cx="15354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Drp1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66" name="图片 65" descr="7. PINK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02175" y="1424940"/>
            <a:ext cx="1834515" cy="1009015"/>
          </a:xfrm>
          <a:prstGeom prst="rect">
            <a:avLst/>
          </a:prstGeom>
        </p:spPr>
      </p:pic>
      <p:pic>
        <p:nvPicPr>
          <p:cNvPr id="67" name="图片 66" descr="7. Sage-合成图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94170" y="1557020"/>
            <a:ext cx="1875155" cy="1144905"/>
          </a:xfrm>
          <a:prstGeom prst="rect">
            <a:avLst/>
          </a:prstGeom>
        </p:spPr>
      </p:pic>
      <p:sp>
        <p:nvSpPr>
          <p:cNvPr id="68" name="文本框 67"/>
          <p:cNvSpPr txBox="1"/>
          <p:nvPr/>
        </p:nvSpPr>
        <p:spPr>
          <a:xfrm>
            <a:off x="4633595" y="1350645"/>
            <a:ext cx="15354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Pink1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69" name="组合 68"/>
          <p:cNvGrpSpPr/>
          <p:nvPr/>
        </p:nvGrpSpPr>
        <p:grpSpPr>
          <a:xfrm>
            <a:off x="4801235" y="2265680"/>
            <a:ext cx="1950720" cy="244911"/>
            <a:chOff x="405" y="1941"/>
            <a:chExt cx="2598" cy="377"/>
          </a:xfrm>
        </p:grpSpPr>
        <p:sp>
          <p:nvSpPr>
            <p:cNvPr id="70" name="文本框 69"/>
            <p:cNvSpPr txBox="1"/>
            <p:nvPr/>
          </p:nvSpPr>
          <p:spPr>
            <a:xfrm rot="20340000">
              <a:off x="405" y="1941"/>
              <a:ext cx="1209" cy="3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VD-C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71" name="文本框 70"/>
            <p:cNvSpPr txBox="1"/>
            <p:nvPr/>
          </p:nvSpPr>
          <p:spPr>
            <a:xfrm rot="20340000">
              <a:off x="1087" y="1941"/>
              <a:ext cx="1209" cy="3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VD-D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72" name="文本框 71"/>
            <p:cNvSpPr txBox="1"/>
            <p:nvPr/>
          </p:nvSpPr>
          <p:spPr>
            <a:xfrm rot="20340000">
              <a:off x="1794" y="1941"/>
              <a:ext cx="1209" cy="3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VD-E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pic>
        <p:nvPicPr>
          <p:cNvPr id="73" name="图片 72" descr="8. P6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62475" y="2910205"/>
            <a:ext cx="2068830" cy="1225550"/>
          </a:xfrm>
          <a:prstGeom prst="rect">
            <a:avLst/>
          </a:prstGeom>
        </p:spPr>
      </p:pic>
      <p:pic>
        <p:nvPicPr>
          <p:cNvPr id="74" name="图片 73" descr="8. Sage-合成图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694170" y="2917825"/>
            <a:ext cx="1866900" cy="1180465"/>
          </a:xfrm>
          <a:prstGeom prst="rect">
            <a:avLst/>
          </a:prstGeom>
        </p:spPr>
      </p:pic>
      <p:grpSp>
        <p:nvGrpSpPr>
          <p:cNvPr id="75" name="组合 74"/>
          <p:cNvGrpSpPr/>
          <p:nvPr/>
        </p:nvGrpSpPr>
        <p:grpSpPr>
          <a:xfrm>
            <a:off x="4595495" y="3876675"/>
            <a:ext cx="1649730" cy="245110"/>
            <a:chOff x="405" y="1941"/>
            <a:chExt cx="2598" cy="386"/>
          </a:xfrm>
        </p:grpSpPr>
        <p:sp>
          <p:nvSpPr>
            <p:cNvPr id="76" name="文本框 75"/>
            <p:cNvSpPr txBox="1"/>
            <p:nvPr/>
          </p:nvSpPr>
          <p:spPr>
            <a:xfrm rot="20340000">
              <a:off x="405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VD-C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77" name="文本框 76"/>
            <p:cNvSpPr txBox="1"/>
            <p:nvPr/>
          </p:nvSpPr>
          <p:spPr>
            <a:xfrm rot="20340000">
              <a:off x="1087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VD-D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78" name="文本框 77"/>
            <p:cNvSpPr txBox="1"/>
            <p:nvPr/>
          </p:nvSpPr>
          <p:spPr>
            <a:xfrm rot="20340000">
              <a:off x="1794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VD-E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sp>
        <p:nvSpPr>
          <p:cNvPr id="79" name="文本框 78"/>
          <p:cNvSpPr txBox="1"/>
          <p:nvPr/>
        </p:nvSpPr>
        <p:spPr>
          <a:xfrm>
            <a:off x="4633595" y="2701925"/>
            <a:ext cx="15354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p62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80" name="组合 79"/>
          <p:cNvGrpSpPr/>
          <p:nvPr/>
        </p:nvGrpSpPr>
        <p:grpSpPr>
          <a:xfrm>
            <a:off x="5371465" y="5594985"/>
            <a:ext cx="1649730" cy="245110"/>
            <a:chOff x="405" y="1941"/>
            <a:chExt cx="2598" cy="386"/>
          </a:xfrm>
        </p:grpSpPr>
        <p:sp>
          <p:nvSpPr>
            <p:cNvPr id="81" name="文本框 80"/>
            <p:cNvSpPr txBox="1"/>
            <p:nvPr/>
          </p:nvSpPr>
          <p:spPr>
            <a:xfrm rot="20340000">
              <a:off x="405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VD-C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82" name="文本框 81"/>
            <p:cNvSpPr txBox="1"/>
            <p:nvPr/>
          </p:nvSpPr>
          <p:spPr>
            <a:xfrm rot="20340000">
              <a:off x="1087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VD-D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83" name="文本框 82"/>
            <p:cNvSpPr txBox="1"/>
            <p:nvPr/>
          </p:nvSpPr>
          <p:spPr>
            <a:xfrm rot="20340000">
              <a:off x="1794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VD-E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90170" y="5969635"/>
            <a:ext cx="847852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algn="ctr" fontAlgn="auto">
              <a:lnSpc>
                <a:spcPct val="150000"/>
              </a:lnSpc>
            </a:pP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</a:rPr>
              <a:t>Supplementary Figure 2 Full-length blots/gels  of related genes for mitochondrial function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in the P3 BMSCs</a:t>
            </a:r>
            <a:endParaRPr lang="en-US" altLang="zh-CN" sz="1400" b="1">
              <a:latin typeface="Times New Roman" panose="02020603050405020304" charset="0"/>
              <a:cs typeface="Times New Roman" panose="02020603050405020304" charset="0"/>
            </a:endParaRPr>
          </a:p>
          <a:p>
            <a:pPr indent="0" algn="ctr" fontAlgn="auto">
              <a:lnSpc>
                <a:spcPct val="150000"/>
              </a:lnSpc>
            </a:pPr>
            <a:endParaRPr lang="en-US" altLang="zh-CN" sz="14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3" name="图片 2" descr="5. Sage-合成图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851025" y="4978400"/>
            <a:ext cx="2535555" cy="991235"/>
          </a:xfrm>
          <a:prstGeom prst="rect">
            <a:avLst/>
          </a:prstGeom>
        </p:spPr>
      </p:pic>
      <p:pic>
        <p:nvPicPr>
          <p:cNvPr id="4" name="图片 3" descr="4. Sage-合成图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851025" y="3339465"/>
            <a:ext cx="2536190" cy="147002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1. gapdh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1615" y="169545"/>
            <a:ext cx="1950720" cy="1417320"/>
          </a:xfrm>
          <a:prstGeom prst="rect">
            <a:avLst/>
          </a:prstGeom>
        </p:spPr>
      </p:pic>
      <p:pic>
        <p:nvPicPr>
          <p:cNvPr id="5" name="图片 4" descr="1. Sage-合成图 (1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1225" y="207645"/>
            <a:ext cx="2150745" cy="1491615"/>
          </a:xfrm>
          <a:prstGeom prst="rect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297815" y="109220"/>
            <a:ext cx="15354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GAPDH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39" name="组合 38"/>
          <p:cNvGrpSpPr/>
          <p:nvPr/>
        </p:nvGrpSpPr>
        <p:grpSpPr>
          <a:xfrm>
            <a:off x="372110" y="1508125"/>
            <a:ext cx="1649730" cy="245110"/>
            <a:chOff x="405" y="1941"/>
            <a:chExt cx="2598" cy="386"/>
          </a:xfrm>
        </p:grpSpPr>
        <p:sp>
          <p:nvSpPr>
            <p:cNvPr id="40" name="文本框 39"/>
            <p:cNvSpPr txBox="1"/>
            <p:nvPr/>
          </p:nvSpPr>
          <p:spPr>
            <a:xfrm rot="20340000">
              <a:off x="405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VD-C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1" name="文本框 40"/>
            <p:cNvSpPr txBox="1"/>
            <p:nvPr/>
          </p:nvSpPr>
          <p:spPr>
            <a:xfrm rot="20340000">
              <a:off x="1087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VD-D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2" name="文本框 41"/>
            <p:cNvSpPr txBox="1"/>
            <p:nvPr/>
          </p:nvSpPr>
          <p:spPr>
            <a:xfrm rot="20340000">
              <a:off x="1794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VD-E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pic>
        <p:nvPicPr>
          <p:cNvPr id="7" name="图片 6" descr="2.Sage-合成图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0870" y="2056765"/>
            <a:ext cx="2451100" cy="1500505"/>
          </a:xfrm>
          <a:prstGeom prst="rect">
            <a:avLst/>
          </a:prstGeom>
        </p:spPr>
      </p:pic>
      <p:sp>
        <p:nvSpPr>
          <p:cNvPr id="27" name="文本框 26"/>
          <p:cNvSpPr txBox="1"/>
          <p:nvPr/>
        </p:nvSpPr>
        <p:spPr>
          <a:xfrm>
            <a:off x="297815" y="1842770"/>
            <a:ext cx="15354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C/EBPα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587375" y="2546350"/>
            <a:ext cx="1649730" cy="245110"/>
            <a:chOff x="405" y="1941"/>
            <a:chExt cx="2598" cy="386"/>
          </a:xfrm>
        </p:grpSpPr>
        <p:sp>
          <p:nvSpPr>
            <p:cNvPr id="10" name="文本框 9"/>
            <p:cNvSpPr txBox="1"/>
            <p:nvPr/>
          </p:nvSpPr>
          <p:spPr>
            <a:xfrm rot="20340000">
              <a:off x="405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VD-C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 rot="20340000">
              <a:off x="1087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VD-D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 rot="20340000">
              <a:off x="1794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VD-E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pic>
        <p:nvPicPr>
          <p:cNvPr id="15" name="图片 14" descr="6.alp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297815" y="2065020"/>
            <a:ext cx="1884680" cy="555625"/>
          </a:xfrm>
          <a:prstGeom prst="rect">
            <a:avLst/>
          </a:prstGeom>
        </p:spPr>
      </p:pic>
      <p:pic>
        <p:nvPicPr>
          <p:cNvPr id="16" name="图片 15" descr="5. VDR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3695" y="2921000"/>
            <a:ext cx="1722120" cy="685800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345440" y="2824480"/>
            <a:ext cx="15354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VDR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25" name="组合 24"/>
          <p:cNvGrpSpPr/>
          <p:nvPr/>
        </p:nvGrpSpPr>
        <p:grpSpPr>
          <a:xfrm>
            <a:off x="275590" y="3501390"/>
            <a:ext cx="1153795" cy="233892"/>
            <a:chOff x="399" y="1920"/>
            <a:chExt cx="2862" cy="221"/>
          </a:xfrm>
        </p:grpSpPr>
        <p:sp>
          <p:nvSpPr>
            <p:cNvPr id="26" name="文本框 25"/>
            <p:cNvSpPr txBox="1"/>
            <p:nvPr/>
          </p:nvSpPr>
          <p:spPr>
            <a:xfrm rot="20340000">
              <a:off x="399" y="1924"/>
              <a:ext cx="1421" cy="2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VD-C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22" name="文本框 21"/>
            <p:cNvSpPr txBox="1"/>
            <p:nvPr/>
          </p:nvSpPr>
          <p:spPr>
            <a:xfrm rot="20340000">
              <a:off x="1079" y="1921"/>
              <a:ext cx="1457" cy="2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VD-D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28" name="文本框 27"/>
            <p:cNvSpPr txBox="1"/>
            <p:nvPr/>
          </p:nvSpPr>
          <p:spPr>
            <a:xfrm rot="20340000">
              <a:off x="1785" y="1920"/>
              <a:ext cx="1476" cy="2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VD-E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pic>
        <p:nvPicPr>
          <p:cNvPr id="23" name="图片 22" descr="4. RUNX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53000" y="2416175"/>
            <a:ext cx="2329180" cy="1211580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4472940" y="2508885"/>
            <a:ext cx="15354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Runx2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30" name="组合 29"/>
          <p:cNvGrpSpPr/>
          <p:nvPr/>
        </p:nvGrpSpPr>
        <p:grpSpPr>
          <a:xfrm>
            <a:off x="5800090" y="3281680"/>
            <a:ext cx="1649730" cy="245110"/>
            <a:chOff x="405" y="1941"/>
            <a:chExt cx="2598" cy="386"/>
          </a:xfrm>
        </p:grpSpPr>
        <p:sp>
          <p:nvSpPr>
            <p:cNvPr id="31" name="文本框 30"/>
            <p:cNvSpPr txBox="1"/>
            <p:nvPr/>
          </p:nvSpPr>
          <p:spPr>
            <a:xfrm rot="20340000">
              <a:off x="405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VD-C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2" name="文本框 31"/>
            <p:cNvSpPr txBox="1"/>
            <p:nvPr/>
          </p:nvSpPr>
          <p:spPr>
            <a:xfrm rot="20340000">
              <a:off x="1087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VD-D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3" name="文本框 32"/>
            <p:cNvSpPr txBox="1"/>
            <p:nvPr/>
          </p:nvSpPr>
          <p:spPr>
            <a:xfrm rot="20340000">
              <a:off x="1794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VD-E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sp>
        <p:nvSpPr>
          <p:cNvPr id="34" name="文本框 33"/>
          <p:cNvSpPr txBox="1"/>
          <p:nvPr/>
        </p:nvSpPr>
        <p:spPr>
          <a:xfrm>
            <a:off x="4509135" y="88265"/>
            <a:ext cx="15354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ALP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2040255" y="1894205"/>
            <a:ext cx="15354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  PPARγ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45" name="组合 44"/>
          <p:cNvGrpSpPr/>
          <p:nvPr/>
        </p:nvGrpSpPr>
        <p:grpSpPr>
          <a:xfrm>
            <a:off x="2672080" y="3411220"/>
            <a:ext cx="1649730" cy="245110"/>
            <a:chOff x="405" y="1941"/>
            <a:chExt cx="2598" cy="386"/>
          </a:xfrm>
        </p:grpSpPr>
        <p:sp>
          <p:nvSpPr>
            <p:cNvPr id="46" name="文本框 45"/>
            <p:cNvSpPr txBox="1"/>
            <p:nvPr/>
          </p:nvSpPr>
          <p:spPr>
            <a:xfrm rot="20340000">
              <a:off x="405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VD-C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7" name="文本框 46"/>
            <p:cNvSpPr txBox="1"/>
            <p:nvPr/>
          </p:nvSpPr>
          <p:spPr>
            <a:xfrm rot="20340000">
              <a:off x="1087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VD-D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8" name="文本框 47"/>
            <p:cNvSpPr txBox="1"/>
            <p:nvPr/>
          </p:nvSpPr>
          <p:spPr>
            <a:xfrm rot="20340000">
              <a:off x="1794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VD-E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pic>
        <p:nvPicPr>
          <p:cNvPr id="49" name="图片 48" descr="微信截图_202403071000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65015" y="1410970"/>
            <a:ext cx="2385695" cy="1005205"/>
          </a:xfrm>
          <a:prstGeom prst="rect">
            <a:avLst/>
          </a:prstGeom>
        </p:spPr>
      </p:pic>
      <p:pic>
        <p:nvPicPr>
          <p:cNvPr id="50" name="图片 49" descr="微信截图_2024030710003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46570" y="1559560"/>
            <a:ext cx="2089785" cy="857250"/>
          </a:xfrm>
          <a:prstGeom prst="rect">
            <a:avLst/>
          </a:prstGeom>
        </p:spPr>
      </p:pic>
      <p:sp>
        <p:nvSpPr>
          <p:cNvPr id="51" name="文本框 50"/>
          <p:cNvSpPr txBox="1"/>
          <p:nvPr/>
        </p:nvSpPr>
        <p:spPr>
          <a:xfrm>
            <a:off x="4472940" y="1353820"/>
            <a:ext cx="15354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Ocn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52" name="组合 51"/>
          <p:cNvGrpSpPr/>
          <p:nvPr/>
        </p:nvGrpSpPr>
        <p:grpSpPr>
          <a:xfrm>
            <a:off x="4571365" y="2209800"/>
            <a:ext cx="1649730" cy="245110"/>
            <a:chOff x="405" y="1941"/>
            <a:chExt cx="2598" cy="386"/>
          </a:xfrm>
        </p:grpSpPr>
        <p:sp>
          <p:nvSpPr>
            <p:cNvPr id="53" name="文本框 52"/>
            <p:cNvSpPr txBox="1"/>
            <p:nvPr/>
          </p:nvSpPr>
          <p:spPr>
            <a:xfrm rot="20340000">
              <a:off x="405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VD-C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54" name="文本框 53"/>
            <p:cNvSpPr txBox="1"/>
            <p:nvPr/>
          </p:nvSpPr>
          <p:spPr>
            <a:xfrm rot="20340000">
              <a:off x="1087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VD-D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55" name="文本框 54"/>
            <p:cNvSpPr txBox="1"/>
            <p:nvPr/>
          </p:nvSpPr>
          <p:spPr>
            <a:xfrm rot="20340000">
              <a:off x="1794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VD-E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pic>
        <p:nvPicPr>
          <p:cNvPr id="56" name="图片 55" descr="3. ALP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4583430" y="307340"/>
            <a:ext cx="2192020" cy="952500"/>
          </a:xfrm>
          <a:prstGeom prst="rect">
            <a:avLst/>
          </a:prstGeom>
        </p:spPr>
      </p:pic>
      <p:pic>
        <p:nvPicPr>
          <p:cNvPr id="57" name="图片 56" descr="3. Sage-合成图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>
            <a:off x="6846570" y="325755"/>
            <a:ext cx="2089150" cy="1085215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4583430" y="1125855"/>
            <a:ext cx="1649730" cy="245110"/>
            <a:chOff x="405" y="1941"/>
            <a:chExt cx="2598" cy="386"/>
          </a:xfrm>
        </p:grpSpPr>
        <p:sp>
          <p:nvSpPr>
            <p:cNvPr id="3" name="文本框 2"/>
            <p:cNvSpPr txBox="1"/>
            <p:nvPr/>
          </p:nvSpPr>
          <p:spPr>
            <a:xfrm rot="20340000">
              <a:off x="405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VD-C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 rot="20340000">
              <a:off x="1087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VD-D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 rot="20340000">
              <a:off x="1794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VD-E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sp>
        <p:nvSpPr>
          <p:cNvPr id="13" name="文本框 12"/>
          <p:cNvSpPr txBox="1"/>
          <p:nvPr/>
        </p:nvSpPr>
        <p:spPr>
          <a:xfrm>
            <a:off x="353695" y="3806190"/>
            <a:ext cx="811085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algn="ctr" fontAlgn="auto">
              <a:lnSpc>
                <a:spcPct val="150000"/>
              </a:lnSpc>
            </a:pP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</a:rPr>
              <a:t>Supplementary Figure 3 Full-length blots/gels  of related genes on adipogenesis and osteogenic differentiation in the BMSCs under 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induction 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</a:rPr>
              <a:t>with related adipogenic and osteogenic reagents </a:t>
            </a:r>
            <a:endParaRPr lang="en-US" altLang="zh-CN" sz="1400" b="1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0" name="图片 19" descr="1. Sage-合成图-GAPDH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15845" y="276225"/>
            <a:ext cx="2372995" cy="1218565"/>
          </a:xfrm>
          <a:prstGeom prst="rect">
            <a:avLst/>
          </a:prstGeom>
        </p:spPr>
      </p:pic>
      <p:pic>
        <p:nvPicPr>
          <p:cNvPr id="21" name="图片 20" descr="1.2. GAPDH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" y="276225"/>
            <a:ext cx="1958340" cy="1219200"/>
          </a:xfrm>
          <a:prstGeom prst="rect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190500" y="635"/>
            <a:ext cx="15354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GAPDH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25" name="组合 24"/>
          <p:cNvGrpSpPr/>
          <p:nvPr/>
        </p:nvGrpSpPr>
        <p:grpSpPr>
          <a:xfrm>
            <a:off x="482087" y="1416134"/>
            <a:ext cx="1153519" cy="233915"/>
            <a:chOff x="399" y="1920"/>
            <a:chExt cx="2862" cy="259"/>
          </a:xfrm>
        </p:grpSpPr>
        <p:sp>
          <p:nvSpPr>
            <p:cNvPr id="26" name="文本框 25"/>
            <p:cNvSpPr txBox="1"/>
            <p:nvPr/>
          </p:nvSpPr>
          <p:spPr>
            <a:xfrm rot="20340000">
              <a:off x="399" y="1924"/>
              <a:ext cx="1421" cy="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VD-C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22" name="文本框 21"/>
            <p:cNvSpPr txBox="1"/>
            <p:nvPr/>
          </p:nvSpPr>
          <p:spPr>
            <a:xfrm rot="20340000">
              <a:off x="1079" y="1921"/>
              <a:ext cx="1457" cy="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VD-D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28" name="文本框 27"/>
            <p:cNvSpPr txBox="1"/>
            <p:nvPr/>
          </p:nvSpPr>
          <p:spPr>
            <a:xfrm rot="20340000">
              <a:off x="1785" y="1920"/>
              <a:ext cx="1476" cy="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VD-E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pic>
        <p:nvPicPr>
          <p:cNvPr id="27" name="图片 26" descr="2. Sage-合成图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10" y="1745615"/>
            <a:ext cx="2219960" cy="1165225"/>
          </a:xfrm>
          <a:prstGeom prst="rect">
            <a:avLst/>
          </a:prstGeom>
        </p:spPr>
      </p:pic>
      <p:sp>
        <p:nvSpPr>
          <p:cNvPr id="29" name="矩形 28"/>
          <p:cNvSpPr/>
          <p:nvPr/>
        </p:nvSpPr>
        <p:spPr>
          <a:xfrm>
            <a:off x="544830" y="2177415"/>
            <a:ext cx="1236980" cy="431165"/>
          </a:xfrm>
          <a:prstGeom prst="rect">
            <a:avLst/>
          </a:prstGeom>
          <a:noFill/>
          <a:ln w="190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0" name="文本框 29"/>
          <p:cNvSpPr txBox="1"/>
          <p:nvPr/>
        </p:nvSpPr>
        <p:spPr>
          <a:xfrm>
            <a:off x="121920" y="1615440"/>
            <a:ext cx="15354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LC3b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52" name="组合 51"/>
          <p:cNvGrpSpPr/>
          <p:nvPr/>
        </p:nvGrpSpPr>
        <p:grpSpPr>
          <a:xfrm>
            <a:off x="424180" y="2782570"/>
            <a:ext cx="1649730" cy="245110"/>
            <a:chOff x="405" y="1941"/>
            <a:chExt cx="2598" cy="386"/>
          </a:xfrm>
        </p:grpSpPr>
        <p:sp>
          <p:nvSpPr>
            <p:cNvPr id="53" name="文本框 52"/>
            <p:cNvSpPr txBox="1"/>
            <p:nvPr/>
          </p:nvSpPr>
          <p:spPr>
            <a:xfrm rot="20340000">
              <a:off x="405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VD-C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54" name="文本框 53"/>
            <p:cNvSpPr txBox="1"/>
            <p:nvPr/>
          </p:nvSpPr>
          <p:spPr>
            <a:xfrm rot="20340000">
              <a:off x="1087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VD-D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55" name="文本框 54"/>
            <p:cNvSpPr txBox="1"/>
            <p:nvPr/>
          </p:nvSpPr>
          <p:spPr>
            <a:xfrm rot="20340000">
              <a:off x="1794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VD-E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pic>
        <p:nvPicPr>
          <p:cNvPr id="31" name="图片 30" descr="3. dRP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5995" y="276225"/>
            <a:ext cx="2519680" cy="984885"/>
          </a:xfrm>
          <a:prstGeom prst="rect">
            <a:avLst/>
          </a:prstGeom>
        </p:spPr>
      </p:pic>
      <p:sp>
        <p:nvSpPr>
          <p:cNvPr id="33" name="文本框 32"/>
          <p:cNvSpPr txBox="1"/>
          <p:nvPr/>
        </p:nvSpPr>
        <p:spPr>
          <a:xfrm>
            <a:off x="4886325" y="127635"/>
            <a:ext cx="15354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Drp1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34" name="组合 33"/>
          <p:cNvGrpSpPr/>
          <p:nvPr/>
        </p:nvGrpSpPr>
        <p:grpSpPr>
          <a:xfrm>
            <a:off x="5337175" y="942340"/>
            <a:ext cx="1649730" cy="245110"/>
            <a:chOff x="405" y="1941"/>
            <a:chExt cx="2598" cy="386"/>
          </a:xfrm>
        </p:grpSpPr>
        <p:sp>
          <p:nvSpPr>
            <p:cNvPr id="35" name="文本框 34"/>
            <p:cNvSpPr txBox="1"/>
            <p:nvPr/>
          </p:nvSpPr>
          <p:spPr>
            <a:xfrm rot="20340000">
              <a:off x="405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VD-C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6" name="文本框 35"/>
            <p:cNvSpPr txBox="1"/>
            <p:nvPr/>
          </p:nvSpPr>
          <p:spPr>
            <a:xfrm rot="20340000">
              <a:off x="1087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VD-D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7" name="文本框 36"/>
            <p:cNvSpPr txBox="1"/>
            <p:nvPr/>
          </p:nvSpPr>
          <p:spPr>
            <a:xfrm rot="20340000">
              <a:off x="1794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VD-E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pic>
        <p:nvPicPr>
          <p:cNvPr id="38" name="图片 37" descr="4. mfn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2870" y="3157220"/>
            <a:ext cx="2195195" cy="1145540"/>
          </a:xfrm>
          <a:prstGeom prst="rect">
            <a:avLst/>
          </a:prstGeom>
        </p:spPr>
      </p:pic>
      <p:sp>
        <p:nvSpPr>
          <p:cNvPr id="44" name="文本框 43"/>
          <p:cNvSpPr txBox="1"/>
          <p:nvPr/>
        </p:nvSpPr>
        <p:spPr>
          <a:xfrm>
            <a:off x="185420" y="3042285"/>
            <a:ext cx="15354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Mfn1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45" name="组合 44"/>
          <p:cNvGrpSpPr/>
          <p:nvPr/>
        </p:nvGrpSpPr>
        <p:grpSpPr>
          <a:xfrm>
            <a:off x="606425" y="4126230"/>
            <a:ext cx="1649730" cy="245110"/>
            <a:chOff x="405" y="1941"/>
            <a:chExt cx="2598" cy="386"/>
          </a:xfrm>
        </p:grpSpPr>
        <p:sp>
          <p:nvSpPr>
            <p:cNvPr id="46" name="文本框 45"/>
            <p:cNvSpPr txBox="1"/>
            <p:nvPr/>
          </p:nvSpPr>
          <p:spPr>
            <a:xfrm rot="20340000">
              <a:off x="405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VD-C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7" name="文本框 46"/>
            <p:cNvSpPr txBox="1"/>
            <p:nvPr/>
          </p:nvSpPr>
          <p:spPr>
            <a:xfrm rot="20340000">
              <a:off x="1087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VD-D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8" name="文本框 47"/>
            <p:cNvSpPr txBox="1"/>
            <p:nvPr/>
          </p:nvSpPr>
          <p:spPr>
            <a:xfrm rot="20340000">
              <a:off x="1794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VD-E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pic>
        <p:nvPicPr>
          <p:cNvPr id="49" name="图片 48" descr="5. OPA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69150" y="276225"/>
            <a:ext cx="2309495" cy="848995"/>
          </a:xfrm>
          <a:prstGeom prst="rect">
            <a:avLst/>
          </a:prstGeom>
        </p:spPr>
      </p:pic>
      <p:sp>
        <p:nvSpPr>
          <p:cNvPr id="50" name="文本框 49"/>
          <p:cNvSpPr txBox="1"/>
          <p:nvPr/>
        </p:nvSpPr>
        <p:spPr>
          <a:xfrm>
            <a:off x="7042150" y="127635"/>
            <a:ext cx="15354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Opa1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51" name="组合 50"/>
          <p:cNvGrpSpPr/>
          <p:nvPr/>
        </p:nvGrpSpPr>
        <p:grpSpPr>
          <a:xfrm>
            <a:off x="7987665" y="944880"/>
            <a:ext cx="1649730" cy="245110"/>
            <a:chOff x="405" y="1941"/>
            <a:chExt cx="2598" cy="386"/>
          </a:xfrm>
        </p:grpSpPr>
        <p:sp>
          <p:nvSpPr>
            <p:cNvPr id="56" name="文本框 55"/>
            <p:cNvSpPr txBox="1"/>
            <p:nvPr/>
          </p:nvSpPr>
          <p:spPr>
            <a:xfrm rot="20340000">
              <a:off x="405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VD-C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57" name="文本框 56"/>
            <p:cNvSpPr txBox="1"/>
            <p:nvPr/>
          </p:nvSpPr>
          <p:spPr>
            <a:xfrm rot="20340000">
              <a:off x="1087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VD-D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58" name="文本框 57"/>
            <p:cNvSpPr txBox="1"/>
            <p:nvPr/>
          </p:nvSpPr>
          <p:spPr>
            <a:xfrm rot="20340000">
              <a:off x="1794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VD-E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pic>
        <p:nvPicPr>
          <p:cNvPr id="59" name="图片 58" descr="6. Pink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14545" y="3472815"/>
            <a:ext cx="2390775" cy="1028065"/>
          </a:xfrm>
          <a:prstGeom prst="rect">
            <a:avLst/>
          </a:prstGeom>
        </p:spPr>
      </p:pic>
      <p:pic>
        <p:nvPicPr>
          <p:cNvPr id="60" name="图片 59" descr="6. Sage-合成图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26300" y="3531870"/>
            <a:ext cx="2154555" cy="1007745"/>
          </a:xfrm>
          <a:prstGeom prst="rect">
            <a:avLst/>
          </a:prstGeom>
        </p:spPr>
      </p:pic>
      <p:sp>
        <p:nvSpPr>
          <p:cNvPr id="61" name="文本框 60"/>
          <p:cNvSpPr txBox="1"/>
          <p:nvPr/>
        </p:nvSpPr>
        <p:spPr>
          <a:xfrm>
            <a:off x="4886325" y="3416300"/>
            <a:ext cx="15354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Pink1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62" name="组合 61"/>
          <p:cNvGrpSpPr/>
          <p:nvPr/>
        </p:nvGrpSpPr>
        <p:grpSpPr>
          <a:xfrm>
            <a:off x="5519420" y="4302760"/>
            <a:ext cx="1649730" cy="245110"/>
            <a:chOff x="405" y="1941"/>
            <a:chExt cx="2598" cy="386"/>
          </a:xfrm>
        </p:grpSpPr>
        <p:sp>
          <p:nvSpPr>
            <p:cNvPr id="63" name="文本框 62"/>
            <p:cNvSpPr txBox="1"/>
            <p:nvPr/>
          </p:nvSpPr>
          <p:spPr>
            <a:xfrm rot="20340000">
              <a:off x="405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VD-C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64" name="文本框 63"/>
            <p:cNvSpPr txBox="1"/>
            <p:nvPr/>
          </p:nvSpPr>
          <p:spPr>
            <a:xfrm rot="20340000">
              <a:off x="1087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VD-D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65" name="文本框 64"/>
            <p:cNvSpPr txBox="1"/>
            <p:nvPr/>
          </p:nvSpPr>
          <p:spPr>
            <a:xfrm rot="20340000">
              <a:off x="1794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VD-E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pic>
        <p:nvPicPr>
          <p:cNvPr id="66" name="图片 65" descr="7. PGC1A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85995" y="1261110"/>
            <a:ext cx="2256155" cy="1149985"/>
          </a:xfrm>
          <a:prstGeom prst="rect">
            <a:avLst/>
          </a:prstGeom>
        </p:spPr>
      </p:pic>
      <p:pic>
        <p:nvPicPr>
          <p:cNvPr id="67" name="图片 66" descr="7. Sage-合成图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26300" y="1324610"/>
            <a:ext cx="2154555" cy="1111885"/>
          </a:xfrm>
          <a:prstGeom prst="rect">
            <a:avLst/>
          </a:prstGeom>
        </p:spPr>
      </p:pic>
      <p:sp>
        <p:nvSpPr>
          <p:cNvPr id="68" name="文本框 67"/>
          <p:cNvSpPr txBox="1"/>
          <p:nvPr/>
        </p:nvSpPr>
        <p:spPr>
          <a:xfrm>
            <a:off x="4953000" y="1219200"/>
            <a:ext cx="15354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Pgc1α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69" name="组合 68"/>
          <p:cNvGrpSpPr/>
          <p:nvPr/>
        </p:nvGrpSpPr>
        <p:grpSpPr>
          <a:xfrm>
            <a:off x="5558155" y="2233930"/>
            <a:ext cx="1649730" cy="245110"/>
            <a:chOff x="405" y="1941"/>
            <a:chExt cx="2598" cy="386"/>
          </a:xfrm>
        </p:grpSpPr>
        <p:sp>
          <p:nvSpPr>
            <p:cNvPr id="70" name="文本框 69"/>
            <p:cNvSpPr txBox="1"/>
            <p:nvPr/>
          </p:nvSpPr>
          <p:spPr>
            <a:xfrm rot="20340000">
              <a:off x="405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VD-C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71" name="文本框 70"/>
            <p:cNvSpPr txBox="1"/>
            <p:nvPr/>
          </p:nvSpPr>
          <p:spPr>
            <a:xfrm rot="20340000">
              <a:off x="1087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VD-D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72" name="文本框 71"/>
            <p:cNvSpPr txBox="1"/>
            <p:nvPr/>
          </p:nvSpPr>
          <p:spPr>
            <a:xfrm rot="20340000">
              <a:off x="1794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VD-E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pic>
        <p:nvPicPr>
          <p:cNvPr id="73" name="图片 72" descr="8. P6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32325" y="2608580"/>
            <a:ext cx="2409825" cy="807720"/>
          </a:xfrm>
          <a:prstGeom prst="rect">
            <a:avLst/>
          </a:prstGeom>
        </p:spPr>
      </p:pic>
      <p:pic>
        <p:nvPicPr>
          <p:cNvPr id="74" name="图片 73" descr="8. Sage-合成图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26300" y="2500630"/>
            <a:ext cx="2154555" cy="829945"/>
          </a:xfrm>
          <a:prstGeom prst="rect">
            <a:avLst/>
          </a:prstGeom>
        </p:spPr>
      </p:pic>
      <p:sp>
        <p:nvSpPr>
          <p:cNvPr id="79" name="文本框 78"/>
          <p:cNvSpPr txBox="1"/>
          <p:nvPr/>
        </p:nvSpPr>
        <p:spPr>
          <a:xfrm>
            <a:off x="4953000" y="2500630"/>
            <a:ext cx="15354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p62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75" name="组合 74"/>
          <p:cNvGrpSpPr/>
          <p:nvPr/>
        </p:nvGrpSpPr>
        <p:grpSpPr>
          <a:xfrm>
            <a:off x="5519420" y="3157220"/>
            <a:ext cx="1649730" cy="245110"/>
            <a:chOff x="405" y="1941"/>
            <a:chExt cx="2598" cy="386"/>
          </a:xfrm>
        </p:grpSpPr>
        <p:sp>
          <p:nvSpPr>
            <p:cNvPr id="76" name="文本框 75"/>
            <p:cNvSpPr txBox="1"/>
            <p:nvPr/>
          </p:nvSpPr>
          <p:spPr>
            <a:xfrm rot="20340000">
              <a:off x="405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VD-C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77" name="文本框 76"/>
            <p:cNvSpPr txBox="1"/>
            <p:nvPr/>
          </p:nvSpPr>
          <p:spPr>
            <a:xfrm rot="20340000">
              <a:off x="1087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VD-D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78" name="文本框 77"/>
            <p:cNvSpPr txBox="1"/>
            <p:nvPr/>
          </p:nvSpPr>
          <p:spPr>
            <a:xfrm rot="20340000">
              <a:off x="1794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VD-E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sp>
        <p:nvSpPr>
          <p:cNvPr id="84" name="文本框 83"/>
          <p:cNvSpPr txBox="1"/>
          <p:nvPr/>
        </p:nvSpPr>
        <p:spPr>
          <a:xfrm>
            <a:off x="54610" y="4615815"/>
            <a:ext cx="9326880" cy="1060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algn="ctr" fontAlgn="auto">
              <a:lnSpc>
                <a:spcPct val="150000"/>
              </a:lnSpc>
            </a:pP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Supplementary Figure 4 Full-length blots/gels  of related genes for mitochondrial function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in the BMSCs</a:t>
            </a:r>
            <a:endParaRPr lang="en-US" altLang="zh-CN" sz="1400" b="1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indent="0" algn="ctr" fontAlgn="auto">
              <a:lnSpc>
                <a:spcPct val="150000"/>
              </a:lnSpc>
            </a:pP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after the 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induction 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with related adipogenic reagents </a:t>
            </a:r>
            <a:endParaRPr lang="en-US" altLang="zh-CN" sz="1400" b="1">
              <a:latin typeface="Times New Roman" panose="02020603050405020304" charset="0"/>
              <a:cs typeface="Times New Roman" panose="02020603050405020304" charset="0"/>
            </a:endParaRPr>
          </a:p>
          <a:p>
            <a:pPr indent="0" algn="ctr" fontAlgn="auto">
              <a:lnSpc>
                <a:spcPct val="150000"/>
              </a:lnSpc>
            </a:pPr>
            <a:endParaRPr lang="en-US" altLang="zh-CN" sz="14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3" name="图片 2" descr="4. Sage-合成图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315845" y="3233420"/>
            <a:ext cx="2357120" cy="1291590"/>
          </a:xfrm>
          <a:prstGeom prst="rect">
            <a:avLst/>
          </a:prstGeom>
        </p:spPr>
      </p:pic>
      <p:pic>
        <p:nvPicPr>
          <p:cNvPr id="4" name="图片 3" descr="2. LC3B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315845" y="1745615"/>
            <a:ext cx="2357120" cy="134683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1. gapdh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7780" y="127635"/>
            <a:ext cx="2012950" cy="978535"/>
          </a:xfrm>
          <a:prstGeom prst="rect">
            <a:avLst/>
          </a:prstGeom>
        </p:spPr>
      </p:pic>
      <p:pic>
        <p:nvPicPr>
          <p:cNvPr id="5" name="图片 4" descr="1. Sage-合成图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0575" y="276225"/>
            <a:ext cx="1804035" cy="1041400"/>
          </a:xfrm>
          <a:prstGeom prst="rect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190500" y="113665"/>
            <a:ext cx="15354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GAPDH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52" name="组合 51"/>
          <p:cNvGrpSpPr/>
          <p:nvPr/>
        </p:nvGrpSpPr>
        <p:grpSpPr>
          <a:xfrm>
            <a:off x="506095" y="1043305"/>
            <a:ext cx="1649730" cy="245110"/>
            <a:chOff x="405" y="1941"/>
            <a:chExt cx="2598" cy="386"/>
          </a:xfrm>
        </p:grpSpPr>
        <p:sp>
          <p:nvSpPr>
            <p:cNvPr id="53" name="文本框 52"/>
            <p:cNvSpPr txBox="1"/>
            <p:nvPr/>
          </p:nvSpPr>
          <p:spPr>
            <a:xfrm rot="20340000">
              <a:off x="405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VD-C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54" name="文本框 53"/>
            <p:cNvSpPr txBox="1"/>
            <p:nvPr/>
          </p:nvSpPr>
          <p:spPr>
            <a:xfrm rot="20340000">
              <a:off x="1087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VD-D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55" name="文本框 54"/>
            <p:cNvSpPr txBox="1"/>
            <p:nvPr/>
          </p:nvSpPr>
          <p:spPr>
            <a:xfrm rot="20340000">
              <a:off x="1794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VD-E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pic>
        <p:nvPicPr>
          <p:cNvPr id="6" name="图片 5" descr="2. mf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430" y="1471295"/>
            <a:ext cx="1773555" cy="903605"/>
          </a:xfrm>
          <a:prstGeom prst="rect">
            <a:avLst/>
          </a:prstGeom>
        </p:spPr>
      </p:pic>
      <p:pic>
        <p:nvPicPr>
          <p:cNvPr id="7" name="图片 6" descr="2. Sage-合成图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9940" y="1417955"/>
            <a:ext cx="1804670" cy="1107440"/>
          </a:xfrm>
          <a:prstGeom prst="rect">
            <a:avLst/>
          </a:prstGeom>
        </p:spPr>
      </p:pic>
      <p:sp>
        <p:nvSpPr>
          <p:cNvPr id="44" name="文本框 43"/>
          <p:cNvSpPr txBox="1"/>
          <p:nvPr/>
        </p:nvSpPr>
        <p:spPr>
          <a:xfrm>
            <a:off x="190500" y="1317625"/>
            <a:ext cx="15354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Mfn1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327025" y="2248535"/>
            <a:ext cx="1649730" cy="245110"/>
            <a:chOff x="405" y="1941"/>
            <a:chExt cx="2598" cy="386"/>
          </a:xfrm>
        </p:grpSpPr>
        <p:sp>
          <p:nvSpPr>
            <p:cNvPr id="9" name="文本框 8"/>
            <p:cNvSpPr txBox="1"/>
            <p:nvPr/>
          </p:nvSpPr>
          <p:spPr>
            <a:xfrm rot="20340000">
              <a:off x="405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VD-C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 rot="20340000">
              <a:off x="1087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VD-D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 rot="20340000">
              <a:off x="1794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VD-E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pic>
        <p:nvPicPr>
          <p:cNvPr id="12" name="图片 11" descr="3. LC3B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6855" y="2752725"/>
            <a:ext cx="1823085" cy="546735"/>
          </a:xfrm>
          <a:prstGeom prst="rect">
            <a:avLst/>
          </a:prstGeom>
        </p:spPr>
      </p:pic>
      <p:sp>
        <p:nvSpPr>
          <p:cNvPr id="30" name="文本框 29"/>
          <p:cNvSpPr txBox="1"/>
          <p:nvPr/>
        </p:nvSpPr>
        <p:spPr>
          <a:xfrm>
            <a:off x="236855" y="2525395"/>
            <a:ext cx="15354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LC3b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601980" y="3218180"/>
            <a:ext cx="1649730" cy="245110"/>
            <a:chOff x="405" y="1941"/>
            <a:chExt cx="2598" cy="386"/>
          </a:xfrm>
        </p:grpSpPr>
        <p:sp>
          <p:nvSpPr>
            <p:cNvPr id="15" name="文本框 14"/>
            <p:cNvSpPr txBox="1"/>
            <p:nvPr/>
          </p:nvSpPr>
          <p:spPr>
            <a:xfrm rot="20340000">
              <a:off x="405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VD-C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16" name="文本框 15"/>
            <p:cNvSpPr txBox="1"/>
            <p:nvPr/>
          </p:nvSpPr>
          <p:spPr>
            <a:xfrm rot="20340000">
              <a:off x="1087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VD-D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17" name="文本框 16"/>
            <p:cNvSpPr txBox="1"/>
            <p:nvPr/>
          </p:nvSpPr>
          <p:spPr>
            <a:xfrm rot="20340000">
              <a:off x="1794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VD-E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pic>
        <p:nvPicPr>
          <p:cNvPr id="18" name="图片 17" descr="4. PINK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1630" y="3648075"/>
            <a:ext cx="1653540" cy="905510"/>
          </a:xfrm>
          <a:prstGeom prst="rect">
            <a:avLst/>
          </a:prstGeom>
        </p:spPr>
      </p:pic>
      <p:sp>
        <p:nvSpPr>
          <p:cNvPr id="61" name="文本框 60"/>
          <p:cNvSpPr txBox="1"/>
          <p:nvPr/>
        </p:nvSpPr>
        <p:spPr>
          <a:xfrm>
            <a:off x="265430" y="3592830"/>
            <a:ext cx="15354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Pink1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20" name="组合 19"/>
          <p:cNvGrpSpPr/>
          <p:nvPr/>
        </p:nvGrpSpPr>
        <p:grpSpPr>
          <a:xfrm>
            <a:off x="447040" y="4308475"/>
            <a:ext cx="1649730" cy="245110"/>
            <a:chOff x="405" y="1941"/>
            <a:chExt cx="2598" cy="386"/>
          </a:xfrm>
        </p:grpSpPr>
        <p:sp>
          <p:nvSpPr>
            <p:cNvPr id="21" name="文本框 20"/>
            <p:cNvSpPr txBox="1"/>
            <p:nvPr/>
          </p:nvSpPr>
          <p:spPr>
            <a:xfrm rot="20340000">
              <a:off x="405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VD-C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22" name="文本框 21"/>
            <p:cNvSpPr txBox="1"/>
            <p:nvPr/>
          </p:nvSpPr>
          <p:spPr>
            <a:xfrm rot="20340000">
              <a:off x="1087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VD-D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23" name="文本框 22"/>
            <p:cNvSpPr txBox="1"/>
            <p:nvPr/>
          </p:nvSpPr>
          <p:spPr>
            <a:xfrm rot="20340000">
              <a:off x="1794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VD-E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pic>
        <p:nvPicPr>
          <p:cNvPr id="25" name="图片 24" descr="5. DRP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99255" y="183515"/>
            <a:ext cx="1957705" cy="922655"/>
          </a:xfrm>
          <a:prstGeom prst="rect">
            <a:avLst/>
          </a:prstGeom>
        </p:spPr>
      </p:pic>
      <p:pic>
        <p:nvPicPr>
          <p:cNvPr id="26" name="图片 25" descr="5. Sage-合成图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47130" y="205105"/>
            <a:ext cx="1878965" cy="901065"/>
          </a:xfrm>
          <a:prstGeom prst="rect">
            <a:avLst/>
          </a:prstGeom>
        </p:spPr>
      </p:pic>
      <p:sp>
        <p:nvSpPr>
          <p:cNvPr id="33" name="文本框 32"/>
          <p:cNvSpPr txBox="1"/>
          <p:nvPr/>
        </p:nvSpPr>
        <p:spPr>
          <a:xfrm>
            <a:off x="4199255" y="127635"/>
            <a:ext cx="15354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Drp1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32" name="图片 31" descr="6. P6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00195" y="1106170"/>
            <a:ext cx="2219325" cy="1040130"/>
          </a:xfrm>
          <a:prstGeom prst="rect">
            <a:avLst/>
          </a:prstGeom>
        </p:spPr>
      </p:pic>
      <p:pic>
        <p:nvPicPr>
          <p:cNvPr id="34" name="图片 33" descr="6. Sage-合成图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47130" y="1195705"/>
            <a:ext cx="1861820" cy="956310"/>
          </a:xfrm>
          <a:prstGeom prst="rect">
            <a:avLst/>
          </a:prstGeom>
        </p:spPr>
      </p:pic>
      <p:sp>
        <p:nvSpPr>
          <p:cNvPr id="79" name="文本框 78"/>
          <p:cNvSpPr txBox="1"/>
          <p:nvPr/>
        </p:nvSpPr>
        <p:spPr>
          <a:xfrm>
            <a:off x="4199255" y="1195705"/>
            <a:ext cx="15354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p62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35" name="组合 34"/>
          <p:cNvGrpSpPr/>
          <p:nvPr/>
        </p:nvGrpSpPr>
        <p:grpSpPr>
          <a:xfrm>
            <a:off x="4351020" y="1943735"/>
            <a:ext cx="1649730" cy="245110"/>
            <a:chOff x="405" y="1941"/>
            <a:chExt cx="2598" cy="386"/>
          </a:xfrm>
        </p:grpSpPr>
        <p:sp>
          <p:nvSpPr>
            <p:cNvPr id="36" name="文本框 35"/>
            <p:cNvSpPr txBox="1"/>
            <p:nvPr/>
          </p:nvSpPr>
          <p:spPr>
            <a:xfrm rot="20340000">
              <a:off x="405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VD-C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7" name="文本框 36"/>
            <p:cNvSpPr txBox="1"/>
            <p:nvPr/>
          </p:nvSpPr>
          <p:spPr>
            <a:xfrm rot="20340000">
              <a:off x="1087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VD-D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8" name="文本框 37"/>
            <p:cNvSpPr txBox="1"/>
            <p:nvPr/>
          </p:nvSpPr>
          <p:spPr>
            <a:xfrm rot="20340000">
              <a:off x="1794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VD-E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pic>
        <p:nvPicPr>
          <p:cNvPr id="39" name="图片 38" descr="8. opa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771900" y="2404745"/>
            <a:ext cx="2384425" cy="1023620"/>
          </a:xfrm>
          <a:prstGeom prst="rect">
            <a:avLst/>
          </a:prstGeom>
        </p:spPr>
      </p:pic>
      <p:pic>
        <p:nvPicPr>
          <p:cNvPr id="40" name="图片 39" descr="8. Sage-合成图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47130" y="2318385"/>
            <a:ext cx="1861820" cy="1323340"/>
          </a:xfrm>
          <a:prstGeom prst="rect">
            <a:avLst/>
          </a:prstGeom>
        </p:spPr>
      </p:pic>
      <p:sp>
        <p:nvSpPr>
          <p:cNvPr id="50" name="文本框 49"/>
          <p:cNvSpPr txBox="1"/>
          <p:nvPr/>
        </p:nvSpPr>
        <p:spPr>
          <a:xfrm>
            <a:off x="4185920" y="2249805"/>
            <a:ext cx="15354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Opa1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41" name="组合 40"/>
          <p:cNvGrpSpPr/>
          <p:nvPr/>
        </p:nvGrpSpPr>
        <p:grpSpPr>
          <a:xfrm>
            <a:off x="4315460" y="3194685"/>
            <a:ext cx="1931670" cy="245110"/>
            <a:chOff x="405" y="1941"/>
            <a:chExt cx="2598" cy="386"/>
          </a:xfrm>
        </p:grpSpPr>
        <p:sp>
          <p:nvSpPr>
            <p:cNvPr id="42" name="文本框 41"/>
            <p:cNvSpPr txBox="1"/>
            <p:nvPr/>
          </p:nvSpPr>
          <p:spPr>
            <a:xfrm rot="20340000">
              <a:off x="405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VD-C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3" name="文本框 42"/>
            <p:cNvSpPr txBox="1"/>
            <p:nvPr/>
          </p:nvSpPr>
          <p:spPr>
            <a:xfrm rot="20340000">
              <a:off x="1087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VD-D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5" name="文本框 44"/>
            <p:cNvSpPr txBox="1"/>
            <p:nvPr/>
          </p:nvSpPr>
          <p:spPr>
            <a:xfrm rot="20340000">
              <a:off x="1794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VD-E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pic>
        <p:nvPicPr>
          <p:cNvPr id="46" name="图片 45" descr="7. pgc1a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248785" y="3641725"/>
            <a:ext cx="1943100" cy="810260"/>
          </a:xfrm>
          <a:prstGeom prst="rect">
            <a:avLst/>
          </a:prstGeom>
        </p:spPr>
      </p:pic>
      <p:sp>
        <p:nvSpPr>
          <p:cNvPr id="68" name="文本框 67"/>
          <p:cNvSpPr txBox="1"/>
          <p:nvPr/>
        </p:nvSpPr>
        <p:spPr>
          <a:xfrm>
            <a:off x="4100195" y="3428365"/>
            <a:ext cx="15354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Pgc1α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47" name="组合 46"/>
          <p:cNvGrpSpPr/>
          <p:nvPr/>
        </p:nvGrpSpPr>
        <p:grpSpPr>
          <a:xfrm>
            <a:off x="4059555" y="4263390"/>
            <a:ext cx="1931670" cy="244912"/>
            <a:chOff x="405" y="1941"/>
            <a:chExt cx="2598" cy="428"/>
          </a:xfrm>
        </p:grpSpPr>
        <p:sp>
          <p:nvSpPr>
            <p:cNvPr id="48" name="文本框 47"/>
            <p:cNvSpPr txBox="1"/>
            <p:nvPr/>
          </p:nvSpPr>
          <p:spPr>
            <a:xfrm rot="20340000">
              <a:off x="405" y="1941"/>
              <a:ext cx="1209" cy="4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VD-C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9" name="文本框 48"/>
            <p:cNvSpPr txBox="1"/>
            <p:nvPr/>
          </p:nvSpPr>
          <p:spPr>
            <a:xfrm rot="20340000">
              <a:off x="1087" y="1941"/>
              <a:ext cx="1209" cy="4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VD-D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51" name="文本框 50"/>
            <p:cNvSpPr txBox="1"/>
            <p:nvPr/>
          </p:nvSpPr>
          <p:spPr>
            <a:xfrm rot="20340000">
              <a:off x="1794" y="1941"/>
              <a:ext cx="1209" cy="4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VD-E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pic>
        <p:nvPicPr>
          <p:cNvPr id="2" name="图片 1" descr="3. Sage-合成图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060575" y="2622550"/>
            <a:ext cx="1814195" cy="970280"/>
          </a:xfrm>
          <a:prstGeom prst="rect">
            <a:avLst/>
          </a:prstGeom>
        </p:spPr>
      </p:pic>
      <p:pic>
        <p:nvPicPr>
          <p:cNvPr id="3" name="图片 2" descr="4. Sage-合成图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038985" y="3836670"/>
            <a:ext cx="1824990" cy="798195"/>
          </a:xfrm>
          <a:prstGeom prst="rect">
            <a:avLst/>
          </a:prstGeom>
        </p:spPr>
      </p:pic>
      <p:grpSp>
        <p:nvGrpSpPr>
          <p:cNvPr id="56" name="组合 55"/>
          <p:cNvGrpSpPr/>
          <p:nvPr/>
        </p:nvGrpSpPr>
        <p:grpSpPr>
          <a:xfrm>
            <a:off x="4267200" y="942975"/>
            <a:ext cx="1649730" cy="245110"/>
            <a:chOff x="405" y="1941"/>
            <a:chExt cx="2598" cy="386"/>
          </a:xfrm>
        </p:grpSpPr>
        <p:sp>
          <p:nvSpPr>
            <p:cNvPr id="57" name="文本框 56"/>
            <p:cNvSpPr txBox="1"/>
            <p:nvPr/>
          </p:nvSpPr>
          <p:spPr>
            <a:xfrm rot="20340000">
              <a:off x="405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VD-C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58" name="文本框 57"/>
            <p:cNvSpPr txBox="1"/>
            <p:nvPr/>
          </p:nvSpPr>
          <p:spPr>
            <a:xfrm rot="20340000">
              <a:off x="1087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VD-D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59" name="文本框 58"/>
            <p:cNvSpPr txBox="1"/>
            <p:nvPr/>
          </p:nvSpPr>
          <p:spPr>
            <a:xfrm rot="20340000">
              <a:off x="1794" y="1941"/>
              <a:ext cx="1209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000" b="1">
                  <a:latin typeface="Times New Roman" panose="02020603050405020304" charset="0"/>
                  <a:cs typeface="Times New Roman" panose="02020603050405020304" charset="0"/>
                </a:rPr>
                <a:t>VD-E</a:t>
              </a:r>
              <a:endParaRPr lang="en-US" altLang="zh-CN" sz="10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sp>
        <p:nvSpPr>
          <p:cNvPr id="60" name="文本框 59"/>
          <p:cNvSpPr txBox="1"/>
          <p:nvPr/>
        </p:nvSpPr>
        <p:spPr>
          <a:xfrm>
            <a:off x="-199390" y="4553585"/>
            <a:ext cx="8684895" cy="1060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algn="ctr" fontAlgn="auto">
              <a:lnSpc>
                <a:spcPct val="150000"/>
              </a:lnSpc>
            </a:pP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Supplementary Figure 5 Full-length blots/gels  of related genes for mitochondrial function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in the BMSCs</a:t>
            </a:r>
            <a:endParaRPr lang="en-US" altLang="zh-CN" sz="1400" b="1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indent="0" algn="ctr" fontAlgn="auto">
              <a:lnSpc>
                <a:spcPct val="150000"/>
              </a:lnSpc>
            </a:pP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after the induction with related 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osteogenic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reagents </a:t>
            </a:r>
            <a:endParaRPr lang="en-US" altLang="zh-CN" sz="1400" b="1">
              <a:latin typeface="Times New Roman" panose="02020603050405020304" charset="0"/>
              <a:cs typeface="Times New Roman" panose="02020603050405020304" charset="0"/>
            </a:endParaRPr>
          </a:p>
          <a:p>
            <a:pPr indent="0" algn="ctr" fontAlgn="auto">
              <a:lnSpc>
                <a:spcPct val="150000"/>
              </a:lnSpc>
            </a:pPr>
            <a:endParaRPr lang="en-US" altLang="zh-CN" sz="1400" b="1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" name="图片 5" descr="2. runx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231140" y="1282065"/>
            <a:ext cx="1741170" cy="633095"/>
          </a:xfrm>
          <a:prstGeom prst="rect">
            <a:avLst/>
          </a:prstGeom>
        </p:spPr>
      </p:pic>
      <p:pic>
        <p:nvPicPr>
          <p:cNvPr id="7" name="图片 6" descr="2. Sage-合成图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5125" y="1385570"/>
            <a:ext cx="1919605" cy="821690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-23495" y="1146175"/>
            <a:ext cx="172021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 Runx2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14" name="图片 13" descr="3. OC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-84455" y="2338070"/>
            <a:ext cx="1791970" cy="838200"/>
          </a:xfrm>
          <a:prstGeom prst="rect">
            <a:avLst/>
          </a:prstGeom>
        </p:spPr>
      </p:pic>
      <p:pic>
        <p:nvPicPr>
          <p:cNvPr id="15" name="图片 14" descr="3. Sage-合成图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654175" y="2301875"/>
            <a:ext cx="1899920" cy="1021715"/>
          </a:xfrm>
          <a:prstGeom prst="rect">
            <a:avLst/>
          </a:prstGeom>
        </p:spPr>
      </p:pic>
      <p:sp>
        <p:nvSpPr>
          <p:cNvPr id="34" name="文本框 33"/>
          <p:cNvSpPr txBox="1"/>
          <p:nvPr/>
        </p:nvSpPr>
        <p:spPr>
          <a:xfrm>
            <a:off x="34925" y="2235200"/>
            <a:ext cx="166179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ALP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21" name="图片 20" descr="4. ocn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80" y="3654425"/>
            <a:ext cx="1710690" cy="810260"/>
          </a:xfrm>
          <a:prstGeom prst="rect">
            <a:avLst/>
          </a:prstGeom>
        </p:spPr>
      </p:pic>
      <p:sp>
        <p:nvSpPr>
          <p:cNvPr id="31" name="文本框 30"/>
          <p:cNvSpPr txBox="1"/>
          <p:nvPr/>
        </p:nvSpPr>
        <p:spPr>
          <a:xfrm>
            <a:off x="31115" y="3429000"/>
            <a:ext cx="15354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Ocn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32" name="图片 31" descr="5. pparr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03650" y="311150"/>
            <a:ext cx="2654300" cy="742315"/>
          </a:xfrm>
          <a:prstGeom prst="rect">
            <a:avLst/>
          </a:prstGeom>
        </p:spPr>
      </p:pic>
      <p:pic>
        <p:nvPicPr>
          <p:cNvPr id="33" name="图片 32" descr="6. cebpa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15410" y="1473835"/>
            <a:ext cx="1729105" cy="1090930"/>
          </a:xfrm>
          <a:prstGeom prst="rect">
            <a:avLst/>
          </a:prstGeom>
        </p:spPr>
      </p:pic>
      <p:pic>
        <p:nvPicPr>
          <p:cNvPr id="35" name="图片 34" descr="7. VDR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03650" y="3093085"/>
            <a:ext cx="1806575" cy="506730"/>
          </a:xfrm>
          <a:prstGeom prst="rect">
            <a:avLst/>
          </a:prstGeom>
        </p:spPr>
      </p:pic>
      <p:pic>
        <p:nvPicPr>
          <p:cNvPr id="36" name="图片 35" descr="6. Sage-合成图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44515" y="1473835"/>
            <a:ext cx="1638300" cy="1074420"/>
          </a:xfrm>
          <a:prstGeom prst="rect">
            <a:avLst/>
          </a:prstGeom>
        </p:spPr>
      </p:pic>
      <p:pic>
        <p:nvPicPr>
          <p:cNvPr id="37" name="图片 36" descr="7. Sage-合成图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44515" y="3014980"/>
            <a:ext cx="1638935" cy="584835"/>
          </a:xfrm>
          <a:prstGeom prst="rect">
            <a:avLst/>
          </a:prstGeom>
        </p:spPr>
      </p:pic>
      <p:sp>
        <p:nvSpPr>
          <p:cNvPr id="38" name="文本框 37"/>
          <p:cNvSpPr txBox="1"/>
          <p:nvPr/>
        </p:nvSpPr>
        <p:spPr>
          <a:xfrm>
            <a:off x="3915410" y="2889885"/>
            <a:ext cx="15354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VDR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43" name="组合 42"/>
          <p:cNvGrpSpPr/>
          <p:nvPr/>
        </p:nvGrpSpPr>
        <p:grpSpPr>
          <a:xfrm>
            <a:off x="52705" y="1818439"/>
            <a:ext cx="1592787" cy="290521"/>
            <a:chOff x="399" y="1924"/>
            <a:chExt cx="3281" cy="322"/>
          </a:xfrm>
        </p:grpSpPr>
        <p:sp>
          <p:nvSpPr>
            <p:cNvPr id="44" name="文本框 43"/>
            <p:cNvSpPr txBox="1"/>
            <p:nvPr/>
          </p:nvSpPr>
          <p:spPr>
            <a:xfrm rot="20340000">
              <a:off x="399" y="1924"/>
              <a:ext cx="1421" cy="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Control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5" name="文本框 44"/>
            <p:cNvSpPr txBox="1"/>
            <p:nvPr/>
          </p:nvSpPr>
          <p:spPr>
            <a:xfrm rot="20340000">
              <a:off x="1087" y="1933"/>
              <a:ext cx="1580" cy="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NC-VDR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6" name="文本框 45"/>
            <p:cNvSpPr txBox="1"/>
            <p:nvPr/>
          </p:nvSpPr>
          <p:spPr>
            <a:xfrm rot="20340000">
              <a:off x="1510" y="1974"/>
              <a:ext cx="2170" cy="272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ShRNA-VDR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grpSp>
        <p:nvGrpSpPr>
          <p:cNvPr id="47" name="组合 46"/>
          <p:cNvGrpSpPr/>
          <p:nvPr/>
        </p:nvGrpSpPr>
        <p:grpSpPr>
          <a:xfrm>
            <a:off x="-66040" y="3128444"/>
            <a:ext cx="1592787" cy="290521"/>
            <a:chOff x="399" y="1924"/>
            <a:chExt cx="3281" cy="322"/>
          </a:xfrm>
        </p:grpSpPr>
        <p:sp>
          <p:nvSpPr>
            <p:cNvPr id="48" name="文本框 47"/>
            <p:cNvSpPr txBox="1"/>
            <p:nvPr/>
          </p:nvSpPr>
          <p:spPr>
            <a:xfrm rot="20340000">
              <a:off x="399" y="1924"/>
              <a:ext cx="1421" cy="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Control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9" name="文本框 48"/>
            <p:cNvSpPr txBox="1"/>
            <p:nvPr/>
          </p:nvSpPr>
          <p:spPr>
            <a:xfrm rot="20340000">
              <a:off x="1087" y="1933"/>
              <a:ext cx="1580" cy="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NC-VDR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50" name="文本框 49"/>
            <p:cNvSpPr txBox="1"/>
            <p:nvPr/>
          </p:nvSpPr>
          <p:spPr>
            <a:xfrm rot="20340000">
              <a:off x="1510" y="1974"/>
              <a:ext cx="2170" cy="272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ShRNA-VDR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grpSp>
        <p:nvGrpSpPr>
          <p:cNvPr id="51" name="组合 50"/>
          <p:cNvGrpSpPr/>
          <p:nvPr/>
        </p:nvGrpSpPr>
        <p:grpSpPr>
          <a:xfrm>
            <a:off x="-66040" y="4411779"/>
            <a:ext cx="1592787" cy="290521"/>
            <a:chOff x="399" y="1924"/>
            <a:chExt cx="3281" cy="322"/>
          </a:xfrm>
        </p:grpSpPr>
        <p:sp>
          <p:nvSpPr>
            <p:cNvPr id="52" name="文本框 51"/>
            <p:cNvSpPr txBox="1"/>
            <p:nvPr/>
          </p:nvSpPr>
          <p:spPr>
            <a:xfrm rot="20340000">
              <a:off x="399" y="1924"/>
              <a:ext cx="1421" cy="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Control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53" name="文本框 52"/>
            <p:cNvSpPr txBox="1"/>
            <p:nvPr/>
          </p:nvSpPr>
          <p:spPr>
            <a:xfrm rot="20340000">
              <a:off x="1087" y="1933"/>
              <a:ext cx="1580" cy="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NC-VDR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54" name="文本框 53"/>
            <p:cNvSpPr txBox="1"/>
            <p:nvPr/>
          </p:nvSpPr>
          <p:spPr>
            <a:xfrm rot="20340000">
              <a:off x="1510" y="1974"/>
              <a:ext cx="2170" cy="272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ShRNA-VDR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grpSp>
        <p:nvGrpSpPr>
          <p:cNvPr id="55" name="组合 54"/>
          <p:cNvGrpSpPr/>
          <p:nvPr/>
        </p:nvGrpSpPr>
        <p:grpSpPr>
          <a:xfrm>
            <a:off x="4102735" y="3459279"/>
            <a:ext cx="1592787" cy="290521"/>
            <a:chOff x="399" y="1924"/>
            <a:chExt cx="3281" cy="322"/>
          </a:xfrm>
        </p:grpSpPr>
        <p:sp>
          <p:nvSpPr>
            <p:cNvPr id="56" name="文本框 55"/>
            <p:cNvSpPr txBox="1"/>
            <p:nvPr/>
          </p:nvSpPr>
          <p:spPr>
            <a:xfrm rot="20340000">
              <a:off x="399" y="1924"/>
              <a:ext cx="1421" cy="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Control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57" name="文本框 56"/>
            <p:cNvSpPr txBox="1"/>
            <p:nvPr/>
          </p:nvSpPr>
          <p:spPr>
            <a:xfrm rot="20340000">
              <a:off x="1087" y="1933"/>
              <a:ext cx="1580" cy="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NC-VDR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58" name="文本框 57"/>
            <p:cNvSpPr txBox="1"/>
            <p:nvPr/>
          </p:nvSpPr>
          <p:spPr>
            <a:xfrm rot="20340000">
              <a:off x="1510" y="1974"/>
              <a:ext cx="2170" cy="272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ShRNA-VDR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sp>
        <p:nvSpPr>
          <p:cNvPr id="59" name="文本框 58"/>
          <p:cNvSpPr txBox="1"/>
          <p:nvPr/>
        </p:nvSpPr>
        <p:spPr>
          <a:xfrm>
            <a:off x="3803650" y="107950"/>
            <a:ext cx="1535430" cy="2813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  PPARγ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60" name="组合 59"/>
          <p:cNvGrpSpPr/>
          <p:nvPr/>
        </p:nvGrpSpPr>
        <p:grpSpPr>
          <a:xfrm>
            <a:off x="4034155" y="914199"/>
            <a:ext cx="1592787" cy="290521"/>
            <a:chOff x="399" y="1924"/>
            <a:chExt cx="3281" cy="322"/>
          </a:xfrm>
        </p:grpSpPr>
        <p:sp>
          <p:nvSpPr>
            <p:cNvPr id="61" name="文本框 60"/>
            <p:cNvSpPr txBox="1"/>
            <p:nvPr/>
          </p:nvSpPr>
          <p:spPr>
            <a:xfrm rot="20340000">
              <a:off x="399" y="1924"/>
              <a:ext cx="1421" cy="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Control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62" name="文本框 61"/>
            <p:cNvSpPr txBox="1"/>
            <p:nvPr/>
          </p:nvSpPr>
          <p:spPr>
            <a:xfrm rot="20340000">
              <a:off x="1087" y="1933"/>
              <a:ext cx="1580" cy="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NC-VDR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63" name="文本框 62"/>
            <p:cNvSpPr txBox="1"/>
            <p:nvPr/>
          </p:nvSpPr>
          <p:spPr>
            <a:xfrm rot="20340000">
              <a:off x="1510" y="1974"/>
              <a:ext cx="2170" cy="272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ShRNA-VDR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sp>
        <p:nvSpPr>
          <p:cNvPr id="64" name="文本框 63"/>
          <p:cNvSpPr txBox="1"/>
          <p:nvPr/>
        </p:nvSpPr>
        <p:spPr>
          <a:xfrm>
            <a:off x="3915410" y="1260475"/>
            <a:ext cx="15354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C/EBPα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65" name="组合 64"/>
          <p:cNvGrpSpPr/>
          <p:nvPr/>
        </p:nvGrpSpPr>
        <p:grpSpPr>
          <a:xfrm>
            <a:off x="4137025" y="2543609"/>
            <a:ext cx="1592787" cy="290521"/>
            <a:chOff x="399" y="1924"/>
            <a:chExt cx="3281" cy="322"/>
          </a:xfrm>
        </p:grpSpPr>
        <p:sp>
          <p:nvSpPr>
            <p:cNvPr id="66" name="文本框 65"/>
            <p:cNvSpPr txBox="1"/>
            <p:nvPr/>
          </p:nvSpPr>
          <p:spPr>
            <a:xfrm rot="20340000">
              <a:off x="399" y="1924"/>
              <a:ext cx="1421" cy="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Control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67" name="文本框 66"/>
            <p:cNvSpPr txBox="1"/>
            <p:nvPr/>
          </p:nvSpPr>
          <p:spPr>
            <a:xfrm rot="20340000">
              <a:off x="1087" y="1933"/>
              <a:ext cx="1580" cy="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NC-VDR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68" name="文本框 67"/>
            <p:cNvSpPr txBox="1"/>
            <p:nvPr/>
          </p:nvSpPr>
          <p:spPr>
            <a:xfrm rot="20340000">
              <a:off x="1510" y="1974"/>
              <a:ext cx="2170" cy="272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ShRNA-VDR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pic>
        <p:nvPicPr>
          <p:cNvPr id="70" name="图片 69" descr="微信截图_2024030710330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52095" y="113665"/>
            <a:ext cx="1870710" cy="963930"/>
          </a:xfrm>
          <a:prstGeom prst="rect">
            <a:avLst/>
          </a:prstGeom>
        </p:spPr>
      </p:pic>
      <p:grpSp>
        <p:nvGrpSpPr>
          <p:cNvPr id="71" name="组合 70"/>
          <p:cNvGrpSpPr/>
          <p:nvPr/>
        </p:nvGrpSpPr>
        <p:grpSpPr>
          <a:xfrm>
            <a:off x="99695" y="664644"/>
            <a:ext cx="1703957" cy="300446"/>
            <a:chOff x="399" y="1924"/>
            <a:chExt cx="3510" cy="333"/>
          </a:xfrm>
        </p:grpSpPr>
        <p:sp>
          <p:nvSpPr>
            <p:cNvPr id="72" name="文本框 71"/>
            <p:cNvSpPr txBox="1"/>
            <p:nvPr/>
          </p:nvSpPr>
          <p:spPr>
            <a:xfrm rot="20340000">
              <a:off x="399" y="1924"/>
              <a:ext cx="1421" cy="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Control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73" name="文本框 72"/>
            <p:cNvSpPr txBox="1"/>
            <p:nvPr/>
          </p:nvSpPr>
          <p:spPr>
            <a:xfrm rot="20340000">
              <a:off x="1087" y="1933"/>
              <a:ext cx="1580" cy="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NC-VDR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74" name="文本框 73"/>
            <p:cNvSpPr txBox="1"/>
            <p:nvPr/>
          </p:nvSpPr>
          <p:spPr>
            <a:xfrm rot="20340000">
              <a:off x="1738" y="2002"/>
              <a:ext cx="2171" cy="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ShRNA-VDR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pic>
        <p:nvPicPr>
          <p:cNvPr id="75" name="图片 74" descr="微信截图_2024030710325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635125" y="271780"/>
            <a:ext cx="1919605" cy="98488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-23495" y="146685"/>
            <a:ext cx="1640205" cy="2425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 GAPDH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70840" y="4676140"/>
            <a:ext cx="6661150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algn="ctr" fontAlgn="auto">
              <a:lnSpc>
                <a:spcPct val="150000"/>
              </a:lnSpc>
            </a:pP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Supplementary Figure 6 Full-length blots/gels of related genes on VDR and  adipogenesis and osteogenic differentiation in the VDR knockout BMSCs</a:t>
            </a:r>
            <a:endParaRPr lang="en-US" altLang="zh-CN" sz="1400" b="1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4" name="文本框 23"/>
          <p:cNvSpPr txBox="1"/>
          <p:nvPr/>
        </p:nvSpPr>
        <p:spPr>
          <a:xfrm>
            <a:off x="0" y="113665"/>
            <a:ext cx="15354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GAPDH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70" name="图片 69" descr="微信截图_2024030710330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8745" y="389255"/>
            <a:ext cx="2004060" cy="748030"/>
          </a:xfrm>
          <a:prstGeom prst="rect">
            <a:avLst/>
          </a:prstGeom>
        </p:spPr>
      </p:pic>
      <p:pic>
        <p:nvPicPr>
          <p:cNvPr id="75" name="图片 74" descr="微信截图_2024030710325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1665" y="389255"/>
            <a:ext cx="1739265" cy="892810"/>
          </a:xfrm>
          <a:prstGeom prst="rect">
            <a:avLst/>
          </a:prstGeom>
        </p:spPr>
      </p:pic>
      <p:grpSp>
        <p:nvGrpSpPr>
          <p:cNvPr id="71" name="组合 70"/>
          <p:cNvGrpSpPr/>
          <p:nvPr/>
        </p:nvGrpSpPr>
        <p:grpSpPr>
          <a:xfrm>
            <a:off x="-15240" y="800534"/>
            <a:ext cx="1703957" cy="300446"/>
            <a:chOff x="399" y="1924"/>
            <a:chExt cx="3510" cy="333"/>
          </a:xfrm>
        </p:grpSpPr>
        <p:sp>
          <p:nvSpPr>
            <p:cNvPr id="72" name="文本框 71"/>
            <p:cNvSpPr txBox="1"/>
            <p:nvPr/>
          </p:nvSpPr>
          <p:spPr>
            <a:xfrm rot="20340000">
              <a:off x="399" y="1924"/>
              <a:ext cx="1421" cy="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Control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73" name="文本框 72"/>
            <p:cNvSpPr txBox="1"/>
            <p:nvPr/>
          </p:nvSpPr>
          <p:spPr>
            <a:xfrm rot="20340000">
              <a:off x="1087" y="1933"/>
              <a:ext cx="1580" cy="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NC-VDR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74" name="文本框 73"/>
            <p:cNvSpPr txBox="1"/>
            <p:nvPr/>
          </p:nvSpPr>
          <p:spPr>
            <a:xfrm rot="20340000">
              <a:off x="1738" y="2002"/>
              <a:ext cx="2171" cy="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ShRNA-VDR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pic>
        <p:nvPicPr>
          <p:cNvPr id="9" name="图片 8" descr="2. lc3b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255" y="1436370"/>
            <a:ext cx="1559560" cy="1054735"/>
          </a:xfrm>
          <a:prstGeom prst="rect">
            <a:avLst/>
          </a:prstGeom>
        </p:spPr>
      </p:pic>
      <p:pic>
        <p:nvPicPr>
          <p:cNvPr id="10" name="图片 9" descr="2. Sage-合成图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1665" y="1436370"/>
            <a:ext cx="1738630" cy="1278890"/>
          </a:xfrm>
          <a:prstGeom prst="rect">
            <a:avLst/>
          </a:prstGeom>
        </p:spPr>
      </p:pic>
      <p:sp>
        <p:nvSpPr>
          <p:cNvPr id="30" name="文本框 29"/>
          <p:cNvSpPr txBox="1"/>
          <p:nvPr/>
        </p:nvSpPr>
        <p:spPr>
          <a:xfrm>
            <a:off x="0" y="1160780"/>
            <a:ext cx="15354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LC3b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190500" y="2346759"/>
            <a:ext cx="1703957" cy="300446"/>
            <a:chOff x="399" y="1924"/>
            <a:chExt cx="3510" cy="333"/>
          </a:xfrm>
        </p:grpSpPr>
        <p:sp>
          <p:nvSpPr>
            <p:cNvPr id="12" name="文本框 11"/>
            <p:cNvSpPr txBox="1"/>
            <p:nvPr/>
          </p:nvSpPr>
          <p:spPr>
            <a:xfrm rot="20340000">
              <a:off x="399" y="1924"/>
              <a:ext cx="1421" cy="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Control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 rot="20340000">
              <a:off x="1087" y="1933"/>
              <a:ext cx="1580" cy="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NC-VDR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14" name="文本框 13"/>
            <p:cNvSpPr txBox="1"/>
            <p:nvPr/>
          </p:nvSpPr>
          <p:spPr>
            <a:xfrm rot="20340000">
              <a:off x="1738" y="2002"/>
              <a:ext cx="2171" cy="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ShRNA-VDR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pic>
        <p:nvPicPr>
          <p:cNvPr id="15" name="图片 14" descr="3. drp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900" y="2969895"/>
            <a:ext cx="1728470" cy="490220"/>
          </a:xfrm>
          <a:prstGeom prst="rect">
            <a:avLst/>
          </a:prstGeom>
        </p:spPr>
      </p:pic>
      <p:pic>
        <p:nvPicPr>
          <p:cNvPr id="16" name="图片 15" descr="3. Sage-合成图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91665" y="2828290"/>
            <a:ext cx="1738630" cy="910590"/>
          </a:xfrm>
          <a:prstGeom prst="rect">
            <a:avLst/>
          </a:prstGeom>
        </p:spPr>
      </p:pic>
      <p:sp>
        <p:nvSpPr>
          <p:cNvPr id="33" name="文本框 32"/>
          <p:cNvSpPr txBox="1"/>
          <p:nvPr/>
        </p:nvSpPr>
        <p:spPr>
          <a:xfrm>
            <a:off x="0" y="2714625"/>
            <a:ext cx="15354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Drp1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-41275" y="3428799"/>
            <a:ext cx="1703957" cy="300446"/>
            <a:chOff x="399" y="1924"/>
            <a:chExt cx="3510" cy="333"/>
          </a:xfrm>
        </p:grpSpPr>
        <p:sp>
          <p:nvSpPr>
            <p:cNvPr id="18" name="文本框 17"/>
            <p:cNvSpPr txBox="1"/>
            <p:nvPr/>
          </p:nvSpPr>
          <p:spPr>
            <a:xfrm rot="20340000">
              <a:off x="399" y="1924"/>
              <a:ext cx="1421" cy="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Control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 rot="20340000">
              <a:off x="1087" y="1933"/>
              <a:ext cx="1580" cy="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NC-VDR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 rot="20340000">
              <a:off x="1738" y="2002"/>
              <a:ext cx="2171" cy="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ShRNA-VDR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pic>
        <p:nvPicPr>
          <p:cNvPr id="21" name="图片 20" descr="4. mfn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5255" y="4092575"/>
            <a:ext cx="1681480" cy="796290"/>
          </a:xfrm>
          <a:prstGeom prst="rect">
            <a:avLst/>
          </a:prstGeom>
        </p:spPr>
      </p:pic>
      <p:sp>
        <p:nvSpPr>
          <p:cNvPr id="44" name="文本框 43"/>
          <p:cNvSpPr txBox="1"/>
          <p:nvPr/>
        </p:nvSpPr>
        <p:spPr>
          <a:xfrm>
            <a:off x="0" y="3796665"/>
            <a:ext cx="15354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Mfn1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205105" y="4874059"/>
            <a:ext cx="1703957" cy="300446"/>
            <a:chOff x="399" y="1924"/>
            <a:chExt cx="3510" cy="333"/>
          </a:xfrm>
        </p:grpSpPr>
        <p:sp>
          <p:nvSpPr>
            <p:cNvPr id="23" name="文本框 22"/>
            <p:cNvSpPr txBox="1"/>
            <p:nvPr/>
          </p:nvSpPr>
          <p:spPr>
            <a:xfrm rot="20340000">
              <a:off x="399" y="1924"/>
              <a:ext cx="1421" cy="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Control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25" name="文本框 24"/>
            <p:cNvSpPr txBox="1"/>
            <p:nvPr/>
          </p:nvSpPr>
          <p:spPr>
            <a:xfrm rot="20340000">
              <a:off x="1087" y="1933"/>
              <a:ext cx="1580" cy="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NC-VDR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26" name="文本框 25"/>
            <p:cNvSpPr txBox="1"/>
            <p:nvPr/>
          </p:nvSpPr>
          <p:spPr>
            <a:xfrm rot="20340000">
              <a:off x="1738" y="2002"/>
              <a:ext cx="2171" cy="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ShRNA-VDR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pic>
        <p:nvPicPr>
          <p:cNvPr id="27" name="图片 26" descr="5. OPA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50005" y="186055"/>
            <a:ext cx="1901825" cy="1095375"/>
          </a:xfrm>
          <a:prstGeom prst="rect">
            <a:avLst/>
          </a:prstGeom>
        </p:spPr>
      </p:pic>
      <p:pic>
        <p:nvPicPr>
          <p:cNvPr id="28" name="图片 27" descr="5. Sage-合成图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70575" y="312420"/>
            <a:ext cx="2314575" cy="1246505"/>
          </a:xfrm>
          <a:prstGeom prst="rect">
            <a:avLst/>
          </a:prstGeom>
        </p:spPr>
      </p:pic>
      <p:sp>
        <p:nvSpPr>
          <p:cNvPr id="50" name="文本框 49"/>
          <p:cNvSpPr txBox="1"/>
          <p:nvPr/>
        </p:nvSpPr>
        <p:spPr>
          <a:xfrm>
            <a:off x="3850005" y="113665"/>
            <a:ext cx="15354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Opa1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29" name="组合 28"/>
          <p:cNvGrpSpPr/>
          <p:nvPr/>
        </p:nvGrpSpPr>
        <p:grpSpPr>
          <a:xfrm>
            <a:off x="4112260" y="1168199"/>
            <a:ext cx="1703957" cy="300446"/>
            <a:chOff x="399" y="1924"/>
            <a:chExt cx="3510" cy="333"/>
          </a:xfrm>
        </p:grpSpPr>
        <p:sp>
          <p:nvSpPr>
            <p:cNvPr id="31" name="文本框 30"/>
            <p:cNvSpPr txBox="1"/>
            <p:nvPr/>
          </p:nvSpPr>
          <p:spPr>
            <a:xfrm rot="20340000">
              <a:off x="399" y="1924"/>
              <a:ext cx="1421" cy="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Control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2" name="文本框 31"/>
            <p:cNvSpPr txBox="1"/>
            <p:nvPr/>
          </p:nvSpPr>
          <p:spPr>
            <a:xfrm rot="20340000">
              <a:off x="1087" y="1933"/>
              <a:ext cx="1580" cy="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NC-VDR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4" name="文本框 33"/>
            <p:cNvSpPr txBox="1"/>
            <p:nvPr/>
          </p:nvSpPr>
          <p:spPr>
            <a:xfrm rot="20340000">
              <a:off x="1738" y="2002"/>
              <a:ext cx="2171" cy="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ShRNA-VDR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pic>
        <p:nvPicPr>
          <p:cNvPr id="35" name="图片 34" descr="6. pink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03955" y="1732915"/>
            <a:ext cx="2047875" cy="685800"/>
          </a:xfrm>
          <a:prstGeom prst="rect">
            <a:avLst/>
          </a:prstGeom>
        </p:spPr>
      </p:pic>
      <p:pic>
        <p:nvPicPr>
          <p:cNvPr id="36" name="图片 35" descr="6. Sage-合成图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70575" y="1732915"/>
            <a:ext cx="2314575" cy="1095375"/>
          </a:xfrm>
          <a:prstGeom prst="rect">
            <a:avLst/>
          </a:prstGeom>
        </p:spPr>
      </p:pic>
      <p:sp>
        <p:nvSpPr>
          <p:cNvPr id="61" name="文本框 60"/>
          <p:cNvSpPr txBox="1"/>
          <p:nvPr/>
        </p:nvSpPr>
        <p:spPr>
          <a:xfrm>
            <a:off x="3841115" y="1514475"/>
            <a:ext cx="15354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Pink1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37" name="组合 36"/>
          <p:cNvGrpSpPr/>
          <p:nvPr/>
        </p:nvGrpSpPr>
        <p:grpSpPr>
          <a:xfrm>
            <a:off x="4259580" y="2346759"/>
            <a:ext cx="1703957" cy="300446"/>
            <a:chOff x="399" y="1924"/>
            <a:chExt cx="3510" cy="333"/>
          </a:xfrm>
        </p:grpSpPr>
        <p:sp>
          <p:nvSpPr>
            <p:cNvPr id="38" name="文本框 37"/>
            <p:cNvSpPr txBox="1"/>
            <p:nvPr/>
          </p:nvSpPr>
          <p:spPr>
            <a:xfrm rot="20340000">
              <a:off x="399" y="1924"/>
              <a:ext cx="1421" cy="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Control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9" name="文本框 38"/>
            <p:cNvSpPr txBox="1"/>
            <p:nvPr/>
          </p:nvSpPr>
          <p:spPr>
            <a:xfrm rot="20340000">
              <a:off x="1087" y="1933"/>
              <a:ext cx="1580" cy="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NC-VDR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0" name="文本框 39"/>
            <p:cNvSpPr txBox="1"/>
            <p:nvPr/>
          </p:nvSpPr>
          <p:spPr>
            <a:xfrm rot="20340000">
              <a:off x="1738" y="2002"/>
              <a:ext cx="2171" cy="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ShRNA-VDR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pic>
        <p:nvPicPr>
          <p:cNvPr id="41" name="图片 40" descr="7. pgc1a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891665" y="4072255"/>
            <a:ext cx="1738630" cy="903605"/>
          </a:xfrm>
          <a:prstGeom prst="rect">
            <a:avLst/>
          </a:prstGeom>
        </p:spPr>
      </p:pic>
      <p:sp>
        <p:nvSpPr>
          <p:cNvPr id="68" name="文本框 67"/>
          <p:cNvSpPr txBox="1"/>
          <p:nvPr/>
        </p:nvSpPr>
        <p:spPr>
          <a:xfrm>
            <a:off x="1816735" y="3816985"/>
            <a:ext cx="15354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Pgc1α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42" name="组合 41"/>
          <p:cNvGrpSpPr/>
          <p:nvPr/>
        </p:nvGrpSpPr>
        <p:grpSpPr>
          <a:xfrm>
            <a:off x="2122805" y="4874059"/>
            <a:ext cx="1703957" cy="300446"/>
            <a:chOff x="399" y="1924"/>
            <a:chExt cx="3510" cy="333"/>
          </a:xfrm>
        </p:grpSpPr>
        <p:sp>
          <p:nvSpPr>
            <p:cNvPr id="43" name="文本框 42"/>
            <p:cNvSpPr txBox="1"/>
            <p:nvPr/>
          </p:nvSpPr>
          <p:spPr>
            <a:xfrm rot="20340000">
              <a:off x="399" y="1924"/>
              <a:ext cx="1421" cy="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Control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5" name="文本框 44"/>
            <p:cNvSpPr txBox="1"/>
            <p:nvPr/>
          </p:nvSpPr>
          <p:spPr>
            <a:xfrm rot="20340000">
              <a:off x="1087" y="1933"/>
              <a:ext cx="1580" cy="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NC-VDR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6" name="文本框 45"/>
            <p:cNvSpPr txBox="1"/>
            <p:nvPr/>
          </p:nvSpPr>
          <p:spPr>
            <a:xfrm rot="20340000">
              <a:off x="1738" y="2002"/>
              <a:ext cx="2171" cy="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ShRNA-VDR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pic>
        <p:nvPicPr>
          <p:cNvPr id="47" name="图片 46" descr="8. p6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771265" y="2990215"/>
            <a:ext cx="2099310" cy="1408430"/>
          </a:xfrm>
          <a:prstGeom prst="rect">
            <a:avLst/>
          </a:prstGeom>
        </p:spPr>
      </p:pic>
      <p:pic>
        <p:nvPicPr>
          <p:cNvPr id="48" name="图片 47" descr="8. Sage-合成图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870575" y="2990215"/>
            <a:ext cx="2315210" cy="1669415"/>
          </a:xfrm>
          <a:prstGeom prst="rect">
            <a:avLst/>
          </a:prstGeom>
        </p:spPr>
      </p:pic>
      <p:sp>
        <p:nvSpPr>
          <p:cNvPr id="79" name="文本框 78"/>
          <p:cNvSpPr txBox="1"/>
          <p:nvPr/>
        </p:nvSpPr>
        <p:spPr>
          <a:xfrm>
            <a:off x="3959860" y="2828290"/>
            <a:ext cx="15354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p62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49" name="组合 48"/>
          <p:cNvGrpSpPr/>
          <p:nvPr/>
        </p:nvGrpSpPr>
        <p:grpSpPr>
          <a:xfrm>
            <a:off x="4265930" y="4339389"/>
            <a:ext cx="1703957" cy="300446"/>
            <a:chOff x="399" y="1924"/>
            <a:chExt cx="3510" cy="333"/>
          </a:xfrm>
        </p:grpSpPr>
        <p:sp>
          <p:nvSpPr>
            <p:cNvPr id="51" name="文本框 50"/>
            <p:cNvSpPr txBox="1"/>
            <p:nvPr/>
          </p:nvSpPr>
          <p:spPr>
            <a:xfrm rot="20340000">
              <a:off x="399" y="1924"/>
              <a:ext cx="1421" cy="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Control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52" name="文本框 51"/>
            <p:cNvSpPr txBox="1"/>
            <p:nvPr/>
          </p:nvSpPr>
          <p:spPr>
            <a:xfrm rot="20340000">
              <a:off x="1087" y="1933"/>
              <a:ext cx="1580" cy="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NC-VDR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53" name="文本框 52"/>
            <p:cNvSpPr txBox="1"/>
            <p:nvPr/>
          </p:nvSpPr>
          <p:spPr>
            <a:xfrm rot="20340000">
              <a:off x="1738" y="2002"/>
              <a:ext cx="2171" cy="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ShRNA-VDR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276860" y="5220335"/>
            <a:ext cx="7672070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algn="ctr" fontAlgn="auto">
              <a:lnSpc>
                <a:spcPct val="150000"/>
              </a:lnSpc>
            </a:pP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Supplementary Figure 7 Full-length blots/gels of related genes for mitochondrial function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in the VDR knockout BMSCs</a:t>
            </a:r>
            <a:endParaRPr lang="en-US" altLang="zh-CN" sz="1400" b="1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 descr="1. gapdh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3050" y="389255"/>
            <a:ext cx="1275080" cy="462280"/>
          </a:xfrm>
          <a:prstGeom prst="rect">
            <a:avLst/>
          </a:prstGeom>
        </p:spPr>
      </p:pic>
      <p:pic>
        <p:nvPicPr>
          <p:cNvPr id="6" name="图片 5" descr="1. Sage-合成图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5930" y="389255"/>
            <a:ext cx="1578610" cy="1021080"/>
          </a:xfrm>
          <a:prstGeom prst="rect">
            <a:avLst/>
          </a:prstGeom>
        </p:spPr>
      </p:pic>
      <p:pic>
        <p:nvPicPr>
          <p:cNvPr id="7" name="图片 6" descr="2. pparr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5570" y="1419225"/>
            <a:ext cx="1684020" cy="769620"/>
          </a:xfrm>
          <a:prstGeom prst="rect">
            <a:avLst/>
          </a:prstGeom>
        </p:spPr>
      </p:pic>
      <p:pic>
        <p:nvPicPr>
          <p:cNvPr id="8" name="图片 7" descr="2. Sage-合成图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5930" y="1564005"/>
            <a:ext cx="1578610" cy="947420"/>
          </a:xfrm>
          <a:prstGeom prst="rect">
            <a:avLst/>
          </a:prstGeom>
        </p:spPr>
      </p:pic>
      <p:pic>
        <p:nvPicPr>
          <p:cNvPr id="9" name="图片 8" descr="3. CEBPA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V="1">
            <a:off x="-160020" y="2669540"/>
            <a:ext cx="2141220" cy="822325"/>
          </a:xfrm>
          <a:prstGeom prst="rect">
            <a:avLst/>
          </a:prstGeom>
        </p:spPr>
      </p:pic>
      <p:pic>
        <p:nvPicPr>
          <p:cNvPr id="10" name="图片 9" descr="3. Sage-合成图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V="1">
            <a:off x="1725930" y="2669540"/>
            <a:ext cx="1563370" cy="866775"/>
          </a:xfrm>
          <a:prstGeom prst="rect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190500" y="113665"/>
            <a:ext cx="15354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GAPDH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8890" y="726874"/>
            <a:ext cx="1703957" cy="300446"/>
            <a:chOff x="399" y="1924"/>
            <a:chExt cx="3510" cy="333"/>
          </a:xfrm>
        </p:grpSpPr>
        <p:sp>
          <p:nvSpPr>
            <p:cNvPr id="12" name="文本框 11"/>
            <p:cNvSpPr txBox="1"/>
            <p:nvPr/>
          </p:nvSpPr>
          <p:spPr>
            <a:xfrm rot="20340000">
              <a:off x="399" y="1924"/>
              <a:ext cx="1421" cy="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Control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 rot="20340000">
              <a:off x="1087" y="1933"/>
              <a:ext cx="1580" cy="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NC-VDR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14" name="文本框 13"/>
            <p:cNvSpPr txBox="1"/>
            <p:nvPr/>
          </p:nvSpPr>
          <p:spPr>
            <a:xfrm rot="20340000">
              <a:off x="1738" y="2002"/>
              <a:ext cx="2171" cy="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ShRNA-VDR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sp>
        <p:nvSpPr>
          <p:cNvPr id="44" name="文本框 43"/>
          <p:cNvSpPr txBox="1"/>
          <p:nvPr/>
        </p:nvSpPr>
        <p:spPr>
          <a:xfrm>
            <a:off x="139065" y="1379855"/>
            <a:ext cx="15354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  PPARγ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143510" y="1906069"/>
            <a:ext cx="1703957" cy="300446"/>
            <a:chOff x="399" y="1924"/>
            <a:chExt cx="3510" cy="333"/>
          </a:xfrm>
        </p:grpSpPr>
        <p:sp>
          <p:nvSpPr>
            <p:cNvPr id="16" name="文本框 15"/>
            <p:cNvSpPr txBox="1"/>
            <p:nvPr/>
          </p:nvSpPr>
          <p:spPr>
            <a:xfrm rot="20340000">
              <a:off x="399" y="1924"/>
              <a:ext cx="1421" cy="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Control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17" name="文本框 16"/>
            <p:cNvSpPr txBox="1"/>
            <p:nvPr/>
          </p:nvSpPr>
          <p:spPr>
            <a:xfrm rot="20340000">
              <a:off x="1087" y="1933"/>
              <a:ext cx="1580" cy="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NC-VDR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18" name="文本框 17"/>
            <p:cNvSpPr txBox="1"/>
            <p:nvPr/>
          </p:nvSpPr>
          <p:spPr>
            <a:xfrm rot="20340000">
              <a:off x="1738" y="2002"/>
              <a:ext cx="2171" cy="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ShRNA-VDR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sp>
        <p:nvSpPr>
          <p:cNvPr id="27" name="文本框 26"/>
          <p:cNvSpPr txBox="1"/>
          <p:nvPr/>
        </p:nvSpPr>
        <p:spPr>
          <a:xfrm>
            <a:off x="183515" y="2511425"/>
            <a:ext cx="15354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C/EBPα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210820" y="3181985"/>
            <a:ext cx="1460695" cy="257963"/>
            <a:chOff x="399" y="1924"/>
            <a:chExt cx="3360" cy="286"/>
          </a:xfrm>
        </p:grpSpPr>
        <p:sp>
          <p:nvSpPr>
            <p:cNvPr id="20" name="文本框 19"/>
            <p:cNvSpPr txBox="1"/>
            <p:nvPr/>
          </p:nvSpPr>
          <p:spPr>
            <a:xfrm rot="20340000">
              <a:off x="399" y="1924"/>
              <a:ext cx="1421" cy="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Control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21" name="文本框 20"/>
            <p:cNvSpPr txBox="1"/>
            <p:nvPr/>
          </p:nvSpPr>
          <p:spPr>
            <a:xfrm rot="20340000">
              <a:off x="1087" y="1933"/>
              <a:ext cx="1580" cy="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NC-VDR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22" name="文本框 21"/>
            <p:cNvSpPr txBox="1"/>
            <p:nvPr/>
          </p:nvSpPr>
          <p:spPr>
            <a:xfrm rot="20340000">
              <a:off x="1588" y="1955"/>
              <a:ext cx="2171" cy="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ShRNA-VDR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pic>
        <p:nvPicPr>
          <p:cNvPr id="23" name="图片 22" descr="1. gapdh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01440" y="0"/>
            <a:ext cx="2194560" cy="673735"/>
          </a:xfrm>
          <a:prstGeom prst="rect">
            <a:avLst/>
          </a:prstGeom>
        </p:spPr>
      </p:pic>
      <p:pic>
        <p:nvPicPr>
          <p:cNvPr id="26" name="图片 25" descr="2. runx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56330" y="1094740"/>
            <a:ext cx="2856865" cy="891540"/>
          </a:xfrm>
          <a:prstGeom prst="rect">
            <a:avLst/>
          </a:prstGeom>
        </p:spPr>
      </p:pic>
      <p:pic>
        <p:nvPicPr>
          <p:cNvPr id="28" name="图片 27" descr="2. Sage-合成图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22975" y="1230630"/>
            <a:ext cx="2360295" cy="1000760"/>
          </a:xfrm>
          <a:prstGeom prst="rect">
            <a:avLst/>
          </a:prstGeom>
        </p:spPr>
      </p:pic>
      <p:pic>
        <p:nvPicPr>
          <p:cNvPr id="31" name="图片 30" descr="4. ocn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22975" y="213995"/>
            <a:ext cx="1991995" cy="671195"/>
          </a:xfrm>
          <a:prstGeom prst="rect">
            <a:avLst/>
          </a:prstGeom>
        </p:spPr>
      </p:pic>
      <p:sp>
        <p:nvSpPr>
          <p:cNvPr id="32" name="文本框 31"/>
          <p:cNvSpPr txBox="1"/>
          <p:nvPr/>
        </p:nvSpPr>
        <p:spPr>
          <a:xfrm>
            <a:off x="3553460" y="98425"/>
            <a:ext cx="15354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GAPDH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33" name="组合 32"/>
          <p:cNvGrpSpPr/>
          <p:nvPr/>
        </p:nvGrpSpPr>
        <p:grpSpPr>
          <a:xfrm>
            <a:off x="3873500" y="516689"/>
            <a:ext cx="1694733" cy="285108"/>
            <a:chOff x="399" y="1924"/>
            <a:chExt cx="3491" cy="316"/>
          </a:xfrm>
        </p:grpSpPr>
        <p:sp>
          <p:nvSpPr>
            <p:cNvPr id="34" name="文本框 33"/>
            <p:cNvSpPr txBox="1"/>
            <p:nvPr/>
          </p:nvSpPr>
          <p:spPr>
            <a:xfrm rot="20340000">
              <a:off x="399" y="1924"/>
              <a:ext cx="1421" cy="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Control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5" name="文本框 34"/>
            <p:cNvSpPr txBox="1"/>
            <p:nvPr/>
          </p:nvSpPr>
          <p:spPr>
            <a:xfrm rot="20340000">
              <a:off x="1087" y="1933"/>
              <a:ext cx="1580" cy="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NC-VDR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6" name="文本框 35"/>
            <p:cNvSpPr txBox="1"/>
            <p:nvPr/>
          </p:nvSpPr>
          <p:spPr>
            <a:xfrm rot="20340000">
              <a:off x="1719" y="1966"/>
              <a:ext cx="2171" cy="27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ShRNA-VDR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sp>
        <p:nvSpPr>
          <p:cNvPr id="37" name="文本框 36"/>
          <p:cNvSpPr txBox="1"/>
          <p:nvPr/>
        </p:nvSpPr>
        <p:spPr>
          <a:xfrm>
            <a:off x="3553460" y="884555"/>
            <a:ext cx="15354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Runx2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38" name="组合 37"/>
          <p:cNvGrpSpPr/>
          <p:nvPr/>
        </p:nvGrpSpPr>
        <p:grpSpPr>
          <a:xfrm>
            <a:off x="3826510" y="1723189"/>
            <a:ext cx="1694733" cy="285108"/>
            <a:chOff x="399" y="1924"/>
            <a:chExt cx="3491" cy="316"/>
          </a:xfrm>
        </p:grpSpPr>
        <p:sp>
          <p:nvSpPr>
            <p:cNvPr id="39" name="文本框 38"/>
            <p:cNvSpPr txBox="1"/>
            <p:nvPr/>
          </p:nvSpPr>
          <p:spPr>
            <a:xfrm rot="20340000">
              <a:off x="399" y="1924"/>
              <a:ext cx="1421" cy="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Control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0" name="文本框 39"/>
            <p:cNvSpPr txBox="1"/>
            <p:nvPr/>
          </p:nvSpPr>
          <p:spPr>
            <a:xfrm rot="20340000">
              <a:off x="1087" y="1933"/>
              <a:ext cx="1580" cy="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NC-VDR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1" name="文本框 40"/>
            <p:cNvSpPr txBox="1"/>
            <p:nvPr/>
          </p:nvSpPr>
          <p:spPr>
            <a:xfrm rot="20340000">
              <a:off x="1719" y="1966"/>
              <a:ext cx="2171" cy="27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ShRNA-VDR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grpSp>
        <p:nvGrpSpPr>
          <p:cNvPr id="42" name="组合 41"/>
          <p:cNvGrpSpPr/>
          <p:nvPr/>
        </p:nvGrpSpPr>
        <p:grpSpPr>
          <a:xfrm>
            <a:off x="6096000" y="884354"/>
            <a:ext cx="1694733" cy="285108"/>
            <a:chOff x="399" y="1924"/>
            <a:chExt cx="3491" cy="316"/>
          </a:xfrm>
        </p:grpSpPr>
        <p:sp>
          <p:nvSpPr>
            <p:cNvPr id="43" name="文本框 42"/>
            <p:cNvSpPr txBox="1"/>
            <p:nvPr/>
          </p:nvSpPr>
          <p:spPr>
            <a:xfrm rot="20340000">
              <a:off x="399" y="1924"/>
              <a:ext cx="1421" cy="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Control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5" name="文本框 44"/>
            <p:cNvSpPr txBox="1"/>
            <p:nvPr/>
          </p:nvSpPr>
          <p:spPr>
            <a:xfrm rot="20340000">
              <a:off x="1087" y="1933"/>
              <a:ext cx="1580" cy="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NC-VDR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6" name="文本框 45"/>
            <p:cNvSpPr txBox="1"/>
            <p:nvPr/>
          </p:nvSpPr>
          <p:spPr>
            <a:xfrm rot="20340000">
              <a:off x="1719" y="1966"/>
              <a:ext cx="2171" cy="27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ShRNA-VDR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sp>
        <p:nvSpPr>
          <p:cNvPr id="47" name="文本框 46"/>
          <p:cNvSpPr txBox="1"/>
          <p:nvPr/>
        </p:nvSpPr>
        <p:spPr>
          <a:xfrm>
            <a:off x="5795010" y="80645"/>
            <a:ext cx="15354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Ocn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8" name="图片 47" descr="微信截图_2024030710560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flipH="1">
            <a:off x="3448685" y="2635250"/>
            <a:ext cx="2129155" cy="439420"/>
          </a:xfrm>
          <a:prstGeom prst="rect">
            <a:avLst/>
          </a:prstGeom>
        </p:spPr>
      </p:pic>
      <p:pic>
        <p:nvPicPr>
          <p:cNvPr id="49" name="图片 48" descr="微信截图_2024030710561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flipH="1">
            <a:off x="5994400" y="2400935"/>
            <a:ext cx="2388870" cy="972820"/>
          </a:xfrm>
          <a:prstGeom prst="rect">
            <a:avLst/>
          </a:prstGeom>
        </p:spPr>
      </p:pic>
      <p:grpSp>
        <p:nvGrpSpPr>
          <p:cNvPr id="50" name="组合 49"/>
          <p:cNvGrpSpPr/>
          <p:nvPr/>
        </p:nvGrpSpPr>
        <p:grpSpPr>
          <a:xfrm>
            <a:off x="4090670" y="3055419"/>
            <a:ext cx="1694733" cy="285108"/>
            <a:chOff x="399" y="1924"/>
            <a:chExt cx="3491" cy="316"/>
          </a:xfrm>
        </p:grpSpPr>
        <p:sp>
          <p:nvSpPr>
            <p:cNvPr id="51" name="文本框 50"/>
            <p:cNvSpPr txBox="1"/>
            <p:nvPr/>
          </p:nvSpPr>
          <p:spPr>
            <a:xfrm rot="20340000">
              <a:off x="399" y="1924"/>
              <a:ext cx="1421" cy="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Control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52" name="文本框 51"/>
            <p:cNvSpPr txBox="1"/>
            <p:nvPr/>
          </p:nvSpPr>
          <p:spPr>
            <a:xfrm rot="20340000">
              <a:off x="1087" y="1933"/>
              <a:ext cx="1580" cy="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NC-VDR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53" name="文本框 52"/>
            <p:cNvSpPr txBox="1"/>
            <p:nvPr/>
          </p:nvSpPr>
          <p:spPr>
            <a:xfrm rot="20340000">
              <a:off x="1719" y="1966"/>
              <a:ext cx="2171" cy="27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</a:rPr>
                <a:t>ShRNA-VDR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sp>
        <p:nvSpPr>
          <p:cNvPr id="54" name="文本框 53"/>
          <p:cNvSpPr txBox="1"/>
          <p:nvPr/>
        </p:nvSpPr>
        <p:spPr>
          <a:xfrm>
            <a:off x="3656330" y="2273935"/>
            <a:ext cx="15354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ALP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-115570" y="3601720"/>
            <a:ext cx="867156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algn="ctr" fontAlgn="auto">
              <a:lnSpc>
                <a:spcPct val="150000"/>
              </a:lnSpc>
            </a:pP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</a:rPr>
              <a:t>Supplementary Figure 8 Full-length blots/gels  of related genes on the adipogenesis and osteogenic differentiation in the 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VDR knockout 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</a:rPr>
              <a:t>BMSCs under 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induction 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</a:rPr>
              <a:t>with related adipogenic and osteogenic reagents </a:t>
            </a:r>
            <a:endParaRPr lang="en-US" altLang="zh-CN" sz="1400" b="1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1. GAPDH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7800" y="248285"/>
            <a:ext cx="2636520" cy="1272540"/>
          </a:xfrm>
          <a:prstGeom prst="rect">
            <a:avLst/>
          </a:prstGeom>
        </p:spPr>
      </p:pic>
      <p:pic>
        <p:nvPicPr>
          <p:cNvPr id="5" name="图片 4" descr="1. Sage-合成图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8435" y="248285"/>
            <a:ext cx="2613660" cy="1165225"/>
          </a:xfrm>
          <a:prstGeom prst="rect">
            <a:avLst/>
          </a:prstGeom>
        </p:spPr>
      </p:pic>
      <p:pic>
        <p:nvPicPr>
          <p:cNvPr id="6" name="图片 5" descr="2. runx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800" y="1694180"/>
            <a:ext cx="2529840" cy="937260"/>
          </a:xfrm>
          <a:prstGeom prst="rect">
            <a:avLst/>
          </a:prstGeom>
        </p:spPr>
      </p:pic>
      <p:pic>
        <p:nvPicPr>
          <p:cNvPr id="7" name="图片 6" descr="2. Sage-合成图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3675" y="1619250"/>
            <a:ext cx="2598420" cy="1135380"/>
          </a:xfrm>
          <a:prstGeom prst="rect">
            <a:avLst/>
          </a:prstGeom>
        </p:spPr>
      </p:pic>
      <p:pic>
        <p:nvPicPr>
          <p:cNvPr id="8" name="图片 7" descr="3. ALP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0025" y="3051810"/>
            <a:ext cx="2745105" cy="690880"/>
          </a:xfrm>
          <a:prstGeom prst="rect">
            <a:avLst/>
          </a:prstGeom>
        </p:spPr>
      </p:pic>
      <p:pic>
        <p:nvPicPr>
          <p:cNvPr id="9" name="图片 8" descr="3. Sage-合成图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07640" y="3051175"/>
            <a:ext cx="2584450" cy="946150"/>
          </a:xfrm>
          <a:prstGeom prst="rect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178435" y="144780"/>
            <a:ext cx="167132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GAPDH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497840" y="1272974"/>
            <a:ext cx="2092325" cy="257376"/>
            <a:chOff x="13698" y="5432"/>
            <a:chExt cx="3295" cy="405"/>
          </a:xfrm>
        </p:grpSpPr>
        <p:grpSp>
          <p:nvGrpSpPr>
            <p:cNvPr id="71" name="组合 70"/>
            <p:cNvGrpSpPr/>
            <p:nvPr/>
          </p:nvGrpSpPr>
          <p:grpSpPr>
            <a:xfrm>
              <a:off x="13698" y="5432"/>
              <a:ext cx="2518" cy="385"/>
              <a:chOff x="399" y="1924"/>
              <a:chExt cx="3293" cy="271"/>
            </a:xfrm>
          </p:grpSpPr>
          <p:sp>
            <p:nvSpPr>
              <p:cNvPr id="72" name="文本框 71"/>
              <p:cNvSpPr txBox="1"/>
              <p:nvPr/>
            </p:nvSpPr>
            <p:spPr>
              <a:xfrm rot="20340000">
                <a:off x="399" y="1924"/>
                <a:ext cx="1421" cy="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sz="900" b="1">
                    <a:latin typeface="Times New Roman" panose="02020603050405020304" charset="0"/>
                    <a:cs typeface="Times New Roman" panose="02020603050405020304" charset="0"/>
                  </a:rPr>
                  <a:t>2nM</a:t>
                </a:r>
                <a:endParaRPr lang="en-US" altLang="zh-CN" sz="900" b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sp>
            <p:nvSpPr>
              <p:cNvPr id="73" name="文本框 72"/>
              <p:cNvSpPr txBox="1"/>
              <p:nvPr/>
            </p:nvSpPr>
            <p:spPr>
              <a:xfrm rot="20340000">
                <a:off x="1087" y="1933"/>
                <a:ext cx="1580" cy="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sz="900" b="1"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10nM</a:t>
                </a:r>
                <a:endParaRPr lang="en-US" altLang="zh-CN" sz="900" b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sp>
            <p:nvSpPr>
              <p:cNvPr id="74" name="文本框 73"/>
              <p:cNvSpPr txBox="1"/>
              <p:nvPr/>
            </p:nvSpPr>
            <p:spPr>
              <a:xfrm rot="20340000">
                <a:off x="1882" y="1940"/>
                <a:ext cx="1810" cy="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sz="900" b="1"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50nM</a:t>
                </a:r>
                <a:endParaRPr lang="en-US" altLang="zh-CN" sz="900" b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</p:grpSp>
        <p:sp>
          <p:nvSpPr>
            <p:cNvPr id="10" name="文本框 9"/>
            <p:cNvSpPr txBox="1"/>
            <p:nvPr/>
          </p:nvSpPr>
          <p:spPr>
            <a:xfrm rot="20340000">
              <a:off x="15488" y="5475"/>
              <a:ext cx="1505" cy="3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100nM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sp>
        <p:nvSpPr>
          <p:cNvPr id="37" name="文本框 36"/>
          <p:cNvSpPr txBox="1"/>
          <p:nvPr/>
        </p:nvSpPr>
        <p:spPr>
          <a:xfrm>
            <a:off x="177800" y="1520825"/>
            <a:ext cx="15354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Runx2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616585" y="2455344"/>
            <a:ext cx="2092325" cy="257376"/>
            <a:chOff x="13698" y="5432"/>
            <a:chExt cx="3295" cy="405"/>
          </a:xfrm>
        </p:grpSpPr>
        <p:grpSp>
          <p:nvGrpSpPr>
            <p:cNvPr id="13" name="组合 12"/>
            <p:cNvGrpSpPr/>
            <p:nvPr/>
          </p:nvGrpSpPr>
          <p:grpSpPr>
            <a:xfrm>
              <a:off x="13698" y="5432"/>
              <a:ext cx="2518" cy="385"/>
              <a:chOff x="399" y="1924"/>
              <a:chExt cx="3293" cy="271"/>
            </a:xfrm>
          </p:grpSpPr>
          <p:sp>
            <p:nvSpPr>
              <p:cNvPr id="14" name="文本框 13"/>
              <p:cNvSpPr txBox="1"/>
              <p:nvPr/>
            </p:nvSpPr>
            <p:spPr>
              <a:xfrm rot="20340000">
                <a:off x="399" y="1924"/>
                <a:ext cx="1421" cy="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sz="900" b="1">
                    <a:latin typeface="Times New Roman" panose="02020603050405020304" charset="0"/>
                    <a:cs typeface="Times New Roman" panose="02020603050405020304" charset="0"/>
                  </a:rPr>
                  <a:t>2nM</a:t>
                </a:r>
                <a:endParaRPr lang="en-US" altLang="zh-CN" sz="900" b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sp>
            <p:nvSpPr>
              <p:cNvPr id="15" name="文本框 14"/>
              <p:cNvSpPr txBox="1"/>
              <p:nvPr/>
            </p:nvSpPr>
            <p:spPr>
              <a:xfrm rot="20340000">
                <a:off x="1087" y="1933"/>
                <a:ext cx="1580" cy="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sz="900" b="1"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10nM</a:t>
                </a:r>
                <a:endParaRPr lang="en-US" altLang="zh-CN" sz="900" b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sp>
            <p:nvSpPr>
              <p:cNvPr id="16" name="文本框 15"/>
              <p:cNvSpPr txBox="1"/>
              <p:nvPr/>
            </p:nvSpPr>
            <p:spPr>
              <a:xfrm rot="20340000">
                <a:off x="1882" y="1940"/>
                <a:ext cx="1810" cy="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sz="900" b="1"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50nM</a:t>
                </a:r>
                <a:endParaRPr lang="en-US" altLang="zh-CN" sz="900" b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</p:grpSp>
        <p:sp>
          <p:nvSpPr>
            <p:cNvPr id="17" name="文本框 16"/>
            <p:cNvSpPr txBox="1"/>
            <p:nvPr/>
          </p:nvSpPr>
          <p:spPr>
            <a:xfrm rot="20340000">
              <a:off x="15488" y="5475"/>
              <a:ext cx="1505" cy="3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100nM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sp>
        <p:nvSpPr>
          <p:cNvPr id="54" name="文本框 53"/>
          <p:cNvSpPr txBox="1"/>
          <p:nvPr/>
        </p:nvSpPr>
        <p:spPr>
          <a:xfrm>
            <a:off x="199390" y="2775585"/>
            <a:ext cx="15354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ALP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881380" y="3628824"/>
            <a:ext cx="2092325" cy="257376"/>
            <a:chOff x="13698" y="5432"/>
            <a:chExt cx="3295" cy="405"/>
          </a:xfrm>
        </p:grpSpPr>
        <p:grpSp>
          <p:nvGrpSpPr>
            <p:cNvPr id="19" name="组合 18"/>
            <p:cNvGrpSpPr/>
            <p:nvPr/>
          </p:nvGrpSpPr>
          <p:grpSpPr>
            <a:xfrm>
              <a:off x="13698" y="5432"/>
              <a:ext cx="2518" cy="385"/>
              <a:chOff x="399" y="1924"/>
              <a:chExt cx="3293" cy="271"/>
            </a:xfrm>
          </p:grpSpPr>
          <p:sp>
            <p:nvSpPr>
              <p:cNvPr id="20" name="文本框 19"/>
              <p:cNvSpPr txBox="1"/>
              <p:nvPr/>
            </p:nvSpPr>
            <p:spPr>
              <a:xfrm rot="20340000">
                <a:off x="399" y="1924"/>
                <a:ext cx="1421" cy="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sz="900" b="1">
                    <a:latin typeface="Times New Roman" panose="02020603050405020304" charset="0"/>
                    <a:cs typeface="Times New Roman" panose="02020603050405020304" charset="0"/>
                  </a:rPr>
                  <a:t>2nM</a:t>
                </a:r>
                <a:endParaRPr lang="en-US" altLang="zh-CN" sz="900" b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sp>
            <p:nvSpPr>
              <p:cNvPr id="21" name="文本框 20"/>
              <p:cNvSpPr txBox="1"/>
              <p:nvPr/>
            </p:nvSpPr>
            <p:spPr>
              <a:xfrm rot="20340000">
                <a:off x="1087" y="1933"/>
                <a:ext cx="1580" cy="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sz="900" b="1"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10nM</a:t>
                </a:r>
                <a:endParaRPr lang="en-US" altLang="zh-CN" sz="900" b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sp>
            <p:nvSpPr>
              <p:cNvPr id="22" name="文本框 21"/>
              <p:cNvSpPr txBox="1"/>
              <p:nvPr/>
            </p:nvSpPr>
            <p:spPr>
              <a:xfrm rot="20340000">
                <a:off x="1882" y="1940"/>
                <a:ext cx="1810" cy="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sz="900" b="1"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50nM</a:t>
                </a:r>
                <a:endParaRPr lang="en-US" altLang="zh-CN" sz="900" b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</p:grpSp>
        <p:sp>
          <p:nvSpPr>
            <p:cNvPr id="23" name="文本框 22"/>
            <p:cNvSpPr txBox="1"/>
            <p:nvPr/>
          </p:nvSpPr>
          <p:spPr>
            <a:xfrm rot="20340000">
              <a:off x="15488" y="5475"/>
              <a:ext cx="1505" cy="3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100nM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pic>
        <p:nvPicPr>
          <p:cNvPr id="25" name="图片 24" descr="4. OCN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42915" y="2849880"/>
            <a:ext cx="2567940" cy="831215"/>
          </a:xfrm>
          <a:prstGeom prst="rect">
            <a:avLst/>
          </a:prstGeom>
        </p:spPr>
      </p:pic>
      <p:pic>
        <p:nvPicPr>
          <p:cNvPr id="26" name="图片 25" descr="5. PPARR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15305" y="247650"/>
            <a:ext cx="2942590" cy="1188720"/>
          </a:xfrm>
          <a:prstGeom prst="rect">
            <a:avLst/>
          </a:prstGeom>
        </p:spPr>
      </p:pic>
      <p:pic>
        <p:nvPicPr>
          <p:cNvPr id="27" name="图片 26" descr="5. Sage-合成图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22310" y="247650"/>
            <a:ext cx="2423795" cy="1188085"/>
          </a:xfrm>
          <a:prstGeom prst="rect">
            <a:avLst/>
          </a:prstGeom>
        </p:spPr>
      </p:pic>
      <p:pic>
        <p:nvPicPr>
          <p:cNvPr id="28" name="图片 27" descr="6.cebpa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46115" y="1725930"/>
            <a:ext cx="2463800" cy="905510"/>
          </a:xfrm>
          <a:prstGeom prst="rect">
            <a:avLst/>
          </a:prstGeom>
        </p:spPr>
      </p:pic>
      <p:pic>
        <p:nvPicPr>
          <p:cNvPr id="29" name="图片 28" descr="7. Sage-合成图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22310" y="1619250"/>
            <a:ext cx="2423795" cy="1136015"/>
          </a:xfrm>
          <a:prstGeom prst="rect">
            <a:avLst/>
          </a:prstGeom>
        </p:spPr>
      </p:pic>
      <p:pic>
        <p:nvPicPr>
          <p:cNvPr id="30" name="图片 29" descr="7. VDR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10855" y="2942590"/>
            <a:ext cx="2635250" cy="906780"/>
          </a:xfrm>
          <a:prstGeom prst="rect">
            <a:avLst/>
          </a:prstGeom>
        </p:spPr>
      </p:pic>
      <p:sp>
        <p:nvSpPr>
          <p:cNvPr id="47" name="文本框 46"/>
          <p:cNvSpPr txBox="1"/>
          <p:nvPr/>
        </p:nvSpPr>
        <p:spPr>
          <a:xfrm>
            <a:off x="5699760" y="2801620"/>
            <a:ext cx="15354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Ocn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31" name="组合 30"/>
          <p:cNvGrpSpPr/>
          <p:nvPr/>
        </p:nvGrpSpPr>
        <p:grpSpPr>
          <a:xfrm>
            <a:off x="6117590" y="3512619"/>
            <a:ext cx="2092325" cy="257376"/>
            <a:chOff x="13698" y="5432"/>
            <a:chExt cx="3295" cy="405"/>
          </a:xfrm>
        </p:grpSpPr>
        <p:grpSp>
          <p:nvGrpSpPr>
            <p:cNvPr id="32" name="组合 31"/>
            <p:cNvGrpSpPr/>
            <p:nvPr/>
          </p:nvGrpSpPr>
          <p:grpSpPr>
            <a:xfrm>
              <a:off x="13698" y="5432"/>
              <a:ext cx="2518" cy="385"/>
              <a:chOff x="399" y="1924"/>
              <a:chExt cx="3293" cy="271"/>
            </a:xfrm>
          </p:grpSpPr>
          <p:sp>
            <p:nvSpPr>
              <p:cNvPr id="33" name="文本框 32"/>
              <p:cNvSpPr txBox="1"/>
              <p:nvPr/>
            </p:nvSpPr>
            <p:spPr>
              <a:xfrm rot="20340000">
                <a:off x="399" y="1924"/>
                <a:ext cx="1421" cy="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sz="900" b="1">
                    <a:latin typeface="Times New Roman" panose="02020603050405020304" charset="0"/>
                    <a:cs typeface="Times New Roman" panose="02020603050405020304" charset="0"/>
                  </a:rPr>
                  <a:t>2nM</a:t>
                </a:r>
                <a:endParaRPr lang="en-US" altLang="zh-CN" sz="900" b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sp>
            <p:nvSpPr>
              <p:cNvPr id="34" name="文本框 33"/>
              <p:cNvSpPr txBox="1"/>
              <p:nvPr/>
            </p:nvSpPr>
            <p:spPr>
              <a:xfrm rot="20340000">
                <a:off x="1087" y="1933"/>
                <a:ext cx="1580" cy="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sz="900" b="1"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10nM</a:t>
                </a:r>
                <a:endParaRPr lang="en-US" altLang="zh-CN" sz="900" b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sp>
            <p:nvSpPr>
              <p:cNvPr id="35" name="文本框 34"/>
              <p:cNvSpPr txBox="1"/>
              <p:nvPr/>
            </p:nvSpPr>
            <p:spPr>
              <a:xfrm rot="20340000">
                <a:off x="1882" y="1940"/>
                <a:ext cx="1810" cy="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sz="900" b="1"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50nM</a:t>
                </a:r>
                <a:endParaRPr lang="en-US" altLang="zh-CN" sz="900" b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</p:grpSp>
        <p:sp>
          <p:nvSpPr>
            <p:cNvPr id="36" name="文本框 35"/>
            <p:cNvSpPr txBox="1"/>
            <p:nvPr/>
          </p:nvSpPr>
          <p:spPr>
            <a:xfrm rot="20340000">
              <a:off x="15488" y="5475"/>
              <a:ext cx="1505" cy="3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100nM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sp>
        <p:nvSpPr>
          <p:cNvPr id="38" name="文本框 37"/>
          <p:cNvSpPr txBox="1"/>
          <p:nvPr/>
        </p:nvSpPr>
        <p:spPr>
          <a:xfrm>
            <a:off x="8209915" y="2849880"/>
            <a:ext cx="15354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VDR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39" name="组合 38"/>
          <p:cNvGrpSpPr/>
          <p:nvPr/>
        </p:nvGrpSpPr>
        <p:grpSpPr>
          <a:xfrm>
            <a:off x="8872220" y="3536950"/>
            <a:ext cx="2510790" cy="257175"/>
            <a:chOff x="13698" y="5432"/>
            <a:chExt cx="3295" cy="405"/>
          </a:xfrm>
        </p:grpSpPr>
        <p:grpSp>
          <p:nvGrpSpPr>
            <p:cNvPr id="40" name="组合 39"/>
            <p:cNvGrpSpPr/>
            <p:nvPr/>
          </p:nvGrpSpPr>
          <p:grpSpPr>
            <a:xfrm>
              <a:off x="13698" y="5432"/>
              <a:ext cx="2518" cy="385"/>
              <a:chOff x="399" y="1924"/>
              <a:chExt cx="3293" cy="271"/>
            </a:xfrm>
          </p:grpSpPr>
          <p:sp>
            <p:nvSpPr>
              <p:cNvPr id="41" name="文本框 40"/>
              <p:cNvSpPr txBox="1"/>
              <p:nvPr/>
            </p:nvSpPr>
            <p:spPr>
              <a:xfrm rot="20340000">
                <a:off x="399" y="1924"/>
                <a:ext cx="1421" cy="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sz="900" b="1">
                    <a:latin typeface="Times New Roman" panose="02020603050405020304" charset="0"/>
                    <a:cs typeface="Times New Roman" panose="02020603050405020304" charset="0"/>
                  </a:rPr>
                  <a:t>2nM</a:t>
                </a:r>
                <a:endParaRPr lang="en-US" altLang="zh-CN" sz="900" b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sp>
            <p:nvSpPr>
              <p:cNvPr id="42" name="文本框 41"/>
              <p:cNvSpPr txBox="1"/>
              <p:nvPr/>
            </p:nvSpPr>
            <p:spPr>
              <a:xfrm rot="20340000">
                <a:off x="1087" y="1933"/>
                <a:ext cx="1580" cy="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sz="900" b="1"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10nM</a:t>
                </a:r>
                <a:endParaRPr lang="en-US" altLang="zh-CN" sz="900" b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sp>
            <p:nvSpPr>
              <p:cNvPr id="43" name="文本框 42"/>
              <p:cNvSpPr txBox="1"/>
              <p:nvPr/>
            </p:nvSpPr>
            <p:spPr>
              <a:xfrm rot="20340000">
                <a:off x="1882" y="1940"/>
                <a:ext cx="1810" cy="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sz="900" b="1"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50nM</a:t>
                </a:r>
                <a:endParaRPr lang="en-US" altLang="zh-CN" sz="900" b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</p:grpSp>
        <p:sp>
          <p:nvSpPr>
            <p:cNvPr id="44" name="文本框 43"/>
            <p:cNvSpPr txBox="1"/>
            <p:nvPr/>
          </p:nvSpPr>
          <p:spPr>
            <a:xfrm rot="20340000">
              <a:off x="15488" y="5475"/>
              <a:ext cx="1505" cy="3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100nM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sp>
        <p:nvSpPr>
          <p:cNvPr id="45" name="文本框 44"/>
          <p:cNvSpPr txBox="1"/>
          <p:nvPr/>
        </p:nvSpPr>
        <p:spPr>
          <a:xfrm>
            <a:off x="5615305" y="144780"/>
            <a:ext cx="15354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  PPARγ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46" name="组合 45"/>
          <p:cNvGrpSpPr/>
          <p:nvPr/>
        </p:nvGrpSpPr>
        <p:grpSpPr>
          <a:xfrm>
            <a:off x="6108065" y="1219634"/>
            <a:ext cx="2092325" cy="257376"/>
            <a:chOff x="13698" y="5432"/>
            <a:chExt cx="3295" cy="405"/>
          </a:xfrm>
        </p:grpSpPr>
        <p:grpSp>
          <p:nvGrpSpPr>
            <p:cNvPr id="48" name="组合 47"/>
            <p:cNvGrpSpPr/>
            <p:nvPr/>
          </p:nvGrpSpPr>
          <p:grpSpPr>
            <a:xfrm>
              <a:off x="13698" y="5432"/>
              <a:ext cx="2518" cy="385"/>
              <a:chOff x="399" y="1924"/>
              <a:chExt cx="3293" cy="271"/>
            </a:xfrm>
          </p:grpSpPr>
          <p:sp>
            <p:nvSpPr>
              <p:cNvPr id="49" name="文本框 48"/>
              <p:cNvSpPr txBox="1"/>
              <p:nvPr/>
            </p:nvSpPr>
            <p:spPr>
              <a:xfrm rot="20340000">
                <a:off x="399" y="1924"/>
                <a:ext cx="1421" cy="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sz="900" b="1">
                    <a:latin typeface="Times New Roman" panose="02020603050405020304" charset="0"/>
                    <a:cs typeface="Times New Roman" panose="02020603050405020304" charset="0"/>
                  </a:rPr>
                  <a:t>2nM</a:t>
                </a:r>
                <a:endParaRPr lang="en-US" altLang="zh-CN" sz="900" b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sp>
            <p:nvSpPr>
              <p:cNvPr id="50" name="文本框 49"/>
              <p:cNvSpPr txBox="1"/>
              <p:nvPr/>
            </p:nvSpPr>
            <p:spPr>
              <a:xfrm rot="20340000">
                <a:off x="1087" y="1933"/>
                <a:ext cx="1580" cy="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sz="900" b="1"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10nM</a:t>
                </a:r>
                <a:endParaRPr lang="en-US" altLang="zh-CN" sz="900" b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sp>
            <p:nvSpPr>
              <p:cNvPr id="51" name="文本框 50"/>
              <p:cNvSpPr txBox="1"/>
              <p:nvPr/>
            </p:nvSpPr>
            <p:spPr>
              <a:xfrm rot="20340000">
                <a:off x="1882" y="1940"/>
                <a:ext cx="1810" cy="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sz="900" b="1"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50nM</a:t>
                </a:r>
                <a:endParaRPr lang="en-US" altLang="zh-CN" sz="900" b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</p:grpSp>
        <p:sp>
          <p:nvSpPr>
            <p:cNvPr id="52" name="文本框 51"/>
            <p:cNvSpPr txBox="1"/>
            <p:nvPr/>
          </p:nvSpPr>
          <p:spPr>
            <a:xfrm rot="20340000">
              <a:off x="15488" y="5475"/>
              <a:ext cx="1505" cy="3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100nM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sp>
        <p:nvSpPr>
          <p:cNvPr id="53" name="文本框 52"/>
          <p:cNvSpPr txBox="1"/>
          <p:nvPr/>
        </p:nvSpPr>
        <p:spPr>
          <a:xfrm>
            <a:off x="5746115" y="1520825"/>
            <a:ext cx="15354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C/EBPα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55" name="组合 54"/>
          <p:cNvGrpSpPr/>
          <p:nvPr/>
        </p:nvGrpSpPr>
        <p:grpSpPr>
          <a:xfrm>
            <a:off x="5905500" y="2521384"/>
            <a:ext cx="2092325" cy="257376"/>
            <a:chOff x="13698" y="5432"/>
            <a:chExt cx="3295" cy="405"/>
          </a:xfrm>
        </p:grpSpPr>
        <p:grpSp>
          <p:nvGrpSpPr>
            <p:cNvPr id="56" name="组合 55"/>
            <p:cNvGrpSpPr/>
            <p:nvPr/>
          </p:nvGrpSpPr>
          <p:grpSpPr>
            <a:xfrm>
              <a:off x="13698" y="5432"/>
              <a:ext cx="2518" cy="385"/>
              <a:chOff x="399" y="1924"/>
              <a:chExt cx="3293" cy="271"/>
            </a:xfrm>
          </p:grpSpPr>
          <p:sp>
            <p:nvSpPr>
              <p:cNvPr id="57" name="文本框 56"/>
              <p:cNvSpPr txBox="1"/>
              <p:nvPr/>
            </p:nvSpPr>
            <p:spPr>
              <a:xfrm rot="20340000">
                <a:off x="399" y="1924"/>
                <a:ext cx="1421" cy="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sz="900" b="1">
                    <a:latin typeface="Times New Roman" panose="02020603050405020304" charset="0"/>
                    <a:cs typeface="Times New Roman" panose="02020603050405020304" charset="0"/>
                  </a:rPr>
                  <a:t>2nM</a:t>
                </a:r>
                <a:endParaRPr lang="en-US" altLang="zh-CN" sz="900" b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sp>
            <p:nvSpPr>
              <p:cNvPr id="58" name="文本框 57"/>
              <p:cNvSpPr txBox="1"/>
              <p:nvPr/>
            </p:nvSpPr>
            <p:spPr>
              <a:xfrm rot="20340000">
                <a:off x="1087" y="1933"/>
                <a:ext cx="1580" cy="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sz="900" b="1"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10nM</a:t>
                </a:r>
                <a:endParaRPr lang="en-US" altLang="zh-CN" sz="900" b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sp>
            <p:nvSpPr>
              <p:cNvPr id="59" name="文本框 58"/>
              <p:cNvSpPr txBox="1"/>
              <p:nvPr/>
            </p:nvSpPr>
            <p:spPr>
              <a:xfrm rot="20340000">
                <a:off x="1882" y="1940"/>
                <a:ext cx="1810" cy="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sz="900" b="1"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50nM</a:t>
                </a:r>
                <a:endParaRPr lang="en-US" altLang="zh-CN" sz="900" b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</p:grpSp>
        <p:sp>
          <p:nvSpPr>
            <p:cNvPr id="60" name="文本框 59"/>
            <p:cNvSpPr txBox="1"/>
            <p:nvPr/>
          </p:nvSpPr>
          <p:spPr>
            <a:xfrm rot="20340000">
              <a:off x="15488" y="5475"/>
              <a:ext cx="1505" cy="3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 b="1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100nM</a:t>
              </a:r>
              <a:endParaRPr lang="en-US" altLang="zh-CN" sz="9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200025" y="3932555"/>
            <a:ext cx="10372725" cy="1060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algn="ctr" fontAlgn="auto">
              <a:lnSpc>
                <a:spcPct val="150000"/>
              </a:lnSpc>
            </a:pP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Supplementary Figure 9 Full-length blots/gels of related genes on VDR and  adipogenesis and osteogenic differentiation in the 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HuMSCs  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u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nder the different VD interventions</a:t>
            </a:r>
            <a:endParaRPr lang="en-US" altLang="zh-CN" sz="1400" b="1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indent="0" algn="ctr" fontAlgn="auto">
              <a:lnSpc>
                <a:spcPct val="150000"/>
              </a:lnSpc>
            </a:pPr>
            <a:endParaRPr lang="en-US" altLang="zh-CN" sz="1400" b="1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commondata" val="eyJoZGlkIjoiZjE3N2VkYWRkNjgzZDk1ZDFjNDJjZTMyNWQwNzVkNDMifQ==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3420</Words>
  <Application>WPS 演示</Application>
  <PresentationFormat>宽屏</PresentationFormat>
  <Paragraphs>728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2" baseType="lpstr">
      <vt:lpstr>Arial</vt:lpstr>
      <vt:lpstr>宋体</vt:lpstr>
      <vt:lpstr>Wingdings</vt:lpstr>
      <vt:lpstr>Times New Roman</vt:lpstr>
      <vt:lpstr>微软雅黑</vt:lpstr>
      <vt:lpstr>Arial Unicode MS</vt:lpstr>
      <vt:lpstr>Calibri</vt:lpstr>
      <vt:lpstr>Andalus</vt:lpstr>
      <vt:lpstr>AngsanaUPC</vt:lpstr>
      <vt:lpstr>Aharoni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Administrator</dc:creator>
  <cp:lastModifiedBy>Administrator</cp:lastModifiedBy>
  <cp:revision>5</cp:revision>
  <dcterms:created xsi:type="dcterms:W3CDTF">2023-08-09T12:44:00Z</dcterms:created>
  <dcterms:modified xsi:type="dcterms:W3CDTF">2024-03-07T05:20:30Z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3B0086CAF875411CACBDA13AB9801EF4_13</vt:lpwstr>
  </property>
  <property fmtid="{D5CDD505-2E9C-101B-9397-08002B2CF9AE}" pid="3" name="KSOProductBuildVer">
    <vt:lpwstr>2052-12.1.0.16388</vt:lpwstr>
  </property>
</Properties>
</file>