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0"/>
  </p:notesMasterIdLst>
  <p:sldIdLst>
    <p:sldId id="256" r:id="rId2"/>
    <p:sldId id="257" r:id="rId3"/>
    <p:sldId id="265" r:id="rId4"/>
    <p:sldId id="264" r:id="rId5"/>
    <p:sldId id="258" r:id="rId6"/>
    <p:sldId id="259" r:id="rId7"/>
    <p:sldId id="261" r:id="rId8"/>
    <p:sldId id="262" r:id="rId9"/>
  </p:sldIdLst>
  <p:sldSz cx="7772400" cy="10058400"/>
  <p:notesSz cx="6858000" cy="9144000"/>
  <p:defaultTextStyle>
    <a:defPPr>
      <a:defRPr lang="zh-CN"/>
    </a:defPPr>
    <a:lvl1pPr marL="0" algn="l" defTabSz="764164" rtl="0" eaLnBrk="1" latinLnBrk="0" hangingPunct="1">
      <a:defRPr sz="1504" kern="1200">
        <a:solidFill>
          <a:schemeClr val="tx1"/>
        </a:solidFill>
        <a:latin typeface="+mn-lt"/>
        <a:ea typeface="+mn-ea"/>
        <a:cs typeface="+mn-cs"/>
      </a:defRPr>
    </a:lvl1pPr>
    <a:lvl2pPr marL="382082" algn="l" defTabSz="764164" rtl="0" eaLnBrk="1" latinLnBrk="0" hangingPunct="1">
      <a:defRPr sz="1504" kern="1200">
        <a:solidFill>
          <a:schemeClr val="tx1"/>
        </a:solidFill>
        <a:latin typeface="+mn-lt"/>
        <a:ea typeface="+mn-ea"/>
        <a:cs typeface="+mn-cs"/>
      </a:defRPr>
    </a:lvl2pPr>
    <a:lvl3pPr marL="764164" algn="l" defTabSz="764164" rtl="0" eaLnBrk="1" latinLnBrk="0" hangingPunct="1">
      <a:defRPr sz="1504" kern="1200">
        <a:solidFill>
          <a:schemeClr val="tx1"/>
        </a:solidFill>
        <a:latin typeface="+mn-lt"/>
        <a:ea typeface="+mn-ea"/>
        <a:cs typeface="+mn-cs"/>
      </a:defRPr>
    </a:lvl3pPr>
    <a:lvl4pPr marL="1146246" algn="l" defTabSz="764164" rtl="0" eaLnBrk="1" latinLnBrk="0" hangingPunct="1">
      <a:defRPr sz="1504" kern="1200">
        <a:solidFill>
          <a:schemeClr val="tx1"/>
        </a:solidFill>
        <a:latin typeface="+mn-lt"/>
        <a:ea typeface="+mn-ea"/>
        <a:cs typeface="+mn-cs"/>
      </a:defRPr>
    </a:lvl4pPr>
    <a:lvl5pPr marL="1528328" algn="l" defTabSz="764164" rtl="0" eaLnBrk="1" latinLnBrk="0" hangingPunct="1">
      <a:defRPr sz="1504" kern="1200">
        <a:solidFill>
          <a:schemeClr val="tx1"/>
        </a:solidFill>
        <a:latin typeface="+mn-lt"/>
        <a:ea typeface="+mn-ea"/>
        <a:cs typeface="+mn-cs"/>
      </a:defRPr>
    </a:lvl5pPr>
    <a:lvl6pPr marL="1910410" algn="l" defTabSz="764164" rtl="0" eaLnBrk="1" latinLnBrk="0" hangingPunct="1">
      <a:defRPr sz="1504" kern="1200">
        <a:solidFill>
          <a:schemeClr val="tx1"/>
        </a:solidFill>
        <a:latin typeface="+mn-lt"/>
        <a:ea typeface="+mn-ea"/>
        <a:cs typeface="+mn-cs"/>
      </a:defRPr>
    </a:lvl6pPr>
    <a:lvl7pPr marL="2292492" algn="l" defTabSz="764164" rtl="0" eaLnBrk="1" latinLnBrk="0" hangingPunct="1">
      <a:defRPr sz="1504" kern="1200">
        <a:solidFill>
          <a:schemeClr val="tx1"/>
        </a:solidFill>
        <a:latin typeface="+mn-lt"/>
        <a:ea typeface="+mn-ea"/>
        <a:cs typeface="+mn-cs"/>
      </a:defRPr>
    </a:lvl7pPr>
    <a:lvl8pPr marL="2674574" algn="l" defTabSz="764164" rtl="0" eaLnBrk="1" latinLnBrk="0" hangingPunct="1">
      <a:defRPr sz="1504" kern="1200">
        <a:solidFill>
          <a:schemeClr val="tx1"/>
        </a:solidFill>
        <a:latin typeface="+mn-lt"/>
        <a:ea typeface="+mn-ea"/>
        <a:cs typeface="+mn-cs"/>
      </a:defRPr>
    </a:lvl8pPr>
    <a:lvl9pPr marL="3056656" algn="l" defTabSz="764164" rtl="0" eaLnBrk="1" latinLnBrk="0" hangingPunct="1">
      <a:defRPr sz="1504"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CD5CC"/>
    <a:srgbClr val="C4E9F9"/>
    <a:srgbClr val="F0D8A6"/>
    <a:srgbClr val="A00000"/>
    <a:srgbClr val="077E97"/>
    <a:srgbClr val="606060"/>
    <a:srgbClr val="000000"/>
    <a:srgbClr val="F9766D"/>
    <a:srgbClr val="00BFC4"/>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15" autoAdjust="0"/>
    <p:restoredTop sz="92168" autoAdjust="0"/>
  </p:normalViewPr>
  <p:slideViewPr>
    <p:cSldViewPr snapToGrid="0">
      <p:cViewPr varScale="1">
        <p:scale>
          <a:sx n="41" d="100"/>
          <a:sy n="41" d="100"/>
        </p:scale>
        <p:origin x="1410" y="20"/>
      </p:cViewPr>
      <p:guideLst/>
    </p:cSldViewPr>
  </p:slideViewPr>
  <p:outlineViewPr>
    <p:cViewPr>
      <p:scale>
        <a:sx n="33" d="100"/>
        <a:sy n="33" d="100"/>
      </p:scale>
      <p:origin x="0" y="0"/>
    </p:cViewPr>
  </p:outlineViewPr>
  <p:notesTextViewPr>
    <p:cViewPr>
      <p:scale>
        <a:sx n="75" d="100"/>
        <a:sy n="75"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D19647-79B2-4AA6-BDDE-33E0EDAF296F}" type="datetimeFigureOut">
              <a:rPr lang="zh-CN" altLang="en-US" smtClean="0"/>
              <a:t>2024/1/15</a:t>
            </a:fld>
            <a:endParaRPr lang="zh-CN" altLang="en-US"/>
          </a:p>
        </p:txBody>
      </p:sp>
      <p:sp>
        <p:nvSpPr>
          <p:cNvPr id="4" name="幻灯片图像占位符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E9F861-5A42-4080-B459-1E0799EB302C}" type="slidenum">
              <a:rPr lang="zh-CN" altLang="en-US" smtClean="0"/>
              <a:t>‹#›</a:t>
            </a:fld>
            <a:endParaRPr lang="zh-CN" altLang="en-US"/>
          </a:p>
        </p:txBody>
      </p:sp>
    </p:spTree>
    <p:extLst>
      <p:ext uri="{BB962C8B-B14F-4D97-AF65-F5344CB8AC3E}">
        <p14:creationId xmlns:p14="http://schemas.microsoft.com/office/powerpoint/2010/main" val="1537292798"/>
      </p:ext>
    </p:extLst>
  </p:cSld>
  <p:clrMap bg1="lt1" tx1="dk1" bg2="lt2" tx2="dk2" accent1="accent1" accent2="accent2" accent3="accent3" accent4="accent4" accent5="accent5" accent6="accent6" hlink="hlink" folHlink="folHlink"/>
  <p:notesStyle>
    <a:lvl1pPr marL="0" algn="l" defTabSz="764164" rtl="0" eaLnBrk="1" latinLnBrk="0" hangingPunct="1">
      <a:defRPr sz="1003" kern="1200">
        <a:solidFill>
          <a:schemeClr val="tx1"/>
        </a:solidFill>
        <a:latin typeface="+mn-lt"/>
        <a:ea typeface="+mn-ea"/>
        <a:cs typeface="+mn-cs"/>
      </a:defRPr>
    </a:lvl1pPr>
    <a:lvl2pPr marL="382082" algn="l" defTabSz="764164" rtl="0" eaLnBrk="1" latinLnBrk="0" hangingPunct="1">
      <a:defRPr sz="1003" kern="1200">
        <a:solidFill>
          <a:schemeClr val="tx1"/>
        </a:solidFill>
        <a:latin typeface="+mn-lt"/>
        <a:ea typeface="+mn-ea"/>
        <a:cs typeface="+mn-cs"/>
      </a:defRPr>
    </a:lvl2pPr>
    <a:lvl3pPr marL="764164" algn="l" defTabSz="764164" rtl="0" eaLnBrk="1" latinLnBrk="0" hangingPunct="1">
      <a:defRPr sz="1003" kern="1200">
        <a:solidFill>
          <a:schemeClr val="tx1"/>
        </a:solidFill>
        <a:latin typeface="+mn-lt"/>
        <a:ea typeface="+mn-ea"/>
        <a:cs typeface="+mn-cs"/>
      </a:defRPr>
    </a:lvl3pPr>
    <a:lvl4pPr marL="1146246" algn="l" defTabSz="764164" rtl="0" eaLnBrk="1" latinLnBrk="0" hangingPunct="1">
      <a:defRPr sz="1003" kern="1200">
        <a:solidFill>
          <a:schemeClr val="tx1"/>
        </a:solidFill>
        <a:latin typeface="+mn-lt"/>
        <a:ea typeface="+mn-ea"/>
        <a:cs typeface="+mn-cs"/>
      </a:defRPr>
    </a:lvl4pPr>
    <a:lvl5pPr marL="1528328" algn="l" defTabSz="764164" rtl="0" eaLnBrk="1" latinLnBrk="0" hangingPunct="1">
      <a:defRPr sz="1003" kern="1200">
        <a:solidFill>
          <a:schemeClr val="tx1"/>
        </a:solidFill>
        <a:latin typeface="+mn-lt"/>
        <a:ea typeface="+mn-ea"/>
        <a:cs typeface="+mn-cs"/>
      </a:defRPr>
    </a:lvl5pPr>
    <a:lvl6pPr marL="1910410" algn="l" defTabSz="764164" rtl="0" eaLnBrk="1" latinLnBrk="0" hangingPunct="1">
      <a:defRPr sz="1003" kern="1200">
        <a:solidFill>
          <a:schemeClr val="tx1"/>
        </a:solidFill>
        <a:latin typeface="+mn-lt"/>
        <a:ea typeface="+mn-ea"/>
        <a:cs typeface="+mn-cs"/>
      </a:defRPr>
    </a:lvl6pPr>
    <a:lvl7pPr marL="2292492" algn="l" defTabSz="764164" rtl="0" eaLnBrk="1" latinLnBrk="0" hangingPunct="1">
      <a:defRPr sz="1003" kern="1200">
        <a:solidFill>
          <a:schemeClr val="tx1"/>
        </a:solidFill>
        <a:latin typeface="+mn-lt"/>
        <a:ea typeface="+mn-ea"/>
        <a:cs typeface="+mn-cs"/>
      </a:defRPr>
    </a:lvl7pPr>
    <a:lvl8pPr marL="2674574" algn="l" defTabSz="764164" rtl="0" eaLnBrk="1" latinLnBrk="0" hangingPunct="1">
      <a:defRPr sz="1003" kern="1200">
        <a:solidFill>
          <a:schemeClr val="tx1"/>
        </a:solidFill>
        <a:latin typeface="+mn-lt"/>
        <a:ea typeface="+mn-ea"/>
        <a:cs typeface="+mn-cs"/>
      </a:defRPr>
    </a:lvl8pPr>
    <a:lvl9pPr marL="3056656" algn="l" defTabSz="764164" rtl="0" eaLnBrk="1" latinLnBrk="0" hangingPunct="1">
      <a:defRPr sz="100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236788" y="1143000"/>
            <a:ext cx="2384425"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EE9F861-5A42-4080-B459-1E0799EB302C}" type="slidenum">
              <a:rPr lang="zh-CN" altLang="en-US" smtClean="0"/>
              <a:t>1</a:t>
            </a:fld>
            <a:endParaRPr lang="zh-CN" altLang="en-US"/>
          </a:p>
        </p:txBody>
      </p:sp>
    </p:spTree>
    <p:extLst>
      <p:ext uri="{BB962C8B-B14F-4D97-AF65-F5344CB8AC3E}">
        <p14:creationId xmlns:p14="http://schemas.microsoft.com/office/powerpoint/2010/main" val="3568023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236788" y="1143000"/>
            <a:ext cx="2384425"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EE9F861-5A42-4080-B459-1E0799EB302C}" type="slidenum">
              <a:rPr lang="zh-CN" altLang="en-US" smtClean="0"/>
              <a:t>2</a:t>
            </a:fld>
            <a:endParaRPr lang="zh-CN" altLang="en-US"/>
          </a:p>
        </p:txBody>
      </p:sp>
    </p:spTree>
    <p:extLst>
      <p:ext uri="{BB962C8B-B14F-4D97-AF65-F5344CB8AC3E}">
        <p14:creationId xmlns:p14="http://schemas.microsoft.com/office/powerpoint/2010/main" val="1263694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236788" y="1143000"/>
            <a:ext cx="2384425"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EE9F861-5A42-4080-B459-1E0799EB302C}" type="slidenum">
              <a:rPr lang="zh-CN" altLang="en-US" smtClean="0"/>
              <a:t>5</a:t>
            </a:fld>
            <a:endParaRPr lang="zh-CN" altLang="en-US"/>
          </a:p>
        </p:txBody>
      </p:sp>
    </p:spTree>
    <p:extLst>
      <p:ext uri="{BB962C8B-B14F-4D97-AF65-F5344CB8AC3E}">
        <p14:creationId xmlns:p14="http://schemas.microsoft.com/office/powerpoint/2010/main" val="42550864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236788" y="1143000"/>
            <a:ext cx="2384425"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EE9F861-5A42-4080-B459-1E0799EB302C}" type="slidenum">
              <a:rPr lang="zh-CN" altLang="en-US" smtClean="0"/>
              <a:t>6</a:t>
            </a:fld>
            <a:endParaRPr lang="zh-CN" altLang="en-US"/>
          </a:p>
        </p:txBody>
      </p:sp>
    </p:spTree>
    <p:extLst>
      <p:ext uri="{BB962C8B-B14F-4D97-AF65-F5344CB8AC3E}">
        <p14:creationId xmlns:p14="http://schemas.microsoft.com/office/powerpoint/2010/main" val="4117619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236788" y="1143000"/>
            <a:ext cx="2384425"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EE9F861-5A42-4080-B459-1E0799EB302C}" type="slidenum">
              <a:rPr lang="zh-CN" altLang="en-US" smtClean="0"/>
              <a:t>7</a:t>
            </a:fld>
            <a:endParaRPr lang="zh-CN" altLang="en-US"/>
          </a:p>
        </p:txBody>
      </p:sp>
    </p:spTree>
    <p:extLst>
      <p:ext uri="{BB962C8B-B14F-4D97-AF65-F5344CB8AC3E}">
        <p14:creationId xmlns:p14="http://schemas.microsoft.com/office/powerpoint/2010/main" val="41416945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236788" y="1143000"/>
            <a:ext cx="2384425"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EE9F861-5A42-4080-B459-1E0799EB302C}" type="slidenum">
              <a:rPr lang="zh-CN" altLang="en-US" smtClean="0"/>
              <a:t>8</a:t>
            </a:fld>
            <a:endParaRPr lang="zh-CN" altLang="en-US"/>
          </a:p>
        </p:txBody>
      </p:sp>
    </p:spTree>
    <p:extLst>
      <p:ext uri="{BB962C8B-B14F-4D97-AF65-F5344CB8AC3E}">
        <p14:creationId xmlns:p14="http://schemas.microsoft.com/office/powerpoint/2010/main" val="2167219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3"/>
            <a:ext cx="6606540" cy="3501813"/>
          </a:xfrm>
        </p:spPr>
        <p:txBody>
          <a:bodyPr anchor="b"/>
          <a:lstStyle>
            <a:lvl1pPr algn="ctr">
              <a:defRPr sz="51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971550" y="5282989"/>
            <a:ext cx="5829300" cy="2428451"/>
          </a:xfrm>
        </p:spPr>
        <p:txBody>
          <a:bodyPr/>
          <a:lstStyle>
            <a:lvl1pPr marL="0" indent="0" algn="ctr">
              <a:buNone/>
              <a:defRPr sz="2040"/>
            </a:lvl1pPr>
            <a:lvl2pPr marL="388620" indent="0" algn="ctr">
              <a:buNone/>
              <a:defRPr sz="1700"/>
            </a:lvl2pPr>
            <a:lvl3pPr marL="777240" indent="0" algn="ctr">
              <a:buNone/>
              <a:defRPr sz="1530"/>
            </a:lvl3pPr>
            <a:lvl4pPr marL="1165860" indent="0" algn="ctr">
              <a:buNone/>
              <a:defRPr sz="1360"/>
            </a:lvl4pPr>
            <a:lvl5pPr marL="1554480" indent="0" algn="ctr">
              <a:buNone/>
              <a:defRPr sz="1360"/>
            </a:lvl5pPr>
            <a:lvl6pPr marL="1943100" indent="0" algn="ctr">
              <a:buNone/>
              <a:defRPr sz="1360"/>
            </a:lvl6pPr>
            <a:lvl7pPr marL="2331720" indent="0" algn="ctr">
              <a:buNone/>
              <a:defRPr sz="1360"/>
            </a:lvl7pPr>
            <a:lvl8pPr marL="2720340" indent="0" algn="ctr">
              <a:buNone/>
              <a:defRPr sz="1360"/>
            </a:lvl8pPr>
            <a:lvl9pPr marL="3108960" indent="0" algn="ctr">
              <a:buNone/>
              <a:defRPr sz="136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28DA116D-7F02-4A3D-A4DA-5BA1E9B6B294}" type="datetimeFigureOut">
              <a:rPr lang="zh-CN" altLang="en-US" smtClean="0"/>
              <a:t>2024/1/15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EDDB60BC-5B62-4900-8DBB-B4A7FE2C7A45}" type="slidenum">
              <a:rPr lang="zh-CN" altLang="en-US" smtClean="0"/>
              <a:t>‹#›</a:t>
            </a:fld>
            <a:endParaRPr lang="zh-CN" altLang="en-US"/>
          </a:p>
        </p:txBody>
      </p:sp>
    </p:spTree>
    <p:extLst>
      <p:ext uri="{BB962C8B-B14F-4D97-AF65-F5344CB8AC3E}">
        <p14:creationId xmlns:p14="http://schemas.microsoft.com/office/powerpoint/2010/main" val="25290816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28DA116D-7F02-4A3D-A4DA-5BA1E9B6B294}" type="datetimeFigureOut">
              <a:rPr lang="zh-CN" altLang="en-US" smtClean="0"/>
              <a:t>2024/1/15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EDDB60BC-5B62-4900-8DBB-B4A7FE2C7A45}" type="slidenum">
              <a:rPr lang="zh-CN" altLang="en-US" smtClean="0"/>
              <a:t>‹#›</a:t>
            </a:fld>
            <a:endParaRPr lang="zh-CN" altLang="en-US"/>
          </a:p>
        </p:txBody>
      </p:sp>
    </p:spTree>
    <p:extLst>
      <p:ext uri="{BB962C8B-B14F-4D97-AF65-F5344CB8AC3E}">
        <p14:creationId xmlns:p14="http://schemas.microsoft.com/office/powerpoint/2010/main" val="27821650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4" y="535517"/>
            <a:ext cx="1675924" cy="8524029"/>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534353" y="535517"/>
            <a:ext cx="4930616" cy="8524029"/>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28DA116D-7F02-4A3D-A4DA-5BA1E9B6B294}" type="datetimeFigureOut">
              <a:rPr lang="zh-CN" altLang="en-US" smtClean="0"/>
              <a:t>2024/1/15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EDDB60BC-5B62-4900-8DBB-B4A7FE2C7A45}" type="slidenum">
              <a:rPr lang="zh-CN" altLang="en-US" smtClean="0"/>
              <a:t>‹#›</a:t>
            </a:fld>
            <a:endParaRPr lang="zh-CN" altLang="en-US"/>
          </a:p>
        </p:txBody>
      </p:sp>
    </p:spTree>
    <p:extLst>
      <p:ext uri="{BB962C8B-B14F-4D97-AF65-F5344CB8AC3E}">
        <p14:creationId xmlns:p14="http://schemas.microsoft.com/office/powerpoint/2010/main" val="28920932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28DA116D-7F02-4A3D-A4DA-5BA1E9B6B294}" type="datetimeFigureOut">
              <a:rPr lang="zh-CN" altLang="en-US" smtClean="0"/>
              <a:t>2024/1/15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EDDB60BC-5B62-4900-8DBB-B4A7FE2C7A45}" type="slidenum">
              <a:rPr lang="zh-CN" altLang="en-US" smtClean="0"/>
              <a:t>‹#›</a:t>
            </a:fld>
            <a:endParaRPr lang="zh-CN" altLang="en-US"/>
          </a:p>
        </p:txBody>
      </p:sp>
    </p:spTree>
    <p:extLst>
      <p:ext uri="{BB962C8B-B14F-4D97-AF65-F5344CB8AC3E}">
        <p14:creationId xmlns:p14="http://schemas.microsoft.com/office/powerpoint/2010/main" val="27307524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530305" y="2507618"/>
            <a:ext cx="6703695" cy="4184014"/>
          </a:xfrm>
        </p:spPr>
        <p:txBody>
          <a:bodyPr anchor="b"/>
          <a:lstStyle>
            <a:lvl1pPr>
              <a:defRPr sz="51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530305" y="6731215"/>
            <a:ext cx="6703695" cy="2200274"/>
          </a:xfrm>
        </p:spPr>
        <p:txBody>
          <a:bodyPr/>
          <a:lstStyle>
            <a:lvl1pPr marL="0" indent="0">
              <a:buNone/>
              <a:defRPr sz="2040">
                <a:solidFill>
                  <a:schemeClr val="tx1"/>
                </a:solidFill>
              </a:defRPr>
            </a:lvl1pPr>
            <a:lvl2pPr marL="388620" indent="0">
              <a:buNone/>
              <a:defRPr sz="1700">
                <a:solidFill>
                  <a:schemeClr val="tx1">
                    <a:tint val="75000"/>
                  </a:schemeClr>
                </a:solidFill>
              </a:defRPr>
            </a:lvl2pPr>
            <a:lvl3pPr marL="777240" indent="0">
              <a:buNone/>
              <a:defRPr sz="1530">
                <a:solidFill>
                  <a:schemeClr val="tx1">
                    <a:tint val="75000"/>
                  </a:schemeClr>
                </a:solidFill>
              </a:defRPr>
            </a:lvl3pPr>
            <a:lvl4pPr marL="1165860" indent="0">
              <a:buNone/>
              <a:defRPr sz="1360">
                <a:solidFill>
                  <a:schemeClr val="tx1">
                    <a:tint val="75000"/>
                  </a:schemeClr>
                </a:solidFill>
              </a:defRPr>
            </a:lvl4pPr>
            <a:lvl5pPr marL="1554480" indent="0">
              <a:buNone/>
              <a:defRPr sz="1360">
                <a:solidFill>
                  <a:schemeClr val="tx1">
                    <a:tint val="75000"/>
                  </a:schemeClr>
                </a:solidFill>
              </a:defRPr>
            </a:lvl5pPr>
            <a:lvl6pPr marL="1943100" indent="0">
              <a:buNone/>
              <a:defRPr sz="1360">
                <a:solidFill>
                  <a:schemeClr val="tx1">
                    <a:tint val="75000"/>
                  </a:schemeClr>
                </a:solidFill>
              </a:defRPr>
            </a:lvl6pPr>
            <a:lvl7pPr marL="2331720" indent="0">
              <a:buNone/>
              <a:defRPr sz="1360">
                <a:solidFill>
                  <a:schemeClr val="tx1">
                    <a:tint val="75000"/>
                  </a:schemeClr>
                </a:solidFill>
              </a:defRPr>
            </a:lvl7pPr>
            <a:lvl8pPr marL="2720340" indent="0">
              <a:buNone/>
              <a:defRPr sz="1360">
                <a:solidFill>
                  <a:schemeClr val="tx1">
                    <a:tint val="75000"/>
                  </a:schemeClr>
                </a:solidFill>
              </a:defRPr>
            </a:lvl8pPr>
            <a:lvl9pPr marL="3108960" indent="0">
              <a:buNone/>
              <a:defRPr sz="136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28DA116D-7F02-4A3D-A4DA-5BA1E9B6B294}" type="datetimeFigureOut">
              <a:rPr lang="zh-CN" altLang="en-US" smtClean="0"/>
              <a:t>2024/1/15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EDDB60BC-5B62-4900-8DBB-B4A7FE2C7A45}" type="slidenum">
              <a:rPr lang="zh-CN" altLang="en-US" smtClean="0"/>
              <a:t>‹#›</a:t>
            </a:fld>
            <a:endParaRPr lang="zh-CN" altLang="en-US"/>
          </a:p>
        </p:txBody>
      </p:sp>
    </p:spTree>
    <p:extLst>
      <p:ext uri="{BB962C8B-B14F-4D97-AF65-F5344CB8AC3E}">
        <p14:creationId xmlns:p14="http://schemas.microsoft.com/office/powerpoint/2010/main" val="36555289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534353" y="2677584"/>
            <a:ext cx="3303270" cy="6381962"/>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3934778" y="2677584"/>
            <a:ext cx="3303270" cy="6381962"/>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28DA116D-7F02-4A3D-A4DA-5BA1E9B6B294}" type="datetimeFigureOut">
              <a:rPr lang="zh-CN" altLang="en-US" smtClean="0"/>
              <a:t>2024/1/15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EDDB60BC-5B62-4900-8DBB-B4A7FE2C7A45}" type="slidenum">
              <a:rPr lang="zh-CN" altLang="en-US" smtClean="0"/>
              <a:t>‹#›</a:t>
            </a:fld>
            <a:endParaRPr lang="zh-CN" altLang="en-US"/>
          </a:p>
        </p:txBody>
      </p:sp>
    </p:spTree>
    <p:extLst>
      <p:ext uri="{BB962C8B-B14F-4D97-AF65-F5344CB8AC3E}">
        <p14:creationId xmlns:p14="http://schemas.microsoft.com/office/powerpoint/2010/main" val="1751767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535365" y="535519"/>
            <a:ext cx="6703695" cy="1944159"/>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535366" y="2465706"/>
            <a:ext cx="3288089"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zh-CN" altLang="en-US" smtClean="0"/>
              <a:t>单击此处编辑母版文本样式</a:t>
            </a:r>
          </a:p>
        </p:txBody>
      </p:sp>
      <p:sp>
        <p:nvSpPr>
          <p:cNvPr id="4" name="Content Placeholder 3"/>
          <p:cNvSpPr>
            <a:spLocks noGrp="1"/>
          </p:cNvSpPr>
          <p:nvPr>
            <p:ph sz="half" idx="2"/>
          </p:nvPr>
        </p:nvSpPr>
        <p:spPr>
          <a:xfrm>
            <a:off x="535366" y="3674110"/>
            <a:ext cx="3288089" cy="5404062"/>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3934778" y="2465706"/>
            <a:ext cx="3304282"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zh-CN" altLang="en-US" smtClean="0"/>
              <a:t>单击此处编辑母版文本样式</a:t>
            </a:r>
          </a:p>
        </p:txBody>
      </p:sp>
      <p:sp>
        <p:nvSpPr>
          <p:cNvPr id="6" name="Content Placeholder 5"/>
          <p:cNvSpPr>
            <a:spLocks noGrp="1"/>
          </p:cNvSpPr>
          <p:nvPr>
            <p:ph sz="quarter" idx="4"/>
          </p:nvPr>
        </p:nvSpPr>
        <p:spPr>
          <a:xfrm>
            <a:off x="3934778" y="3674110"/>
            <a:ext cx="3304282" cy="5404062"/>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28DA116D-7F02-4A3D-A4DA-5BA1E9B6B294}" type="datetimeFigureOut">
              <a:rPr lang="zh-CN" altLang="en-US" smtClean="0"/>
              <a:t>2024/1/15</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EDDB60BC-5B62-4900-8DBB-B4A7FE2C7A45}" type="slidenum">
              <a:rPr lang="zh-CN" altLang="en-US" smtClean="0"/>
              <a:t>‹#›</a:t>
            </a:fld>
            <a:endParaRPr lang="zh-CN" altLang="en-US"/>
          </a:p>
        </p:txBody>
      </p:sp>
    </p:spTree>
    <p:extLst>
      <p:ext uri="{BB962C8B-B14F-4D97-AF65-F5344CB8AC3E}">
        <p14:creationId xmlns:p14="http://schemas.microsoft.com/office/powerpoint/2010/main" val="4080156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28DA116D-7F02-4A3D-A4DA-5BA1E9B6B294}" type="datetimeFigureOut">
              <a:rPr lang="zh-CN" altLang="en-US" smtClean="0"/>
              <a:t>2024/1/15</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EDDB60BC-5B62-4900-8DBB-B4A7FE2C7A45}" type="slidenum">
              <a:rPr lang="zh-CN" altLang="en-US" smtClean="0"/>
              <a:t>‹#›</a:t>
            </a:fld>
            <a:endParaRPr lang="zh-CN" altLang="en-US"/>
          </a:p>
        </p:txBody>
      </p:sp>
    </p:spTree>
    <p:extLst>
      <p:ext uri="{BB962C8B-B14F-4D97-AF65-F5344CB8AC3E}">
        <p14:creationId xmlns:p14="http://schemas.microsoft.com/office/powerpoint/2010/main" val="36023625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DA116D-7F02-4A3D-A4DA-5BA1E9B6B294}" type="datetimeFigureOut">
              <a:rPr lang="zh-CN" altLang="en-US" smtClean="0"/>
              <a:t>2024/1/15</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EDDB60BC-5B62-4900-8DBB-B4A7FE2C7A45}" type="slidenum">
              <a:rPr lang="zh-CN" altLang="en-US" smtClean="0"/>
              <a:t>‹#›</a:t>
            </a:fld>
            <a:endParaRPr lang="zh-CN" altLang="en-US"/>
          </a:p>
        </p:txBody>
      </p:sp>
    </p:spTree>
    <p:extLst>
      <p:ext uri="{BB962C8B-B14F-4D97-AF65-F5344CB8AC3E}">
        <p14:creationId xmlns:p14="http://schemas.microsoft.com/office/powerpoint/2010/main" val="10564776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304282" y="1448226"/>
            <a:ext cx="3934778" cy="7147983"/>
          </a:xfrm>
        </p:spPr>
        <p:txBody>
          <a:bodyPr/>
          <a:lstStyle>
            <a:lvl1pPr>
              <a:defRPr sz="2720"/>
            </a:lvl1pPr>
            <a:lvl2pPr>
              <a:defRPr sz="2380"/>
            </a:lvl2pPr>
            <a:lvl3pPr>
              <a:defRPr sz="2040"/>
            </a:lvl3pPr>
            <a:lvl4pPr>
              <a:defRPr sz="1700"/>
            </a:lvl4pPr>
            <a:lvl5pPr>
              <a:defRPr sz="1700"/>
            </a:lvl5pPr>
            <a:lvl6pPr>
              <a:defRPr sz="1700"/>
            </a:lvl6pPr>
            <a:lvl7pPr>
              <a:defRPr sz="1700"/>
            </a:lvl7pPr>
            <a:lvl8pPr>
              <a:defRPr sz="1700"/>
            </a:lvl8pPr>
            <a:lvl9pPr>
              <a:defRPr sz="17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28DA116D-7F02-4A3D-A4DA-5BA1E9B6B294}" type="datetimeFigureOut">
              <a:rPr lang="zh-CN" altLang="en-US" smtClean="0"/>
              <a:t>2024/1/15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EDDB60BC-5B62-4900-8DBB-B4A7FE2C7A45}" type="slidenum">
              <a:rPr lang="zh-CN" altLang="en-US" smtClean="0"/>
              <a:t>‹#›</a:t>
            </a:fld>
            <a:endParaRPr lang="zh-CN" altLang="en-US"/>
          </a:p>
        </p:txBody>
      </p:sp>
    </p:spTree>
    <p:extLst>
      <p:ext uri="{BB962C8B-B14F-4D97-AF65-F5344CB8AC3E}">
        <p14:creationId xmlns:p14="http://schemas.microsoft.com/office/powerpoint/2010/main" val="13048392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304282" y="1448226"/>
            <a:ext cx="3934778" cy="7147983"/>
          </a:xfrm>
        </p:spPr>
        <p:txBody>
          <a:bodyPr anchor="t"/>
          <a:lstStyle>
            <a:lvl1pPr marL="0" indent="0">
              <a:buNone/>
              <a:defRPr sz="2720"/>
            </a:lvl1pPr>
            <a:lvl2pPr marL="388620" indent="0">
              <a:buNone/>
              <a:defRPr sz="2380"/>
            </a:lvl2pPr>
            <a:lvl3pPr marL="777240" indent="0">
              <a:buNone/>
              <a:defRPr sz="2040"/>
            </a:lvl3pPr>
            <a:lvl4pPr marL="1165860" indent="0">
              <a:buNone/>
              <a:defRPr sz="1700"/>
            </a:lvl4pPr>
            <a:lvl5pPr marL="1554480" indent="0">
              <a:buNone/>
              <a:defRPr sz="1700"/>
            </a:lvl5pPr>
            <a:lvl6pPr marL="1943100" indent="0">
              <a:buNone/>
              <a:defRPr sz="1700"/>
            </a:lvl6pPr>
            <a:lvl7pPr marL="2331720" indent="0">
              <a:buNone/>
              <a:defRPr sz="1700"/>
            </a:lvl7pPr>
            <a:lvl8pPr marL="2720340" indent="0">
              <a:buNone/>
              <a:defRPr sz="1700"/>
            </a:lvl8pPr>
            <a:lvl9pPr marL="3108960" indent="0">
              <a:buNone/>
              <a:defRPr sz="17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28DA116D-7F02-4A3D-A4DA-5BA1E9B6B294}" type="datetimeFigureOut">
              <a:rPr lang="zh-CN" altLang="en-US" smtClean="0"/>
              <a:t>2024/1/15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EDDB60BC-5B62-4900-8DBB-B4A7FE2C7A45}" type="slidenum">
              <a:rPr lang="zh-CN" altLang="en-US" smtClean="0"/>
              <a:t>‹#›</a:t>
            </a:fld>
            <a:endParaRPr lang="zh-CN" altLang="en-US"/>
          </a:p>
        </p:txBody>
      </p:sp>
    </p:spTree>
    <p:extLst>
      <p:ext uri="{BB962C8B-B14F-4D97-AF65-F5344CB8AC3E}">
        <p14:creationId xmlns:p14="http://schemas.microsoft.com/office/powerpoint/2010/main" val="24564215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534353" y="9322649"/>
            <a:ext cx="1748790" cy="535517"/>
          </a:xfrm>
          <a:prstGeom prst="rect">
            <a:avLst/>
          </a:prstGeom>
        </p:spPr>
        <p:txBody>
          <a:bodyPr vert="horz" lIns="91440" tIns="45720" rIns="91440" bIns="45720" rtlCol="0" anchor="ctr"/>
          <a:lstStyle>
            <a:lvl1pPr algn="l">
              <a:defRPr sz="1020">
                <a:solidFill>
                  <a:schemeClr val="tx1">
                    <a:tint val="75000"/>
                  </a:schemeClr>
                </a:solidFill>
              </a:defRPr>
            </a:lvl1pPr>
          </a:lstStyle>
          <a:p>
            <a:fld id="{28DA116D-7F02-4A3D-A4DA-5BA1E9B6B294}" type="datetimeFigureOut">
              <a:rPr lang="zh-CN" altLang="en-US" smtClean="0"/>
              <a:t>2024/1/15</a:t>
            </a:fld>
            <a:endParaRPr lang="zh-CN" altLang="en-US"/>
          </a:p>
        </p:txBody>
      </p:sp>
      <p:sp>
        <p:nvSpPr>
          <p:cNvPr id="5" name="Footer Placeholder 4"/>
          <p:cNvSpPr>
            <a:spLocks noGrp="1"/>
          </p:cNvSpPr>
          <p:nvPr>
            <p:ph type="ftr" sz="quarter" idx="3"/>
          </p:nvPr>
        </p:nvSpPr>
        <p:spPr>
          <a:xfrm>
            <a:off x="2574608" y="9322649"/>
            <a:ext cx="2623185" cy="535517"/>
          </a:xfrm>
          <a:prstGeom prst="rect">
            <a:avLst/>
          </a:prstGeom>
        </p:spPr>
        <p:txBody>
          <a:bodyPr vert="horz" lIns="91440" tIns="45720" rIns="91440" bIns="45720" rtlCol="0" anchor="ctr"/>
          <a:lstStyle>
            <a:lvl1pPr algn="ctr">
              <a:defRPr sz="102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5489258" y="9322649"/>
            <a:ext cx="1748790" cy="535517"/>
          </a:xfrm>
          <a:prstGeom prst="rect">
            <a:avLst/>
          </a:prstGeom>
        </p:spPr>
        <p:txBody>
          <a:bodyPr vert="horz" lIns="91440" tIns="45720" rIns="91440" bIns="45720" rtlCol="0" anchor="ctr"/>
          <a:lstStyle>
            <a:lvl1pPr algn="r">
              <a:defRPr sz="1020">
                <a:solidFill>
                  <a:schemeClr val="tx1">
                    <a:tint val="75000"/>
                  </a:schemeClr>
                </a:solidFill>
              </a:defRPr>
            </a:lvl1pPr>
          </a:lstStyle>
          <a:p>
            <a:fld id="{EDDB60BC-5B62-4900-8DBB-B4A7FE2C7A45}" type="slidenum">
              <a:rPr lang="zh-CN" altLang="en-US" smtClean="0"/>
              <a:t>‹#›</a:t>
            </a:fld>
            <a:endParaRPr lang="zh-CN" altLang="en-US"/>
          </a:p>
        </p:txBody>
      </p:sp>
    </p:spTree>
    <p:extLst>
      <p:ext uri="{BB962C8B-B14F-4D97-AF65-F5344CB8AC3E}">
        <p14:creationId xmlns:p14="http://schemas.microsoft.com/office/powerpoint/2010/main" val="252329391"/>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777240" rtl="0" eaLnBrk="1" latinLnBrk="0" hangingPunct="1">
        <a:lnSpc>
          <a:spcPct val="90000"/>
        </a:lnSpc>
        <a:spcBef>
          <a:spcPct val="0"/>
        </a:spcBef>
        <a:buNone/>
        <a:defRPr sz="3740" kern="120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g"/><Relationship Id="rId13" Type="http://schemas.openxmlformats.org/officeDocument/2006/relationships/image" Target="../media/image10.jpg"/><Relationship Id="rId18" Type="http://schemas.openxmlformats.org/officeDocument/2006/relationships/image" Target="../media/image14.jpg"/><Relationship Id="rId3" Type="http://schemas.openxmlformats.org/officeDocument/2006/relationships/image" Target="../media/image1.png"/><Relationship Id="rId21" Type="http://schemas.openxmlformats.org/officeDocument/2006/relationships/image" Target="../media/image17.emf"/><Relationship Id="rId7" Type="http://schemas.openxmlformats.org/officeDocument/2006/relationships/image" Target="../media/image4.jpg"/><Relationship Id="rId12" Type="http://schemas.openxmlformats.org/officeDocument/2006/relationships/image" Target="../media/image9.jpg"/><Relationship Id="rId17" Type="http://schemas.openxmlformats.org/officeDocument/2006/relationships/image" Target="../media/image13.jpg"/><Relationship Id="rId2" Type="http://schemas.openxmlformats.org/officeDocument/2006/relationships/notesSlide" Target="../notesSlides/notesSlide1.xml"/><Relationship Id="rId16" Type="http://schemas.microsoft.com/office/2007/relationships/hdphoto" Target="../media/hdphoto2.wdp"/><Relationship Id="rId20" Type="http://schemas.openxmlformats.org/officeDocument/2006/relationships/image" Target="../media/image16.emf"/><Relationship Id="rId1" Type="http://schemas.openxmlformats.org/officeDocument/2006/relationships/slideLayout" Target="../slideLayouts/slideLayout1.xml"/><Relationship Id="rId6" Type="http://schemas.openxmlformats.org/officeDocument/2006/relationships/image" Target="../media/image3.jpg"/><Relationship Id="rId11" Type="http://schemas.openxmlformats.org/officeDocument/2006/relationships/image" Target="../media/image8.jpg"/><Relationship Id="rId5" Type="http://schemas.openxmlformats.org/officeDocument/2006/relationships/image" Target="../media/image2.jpg"/><Relationship Id="rId15" Type="http://schemas.openxmlformats.org/officeDocument/2006/relationships/image" Target="../media/image12.png"/><Relationship Id="rId10" Type="http://schemas.openxmlformats.org/officeDocument/2006/relationships/image" Target="../media/image7.jpg"/><Relationship Id="rId19" Type="http://schemas.openxmlformats.org/officeDocument/2006/relationships/image" Target="../media/image15.jpg"/><Relationship Id="rId4" Type="http://schemas.microsoft.com/office/2007/relationships/hdphoto" Target="../media/hdphoto1.wdp"/><Relationship Id="rId9" Type="http://schemas.openxmlformats.org/officeDocument/2006/relationships/image" Target="../media/image6.jpg"/><Relationship Id="rId14" Type="http://schemas.openxmlformats.org/officeDocument/2006/relationships/image" Target="../media/image11.jpg"/><Relationship Id="rId22" Type="http://schemas.openxmlformats.org/officeDocument/2006/relationships/image" Target="../media/image18.emf"/></Relationships>
</file>

<file path=ppt/slides/_rels/slide2.xml.rels><?xml version="1.0" encoding="UTF-8" standalone="yes"?>
<Relationships xmlns="http://schemas.openxmlformats.org/package/2006/relationships"><Relationship Id="rId13" Type="http://schemas.openxmlformats.org/officeDocument/2006/relationships/image" Target="../media/image29.jpeg"/><Relationship Id="rId18" Type="http://schemas.openxmlformats.org/officeDocument/2006/relationships/image" Target="../media/image34.emf"/><Relationship Id="rId26" Type="http://schemas.openxmlformats.org/officeDocument/2006/relationships/image" Target="../media/image40.jpeg"/><Relationship Id="rId39" Type="http://schemas.openxmlformats.org/officeDocument/2006/relationships/image" Target="../media/image53.jpeg"/><Relationship Id="rId21" Type="http://schemas.microsoft.com/office/2007/relationships/hdphoto" Target="../media/hdphoto3.wdp"/><Relationship Id="rId34" Type="http://schemas.openxmlformats.org/officeDocument/2006/relationships/image" Target="../media/image48.jpeg"/><Relationship Id="rId42" Type="http://schemas.openxmlformats.org/officeDocument/2006/relationships/image" Target="../media/image56.emf"/><Relationship Id="rId7" Type="http://schemas.openxmlformats.org/officeDocument/2006/relationships/image" Target="../media/image23.jpeg"/><Relationship Id="rId2" Type="http://schemas.openxmlformats.org/officeDocument/2006/relationships/notesSlide" Target="../notesSlides/notesSlide2.xml"/><Relationship Id="rId16" Type="http://schemas.openxmlformats.org/officeDocument/2006/relationships/image" Target="../media/image32.jpeg"/><Relationship Id="rId20" Type="http://schemas.openxmlformats.org/officeDocument/2006/relationships/image" Target="../media/image36.png"/><Relationship Id="rId29" Type="http://schemas.openxmlformats.org/officeDocument/2006/relationships/image" Target="../media/image43.jpeg"/><Relationship Id="rId41" Type="http://schemas.openxmlformats.org/officeDocument/2006/relationships/image" Target="../media/image55.emf"/><Relationship Id="rId1" Type="http://schemas.openxmlformats.org/officeDocument/2006/relationships/slideLayout" Target="../slideLayouts/slideLayout1.xml"/><Relationship Id="rId6" Type="http://schemas.openxmlformats.org/officeDocument/2006/relationships/image" Target="../media/image22.jpeg"/><Relationship Id="rId11" Type="http://schemas.openxmlformats.org/officeDocument/2006/relationships/image" Target="../media/image27.jpeg"/><Relationship Id="rId24" Type="http://schemas.openxmlformats.org/officeDocument/2006/relationships/image" Target="../media/image39.png"/><Relationship Id="rId32" Type="http://schemas.openxmlformats.org/officeDocument/2006/relationships/image" Target="../media/image46.jpeg"/><Relationship Id="rId37" Type="http://schemas.openxmlformats.org/officeDocument/2006/relationships/image" Target="../media/image51.jpeg"/><Relationship Id="rId40" Type="http://schemas.openxmlformats.org/officeDocument/2006/relationships/image" Target="../media/image54.jpeg"/><Relationship Id="rId5" Type="http://schemas.openxmlformats.org/officeDocument/2006/relationships/image" Target="../media/image21.jpeg"/><Relationship Id="rId15" Type="http://schemas.openxmlformats.org/officeDocument/2006/relationships/image" Target="../media/image31.jpeg"/><Relationship Id="rId23" Type="http://schemas.openxmlformats.org/officeDocument/2006/relationships/image" Target="../media/image38.jpeg"/><Relationship Id="rId28" Type="http://schemas.openxmlformats.org/officeDocument/2006/relationships/image" Target="../media/image42.jpeg"/><Relationship Id="rId36" Type="http://schemas.openxmlformats.org/officeDocument/2006/relationships/image" Target="../media/image50.jpeg"/><Relationship Id="rId10" Type="http://schemas.openxmlformats.org/officeDocument/2006/relationships/image" Target="../media/image26.jpeg"/><Relationship Id="rId19" Type="http://schemas.openxmlformats.org/officeDocument/2006/relationships/image" Target="../media/image35.jpeg"/><Relationship Id="rId31" Type="http://schemas.openxmlformats.org/officeDocument/2006/relationships/image" Target="../media/image45.jpeg"/><Relationship Id="rId4" Type="http://schemas.openxmlformats.org/officeDocument/2006/relationships/image" Target="../media/image20.jpeg"/><Relationship Id="rId9" Type="http://schemas.openxmlformats.org/officeDocument/2006/relationships/image" Target="../media/image25.jpeg"/><Relationship Id="rId14" Type="http://schemas.openxmlformats.org/officeDocument/2006/relationships/image" Target="../media/image30.jpeg"/><Relationship Id="rId22" Type="http://schemas.openxmlformats.org/officeDocument/2006/relationships/image" Target="../media/image37.jpeg"/><Relationship Id="rId27" Type="http://schemas.openxmlformats.org/officeDocument/2006/relationships/image" Target="../media/image41.jpeg"/><Relationship Id="rId30" Type="http://schemas.openxmlformats.org/officeDocument/2006/relationships/image" Target="../media/image44.jpeg"/><Relationship Id="rId35" Type="http://schemas.openxmlformats.org/officeDocument/2006/relationships/image" Target="../media/image49.jpeg"/><Relationship Id="rId43" Type="http://schemas.openxmlformats.org/officeDocument/2006/relationships/image" Target="../media/image57.emf"/><Relationship Id="rId8" Type="http://schemas.openxmlformats.org/officeDocument/2006/relationships/image" Target="../media/image24.jpeg"/><Relationship Id="rId3" Type="http://schemas.openxmlformats.org/officeDocument/2006/relationships/image" Target="../media/image19.jpeg"/><Relationship Id="rId12" Type="http://schemas.openxmlformats.org/officeDocument/2006/relationships/image" Target="../media/image28.jpeg"/><Relationship Id="rId17" Type="http://schemas.openxmlformats.org/officeDocument/2006/relationships/image" Target="../media/image33.jpeg"/><Relationship Id="rId25" Type="http://schemas.microsoft.com/office/2007/relationships/hdphoto" Target="../media/hdphoto4.wdp"/><Relationship Id="rId33" Type="http://schemas.openxmlformats.org/officeDocument/2006/relationships/image" Target="../media/image47.jpeg"/><Relationship Id="rId38" Type="http://schemas.openxmlformats.org/officeDocument/2006/relationships/image" Target="../media/image52.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64.jpeg"/><Relationship Id="rId13" Type="http://schemas.openxmlformats.org/officeDocument/2006/relationships/image" Target="../media/image69.jpeg"/><Relationship Id="rId3" Type="http://schemas.openxmlformats.org/officeDocument/2006/relationships/image" Target="../media/image59.jpeg"/><Relationship Id="rId7" Type="http://schemas.openxmlformats.org/officeDocument/2006/relationships/image" Target="../media/image63.jpeg"/><Relationship Id="rId12" Type="http://schemas.openxmlformats.org/officeDocument/2006/relationships/image" Target="../media/image68.jpeg"/><Relationship Id="rId2" Type="http://schemas.openxmlformats.org/officeDocument/2006/relationships/image" Target="../media/image58.png"/><Relationship Id="rId1" Type="http://schemas.openxmlformats.org/officeDocument/2006/relationships/slideLayout" Target="../slideLayouts/slideLayout2.xml"/><Relationship Id="rId6" Type="http://schemas.openxmlformats.org/officeDocument/2006/relationships/image" Target="../media/image62.png"/><Relationship Id="rId11" Type="http://schemas.openxmlformats.org/officeDocument/2006/relationships/image" Target="../media/image67.jpeg"/><Relationship Id="rId5" Type="http://schemas.openxmlformats.org/officeDocument/2006/relationships/image" Target="../media/image61.jpeg"/><Relationship Id="rId10" Type="http://schemas.openxmlformats.org/officeDocument/2006/relationships/image" Target="../media/image66.jpeg"/><Relationship Id="rId4" Type="http://schemas.openxmlformats.org/officeDocument/2006/relationships/image" Target="../media/image60.jpeg"/><Relationship Id="rId9" Type="http://schemas.openxmlformats.org/officeDocument/2006/relationships/image" Target="../media/image65.jpeg"/><Relationship Id="rId14" Type="http://schemas.openxmlformats.org/officeDocument/2006/relationships/image" Target="../media/image70.jpeg"/></Relationships>
</file>

<file path=ppt/slides/_rels/slide5.xml.rels><?xml version="1.0" encoding="UTF-8" standalone="yes"?>
<Relationships xmlns="http://schemas.openxmlformats.org/package/2006/relationships"><Relationship Id="rId8" Type="http://schemas.openxmlformats.org/officeDocument/2006/relationships/image" Target="../media/image76.jpeg"/><Relationship Id="rId3" Type="http://schemas.openxmlformats.org/officeDocument/2006/relationships/image" Target="../media/image71.tiff"/><Relationship Id="rId7" Type="http://schemas.openxmlformats.org/officeDocument/2006/relationships/image" Target="../media/image75.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74.jpeg"/><Relationship Id="rId11" Type="http://schemas.openxmlformats.org/officeDocument/2006/relationships/image" Target="../media/image79.emf"/><Relationship Id="rId5" Type="http://schemas.openxmlformats.org/officeDocument/2006/relationships/image" Target="../media/image73.jpeg"/><Relationship Id="rId10" Type="http://schemas.openxmlformats.org/officeDocument/2006/relationships/image" Target="../media/image78.jpeg"/><Relationship Id="rId4" Type="http://schemas.openxmlformats.org/officeDocument/2006/relationships/image" Target="../media/image72.jpeg"/><Relationship Id="rId9" Type="http://schemas.openxmlformats.org/officeDocument/2006/relationships/image" Target="../media/image77.jpeg"/></Relationships>
</file>

<file path=ppt/slides/_rels/slide6.xml.rels><?xml version="1.0" encoding="UTF-8" standalone="yes"?>
<Relationships xmlns="http://schemas.openxmlformats.org/package/2006/relationships"><Relationship Id="rId8" Type="http://schemas.openxmlformats.org/officeDocument/2006/relationships/image" Target="../media/image81.png"/><Relationship Id="rId13" Type="http://schemas.openxmlformats.org/officeDocument/2006/relationships/image" Target="../media/image86.png"/><Relationship Id="rId18" Type="http://schemas.openxmlformats.org/officeDocument/2006/relationships/image" Target="../media/image91.png"/><Relationship Id="rId3" Type="http://schemas.openxmlformats.org/officeDocument/2006/relationships/image" Target="../media/image80.png"/><Relationship Id="rId7" Type="http://schemas.openxmlformats.org/officeDocument/2006/relationships/image" Target="NULL"/><Relationship Id="rId12" Type="http://schemas.openxmlformats.org/officeDocument/2006/relationships/image" Target="../media/image85.tiff"/><Relationship Id="rId17" Type="http://schemas.openxmlformats.org/officeDocument/2006/relationships/image" Target="../media/image90.png"/><Relationship Id="rId2" Type="http://schemas.openxmlformats.org/officeDocument/2006/relationships/notesSlide" Target="../notesSlides/notesSlide4.xml"/><Relationship Id="rId16" Type="http://schemas.openxmlformats.org/officeDocument/2006/relationships/image" Target="../media/image89.png"/><Relationship Id="rId1" Type="http://schemas.openxmlformats.org/officeDocument/2006/relationships/slideLayout" Target="../slideLayouts/slideLayout1.xml"/><Relationship Id="rId11" Type="http://schemas.openxmlformats.org/officeDocument/2006/relationships/image" Target="../media/image84.png"/><Relationship Id="rId15" Type="http://schemas.openxmlformats.org/officeDocument/2006/relationships/image" Target="../media/image88.png"/><Relationship Id="rId10" Type="http://schemas.openxmlformats.org/officeDocument/2006/relationships/image" Target="../media/image83.png"/><Relationship Id="rId19" Type="http://schemas.openxmlformats.org/officeDocument/2006/relationships/image" Target="../media/image92.tiff"/><Relationship Id="rId9" Type="http://schemas.openxmlformats.org/officeDocument/2006/relationships/image" Target="../media/image82.png"/><Relationship Id="rId14" Type="http://schemas.openxmlformats.org/officeDocument/2006/relationships/image" Target="../media/image87.png"/></Relationships>
</file>

<file path=ppt/slides/_rels/slide7.xml.rels><?xml version="1.0" encoding="UTF-8" standalone="yes"?>
<Relationships xmlns="http://schemas.openxmlformats.org/package/2006/relationships"><Relationship Id="rId8" Type="http://schemas.openxmlformats.org/officeDocument/2006/relationships/image" Target="../media/image98.png"/><Relationship Id="rId13" Type="http://schemas.openxmlformats.org/officeDocument/2006/relationships/image" Target="../media/image103.png"/><Relationship Id="rId3" Type="http://schemas.openxmlformats.org/officeDocument/2006/relationships/image" Target="../media/image93.jpeg"/><Relationship Id="rId7" Type="http://schemas.openxmlformats.org/officeDocument/2006/relationships/image" Target="../media/image97.png"/><Relationship Id="rId12" Type="http://schemas.openxmlformats.org/officeDocument/2006/relationships/image" Target="../media/image102.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96.emf"/><Relationship Id="rId11" Type="http://schemas.openxmlformats.org/officeDocument/2006/relationships/image" Target="../media/image101.png"/><Relationship Id="rId5" Type="http://schemas.openxmlformats.org/officeDocument/2006/relationships/image" Target="../media/image95.jpeg"/><Relationship Id="rId15" Type="http://schemas.openxmlformats.org/officeDocument/2006/relationships/image" Target="../media/image105.png"/><Relationship Id="rId10" Type="http://schemas.openxmlformats.org/officeDocument/2006/relationships/image" Target="../media/image100.png"/><Relationship Id="rId4" Type="http://schemas.openxmlformats.org/officeDocument/2006/relationships/image" Target="../media/image94.jpeg"/><Relationship Id="rId9" Type="http://schemas.openxmlformats.org/officeDocument/2006/relationships/image" Target="../media/image99.png"/><Relationship Id="rId14" Type="http://schemas.openxmlformats.org/officeDocument/2006/relationships/image" Target="../media/image104.png"/></Relationships>
</file>

<file path=ppt/slides/_rels/slide8.xml.rels><?xml version="1.0" encoding="UTF-8" standalone="yes"?>
<Relationships xmlns="http://schemas.openxmlformats.org/package/2006/relationships"><Relationship Id="rId8" Type="http://schemas.openxmlformats.org/officeDocument/2006/relationships/image" Target="../media/image109.png"/><Relationship Id="rId13" Type="http://schemas.openxmlformats.org/officeDocument/2006/relationships/image" Target="../media/image114.png"/><Relationship Id="rId3" Type="http://schemas.openxmlformats.org/officeDocument/2006/relationships/notesSlide" Target="../notesSlides/notesSlide6.xml"/><Relationship Id="rId7" Type="http://schemas.openxmlformats.org/officeDocument/2006/relationships/image" Target="../media/image108.emf"/><Relationship Id="rId12" Type="http://schemas.openxmlformats.org/officeDocument/2006/relationships/image" Target="../media/image113.png"/><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107.emf"/><Relationship Id="rId11" Type="http://schemas.openxmlformats.org/officeDocument/2006/relationships/image" Target="../media/image112.png"/><Relationship Id="rId5" Type="http://schemas.openxmlformats.org/officeDocument/2006/relationships/image" Target="../media/image106.emf"/><Relationship Id="rId15" Type="http://schemas.openxmlformats.org/officeDocument/2006/relationships/image" Target="../media/image116.png"/><Relationship Id="rId10" Type="http://schemas.openxmlformats.org/officeDocument/2006/relationships/image" Target="../media/image111.png"/><Relationship Id="rId4" Type="http://schemas.openxmlformats.org/officeDocument/2006/relationships/oleObject" Target="../embeddings/oleObject1.bin"/><Relationship Id="rId9" Type="http://schemas.openxmlformats.org/officeDocument/2006/relationships/image" Target="../media/image110.png"/><Relationship Id="rId14" Type="http://schemas.openxmlformats.org/officeDocument/2006/relationships/image" Target="../media/image1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3778296" y="1146764"/>
            <a:ext cx="3784493" cy="5114456"/>
            <a:chOff x="4362386" y="3997375"/>
            <a:chExt cx="3784493" cy="5114456"/>
          </a:xfrm>
        </p:grpSpPr>
        <p:sp>
          <p:nvSpPr>
            <p:cNvPr id="411" name="文本框 410">
              <a:extLst>
                <a:ext uri="{FF2B5EF4-FFF2-40B4-BE49-F238E27FC236}">
                  <a16:creationId xmlns:a16="http://schemas.microsoft.com/office/drawing/2014/main" id="{DC89CC0B-1C59-4BAC-8F09-DC070310EB26}"/>
                </a:ext>
              </a:extLst>
            </p:cNvPr>
            <p:cNvSpPr txBox="1"/>
            <p:nvPr/>
          </p:nvSpPr>
          <p:spPr>
            <a:xfrm>
              <a:off x="4433400" y="3997375"/>
              <a:ext cx="251692" cy="246221"/>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D</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pic>
          <p:nvPicPr>
            <p:cNvPr id="413" name="图片 412">
              <a:extLst>
                <a:ext uri="{FF2B5EF4-FFF2-40B4-BE49-F238E27FC236}">
                  <a16:creationId xmlns:a16="http://schemas.microsoft.com/office/drawing/2014/main" id="{1DE2E216-EB69-44DA-9FD8-EE55F43E4C61}"/>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14000"/>
                      </a14:imgEffect>
                    </a14:imgLayer>
                  </a14:imgProps>
                </a:ext>
                <a:ext uri="{28A0092B-C50C-407E-A947-70E740481C1C}">
                  <a14:useLocalDpi xmlns:a14="http://schemas.microsoft.com/office/drawing/2010/main" val="0"/>
                </a:ext>
              </a:extLst>
            </a:blip>
            <a:srcRect l="14516" t="21952" r="16377" b="8941"/>
            <a:stretch/>
          </p:blipFill>
          <p:spPr>
            <a:xfrm>
              <a:off x="5138588" y="5069666"/>
              <a:ext cx="978665" cy="978665"/>
            </a:xfrm>
            <a:prstGeom prst="rect">
              <a:avLst/>
            </a:prstGeom>
          </p:spPr>
        </p:pic>
        <p:pic>
          <p:nvPicPr>
            <p:cNvPr id="414" name="图片 413">
              <a:extLst>
                <a:ext uri="{FF2B5EF4-FFF2-40B4-BE49-F238E27FC236}">
                  <a16:creationId xmlns:a16="http://schemas.microsoft.com/office/drawing/2014/main" id="{48AFD60C-0BCA-4E41-A89C-A69476C2CAC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6110" t="22091" r="14783" b="8802"/>
            <a:stretch/>
          </p:blipFill>
          <p:spPr>
            <a:xfrm>
              <a:off x="6157071" y="5073213"/>
              <a:ext cx="978665" cy="978665"/>
            </a:xfrm>
            <a:prstGeom prst="rect">
              <a:avLst/>
            </a:prstGeom>
          </p:spPr>
        </p:pic>
        <p:pic>
          <p:nvPicPr>
            <p:cNvPr id="415" name="图片 414">
              <a:extLst>
                <a:ext uri="{FF2B5EF4-FFF2-40B4-BE49-F238E27FC236}">
                  <a16:creationId xmlns:a16="http://schemas.microsoft.com/office/drawing/2014/main" id="{1DA978FC-215A-4B32-8836-C1327E0F7748}"/>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3300" t="21198" r="17592" b="9694"/>
            <a:stretch/>
          </p:blipFill>
          <p:spPr>
            <a:xfrm>
              <a:off x="7168214" y="5073213"/>
              <a:ext cx="978665" cy="978665"/>
            </a:xfrm>
            <a:prstGeom prst="rect">
              <a:avLst/>
            </a:prstGeom>
          </p:spPr>
        </p:pic>
        <p:sp>
          <p:nvSpPr>
            <p:cNvPr id="416" name="文本框 415">
              <a:extLst>
                <a:ext uri="{FF2B5EF4-FFF2-40B4-BE49-F238E27FC236}">
                  <a16:creationId xmlns:a16="http://schemas.microsoft.com/office/drawing/2014/main" id="{C7E03EF7-F531-4D2A-B886-C6FD36ACFD5A}"/>
                </a:ext>
              </a:extLst>
            </p:cNvPr>
            <p:cNvSpPr txBox="1"/>
            <p:nvPr/>
          </p:nvSpPr>
          <p:spPr>
            <a:xfrm rot="16200000">
              <a:off x="4586271" y="5452943"/>
              <a:ext cx="677533" cy="246221"/>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Saline</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417" name="文本框 416">
              <a:extLst>
                <a:ext uri="{FF2B5EF4-FFF2-40B4-BE49-F238E27FC236}">
                  <a16:creationId xmlns:a16="http://schemas.microsoft.com/office/drawing/2014/main" id="{6260C1AE-48D4-4303-A7F8-825F3A0F51D6}"/>
                </a:ext>
              </a:extLst>
            </p:cNvPr>
            <p:cNvSpPr txBox="1"/>
            <p:nvPr/>
          </p:nvSpPr>
          <p:spPr>
            <a:xfrm rot="16200000">
              <a:off x="4615128" y="6463776"/>
              <a:ext cx="637770" cy="246221"/>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DMEM</a:t>
              </a:r>
            </a:p>
          </p:txBody>
        </p:sp>
        <p:pic>
          <p:nvPicPr>
            <p:cNvPr id="418" name="图片 417">
              <a:extLst>
                <a:ext uri="{FF2B5EF4-FFF2-40B4-BE49-F238E27FC236}">
                  <a16:creationId xmlns:a16="http://schemas.microsoft.com/office/drawing/2014/main" id="{982F8C52-509C-4DD6-A599-22E90938FF7C}"/>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4516" t="22663" r="16377" b="8230"/>
            <a:stretch/>
          </p:blipFill>
          <p:spPr>
            <a:xfrm>
              <a:off x="5138588" y="6089154"/>
              <a:ext cx="978665" cy="978665"/>
            </a:xfrm>
            <a:prstGeom prst="rect">
              <a:avLst/>
            </a:prstGeom>
          </p:spPr>
        </p:pic>
        <p:pic>
          <p:nvPicPr>
            <p:cNvPr id="419" name="图片 418">
              <a:extLst>
                <a:ext uri="{FF2B5EF4-FFF2-40B4-BE49-F238E27FC236}">
                  <a16:creationId xmlns:a16="http://schemas.microsoft.com/office/drawing/2014/main" id="{5003E5B3-E8DD-4D78-960D-BA44F2DC3374}"/>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13783" t="21604" r="17110" b="9289"/>
            <a:stretch/>
          </p:blipFill>
          <p:spPr>
            <a:xfrm>
              <a:off x="6157334" y="6084090"/>
              <a:ext cx="978665" cy="978665"/>
            </a:xfrm>
            <a:prstGeom prst="rect">
              <a:avLst/>
            </a:prstGeom>
          </p:spPr>
        </p:pic>
        <p:pic>
          <p:nvPicPr>
            <p:cNvPr id="420" name="图片 419">
              <a:extLst>
                <a:ext uri="{FF2B5EF4-FFF2-40B4-BE49-F238E27FC236}">
                  <a16:creationId xmlns:a16="http://schemas.microsoft.com/office/drawing/2014/main" id="{C0ACD8E7-CCF0-4136-AB70-14126E123FAB}"/>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4505" t="20783" r="16388" b="10110"/>
            <a:stretch/>
          </p:blipFill>
          <p:spPr>
            <a:xfrm>
              <a:off x="7167200" y="6085823"/>
              <a:ext cx="978665" cy="978665"/>
            </a:xfrm>
            <a:prstGeom prst="rect">
              <a:avLst/>
            </a:prstGeom>
          </p:spPr>
        </p:pic>
        <p:pic>
          <p:nvPicPr>
            <p:cNvPr id="421" name="图片 420">
              <a:extLst>
                <a:ext uri="{FF2B5EF4-FFF2-40B4-BE49-F238E27FC236}">
                  <a16:creationId xmlns:a16="http://schemas.microsoft.com/office/drawing/2014/main" id="{29C86EAA-6107-485D-ADE2-11875A7127ED}"/>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17985" t="21837" r="12907" b="9055"/>
            <a:stretch/>
          </p:blipFill>
          <p:spPr>
            <a:xfrm>
              <a:off x="6155404" y="7101594"/>
              <a:ext cx="978665" cy="978665"/>
            </a:xfrm>
            <a:prstGeom prst="rect">
              <a:avLst/>
            </a:prstGeom>
          </p:spPr>
        </p:pic>
        <p:pic>
          <p:nvPicPr>
            <p:cNvPr id="422" name="图片 421">
              <a:extLst>
                <a:ext uri="{FF2B5EF4-FFF2-40B4-BE49-F238E27FC236}">
                  <a16:creationId xmlns:a16="http://schemas.microsoft.com/office/drawing/2014/main" id="{CB833869-48C4-46B3-8BDD-EAC27D8D7A49}"/>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14516" t="20586" r="16377" b="10307"/>
            <a:stretch/>
          </p:blipFill>
          <p:spPr>
            <a:xfrm>
              <a:off x="5138588" y="7104897"/>
              <a:ext cx="978665" cy="978665"/>
            </a:xfrm>
            <a:prstGeom prst="rect">
              <a:avLst/>
            </a:prstGeom>
          </p:spPr>
        </p:pic>
        <p:pic>
          <p:nvPicPr>
            <p:cNvPr id="423" name="图片 422">
              <a:extLst>
                <a:ext uri="{FF2B5EF4-FFF2-40B4-BE49-F238E27FC236}">
                  <a16:creationId xmlns:a16="http://schemas.microsoft.com/office/drawing/2014/main" id="{6698C883-267B-428D-93C0-6476E3BCEBAD}"/>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13766" t="23416" r="17126" b="7477"/>
            <a:stretch/>
          </p:blipFill>
          <p:spPr>
            <a:xfrm>
              <a:off x="7167200" y="7100636"/>
              <a:ext cx="978665" cy="978665"/>
            </a:xfrm>
            <a:prstGeom prst="rect">
              <a:avLst/>
            </a:prstGeom>
          </p:spPr>
        </p:pic>
        <p:sp>
          <p:nvSpPr>
            <p:cNvPr id="424" name="文本框 423">
              <a:extLst>
                <a:ext uri="{FF2B5EF4-FFF2-40B4-BE49-F238E27FC236}">
                  <a16:creationId xmlns:a16="http://schemas.microsoft.com/office/drawing/2014/main" id="{D9D59A4C-5F98-4119-B33B-01051D623A50}"/>
                </a:ext>
              </a:extLst>
            </p:cNvPr>
            <p:cNvSpPr txBox="1"/>
            <p:nvPr/>
          </p:nvSpPr>
          <p:spPr>
            <a:xfrm rot="16200000">
              <a:off x="4457814" y="7439567"/>
              <a:ext cx="918761" cy="400110"/>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UCMSC</a:t>
              </a:r>
            </a:p>
            <a:p>
              <a:pPr defTabSz="342900"/>
              <a:r>
                <a:rPr lang="en-US" altLang="zh-CN" sz="1000" dirty="0" err="1">
                  <a:solidFill>
                    <a:prstClr val="black"/>
                  </a:solidFill>
                  <a:latin typeface="Arial" panose="020B0604020202020204" pitchFamily="34" charset="0"/>
                  <a:ea typeface="等线" panose="02010600030101010101" pitchFamily="2" charset="-122"/>
                  <a:cs typeface="Arial" panose="020B0604020202020204" pitchFamily="34" charset="0"/>
                </a:rPr>
                <a:t>Secretome</a:t>
              </a:r>
              <a:endPar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pic>
          <p:nvPicPr>
            <p:cNvPr id="425" name="图片 424">
              <a:extLst>
                <a:ext uri="{FF2B5EF4-FFF2-40B4-BE49-F238E27FC236}">
                  <a16:creationId xmlns:a16="http://schemas.microsoft.com/office/drawing/2014/main" id="{72EF12DA-C6EA-4DBD-BD84-ECA4726D2EB1}"/>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15446" t="23600" r="15446" b="7293"/>
            <a:stretch/>
          </p:blipFill>
          <p:spPr>
            <a:xfrm>
              <a:off x="5138588" y="8133166"/>
              <a:ext cx="978665" cy="978665"/>
            </a:xfrm>
            <a:prstGeom prst="rect">
              <a:avLst/>
            </a:prstGeom>
          </p:spPr>
        </p:pic>
        <p:pic>
          <p:nvPicPr>
            <p:cNvPr id="426" name="图片 425">
              <a:extLst>
                <a:ext uri="{FF2B5EF4-FFF2-40B4-BE49-F238E27FC236}">
                  <a16:creationId xmlns:a16="http://schemas.microsoft.com/office/drawing/2014/main" id="{CF8FBE8E-AA8E-4B0D-AC92-4EEAE99FA552}"/>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l="15144" t="24142" r="15749" b="6751"/>
            <a:stretch/>
          </p:blipFill>
          <p:spPr>
            <a:xfrm>
              <a:off x="6155404" y="8124427"/>
              <a:ext cx="978665" cy="978665"/>
            </a:xfrm>
            <a:prstGeom prst="rect">
              <a:avLst/>
            </a:prstGeom>
          </p:spPr>
        </p:pic>
        <p:pic>
          <p:nvPicPr>
            <p:cNvPr id="427" name="图片 426">
              <a:extLst>
                <a:ext uri="{FF2B5EF4-FFF2-40B4-BE49-F238E27FC236}">
                  <a16:creationId xmlns:a16="http://schemas.microsoft.com/office/drawing/2014/main" id="{59BC6C6C-6A86-4635-A46B-5FF0180995A9}"/>
                </a:ext>
              </a:extLst>
            </p:cNvPr>
            <p:cNvPicPr>
              <a:picLocks noChangeAspect="1"/>
            </p:cNvPicPr>
            <p:nvPr/>
          </p:nvPicPr>
          <p:blipFill rotWithShape="1">
            <a:blip r:embed="rId15" cstate="print">
              <a:extLst>
                <a:ext uri="{BEBA8EAE-BF5A-486C-A8C5-ECC9F3942E4B}">
                  <a14:imgProps xmlns:a14="http://schemas.microsoft.com/office/drawing/2010/main">
                    <a14:imgLayer r:embed="rId16">
                      <a14:imgEffect>
                        <a14:brightnessContrast bright="14000"/>
                      </a14:imgEffect>
                    </a14:imgLayer>
                  </a14:imgProps>
                </a:ext>
                <a:ext uri="{28A0092B-C50C-407E-A947-70E740481C1C}">
                  <a14:useLocalDpi xmlns:a14="http://schemas.microsoft.com/office/drawing/2010/main" val="0"/>
                </a:ext>
              </a:extLst>
            </a:blip>
            <a:srcRect l="17613" t="21350" r="13281" b="9543"/>
            <a:stretch/>
          </p:blipFill>
          <p:spPr>
            <a:xfrm>
              <a:off x="7166741" y="8113542"/>
              <a:ext cx="978665" cy="978665"/>
            </a:xfrm>
            <a:prstGeom prst="rect">
              <a:avLst/>
            </a:prstGeom>
          </p:spPr>
        </p:pic>
        <p:sp>
          <p:nvSpPr>
            <p:cNvPr id="428" name="文本框 427">
              <a:extLst>
                <a:ext uri="{FF2B5EF4-FFF2-40B4-BE49-F238E27FC236}">
                  <a16:creationId xmlns:a16="http://schemas.microsoft.com/office/drawing/2014/main" id="{F94D7610-40F5-41FF-B9C4-910E488BEA8A}"/>
                </a:ext>
              </a:extLst>
            </p:cNvPr>
            <p:cNvSpPr txBox="1"/>
            <p:nvPr/>
          </p:nvSpPr>
          <p:spPr>
            <a:xfrm rot="16200000">
              <a:off x="4468389" y="8339157"/>
              <a:ext cx="918761" cy="400110"/>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PLMSC</a:t>
              </a:r>
            </a:p>
            <a:p>
              <a:pPr defTabSz="342900"/>
              <a:r>
                <a:rPr lang="en-US" altLang="zh-CN" sz="1000" dirty="0" err="1">
                  <a:solidFill>
                    <a:prstClr val="black"/>
                  </a:solidFill>
                  <a:latin typeface="Arial" panose="020B0604020202020204" pitchFamily="34" charset="0"/>
                  <a:ea typeface="等线" panose="02010600030101010101" pitchFamily="2" charset="-122"/>
                  <a:cs typeface="Arial" panose="020B0604020202020204" pitchFamily="34" charset="0"/>
                </a:rPr>
                <a:t>Secretome</a:t>
              </a:r>
              <a:endPar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pic>
          <p:nvPicPr>
            <p:cNvPr id="429" name="图片 428">
              <a:extLst>
                <a:ext uri="{FF2B5EF4-FFF2-40B4-BE49-F238E27FC236}">
                  <a16:creationId xmlns:a16="http://schemas.microsoft.com/office/drawing/2014/main" id="{DAD50B0A-A201-4657-B333-4D8C5E1B83EB}"/>
                </a:ext>
              </a:extLst>
            </p:cNvPr>
            <p:cNvPicPr>
              <a:picLocks noChangeAspect="1"/>
            </p:cNvPicPr>
            <p:nvPr/>
          </p:nvPicPr>
          <p:blipFill rotWithShape="1">
            <a:blip r:embed="rId17" cstate="print">
              <a:extLst>
                <a:ext uri="{28A0092B-C50C-407E-A947-70E740481C1C}">
                  <a14:useLocalDpi xmlns:a14="http://schemas.microsoft.com/office/drawing/2010/main" val="0"/>
                </a:ext>
              </a:extLst>
            </a:blip>
            <a:srcRect l="13567" t="16761" r="17377" b="14181"/>
            <a:stretch/>
          </p:blipFill>
          <p:spPr>
            <a:xfrm>
              <a:off x="5138588" y="4050918"/>
              <a:ext cx="978665" cy="978665"/>
            </a:xfrm>
            <a:prstGeom prst="rect">
              <a:avLst/>
            </a:prstGeom>
          </p:spPr>
        </p:pic>
        <p:pic>
          <p:nvPicPr>
            <p:cNvPr id="430" name="图片 429">
              <a:extLst>
                <a:ext uri="{FF2B5EF4-FFF2-40B4-BE49-F238E27FC236}">
                  <a16:creationId xmlns:a16="http://schemas.microsoft.com/office/drawing/2014/main" id="{18D0C19F-6ADB-4F70-9C93-81E35226D194}"/>
                </a:ext>
              </a:extLst>
            </p:cNvPr>
            <p:cNvPicPr>
              <a:picLocks noChangeAspect="1"/>
            </p:cNvPicPr>
            <p:nvPr/>
          </p:nvPicPr>
          <p:blipFill rotWithShape="1">
            <a:blip r:embed="rId18" cstate="print">
              <a:extLst>
                <a:ext uri="{28A0092B-C50C-407E-A947-70E740481C1C}">
                  <a14:useLocalDpi xmlns:a14="http://schemas.microsoft.com/office/drawing/2010/main" val="0"/>
                </a:ext>
              </a:extLst>
            </a:blip>
            <a:srcRect l="12840" t="19047" r="18095" b="11888"/>
            <a:stretch/>
          </p:blipFill>
          <p:spPr>
            <a:xfrm>
              <a:off x="6153932" y="4051048"/>
              <a:ext cx="978665" cy="978665"/>
            </a:xfrm>
            <a:prstGeom prst="rect">
              <a:avLst/>
            </a:prstGeom>
          </p:spPr>
        </p:pic>
        <p:pic>
          <p:nvPicPr>
            <p:cNvPr id="431" name="图片 430">
              <a:extLst>
                <a:ext uri="{FF2B5EF4-FFF2-40B4-BE49-F238E27FC236}">
                  <a16:creationId xmlns:a16="http://schemas.microsoft.com/office/drawing/2014/main" id="{BAE34C5E-24E6-498D-A8A1-93A1DB5BB8A7}"/>
                </a:ext>
              </a:extLst>
            </p:cNvPr>
            <p:cNvPicPr>
              <a:picLocks noChangeAspect="1"/>
            </p:cNvPicPr>
            <p:nvPr/>
          </p:nvPicPr>
          <p:blipFill rotWithShape="1">
            <a:blip r:embed="rId19" cstate="print">
              <a:extLst>
                <a:ext uri="{28A0092B-C50C-407E-A947-70E740481C1C}">
                  <a14:useLocalDpi xmlns:a14="http://schemas.microsoft.com/office/drawing/2010/main" val="0"/>
                </a:ext>
              </a:extLst>
            </a:blip>
            <a:srcRect l="13291" t="20285" r="17644" b="10650"/>
            <a:stretch/>
          </p:blipFill>
          <p:spPr>
            <a:xfrm>
              <a:off x="7167200" y="4051048"/>
              <a:ext cx="978665" cy="978665"/>
            </a:xfrm>
            <a:prstGeom prst="rect">
              <a:avLst/>
            </a:prstGeom>
          </p:spPr>
        </p:pic>
        <p:sp>
          <p:nvSpPr>
            <p:cNvPr id="432" name="文本框 431">
              <a:extLst>
                <a:ext uri="{FF2B5EF4-FFF2-40B4-BE49-F238E27FC236}">
                  <a16:creationId xmlns:a16="http://schemas.microsoft.com/office/drawing/2014/main" id="{E608092F-517A-453F-B5C5-47F3BEC9D714}"/>
                </a:ext>
              </a:extLst>
            </p:cNvPr>
            <p:cNvSpPr txBox="1"/>
            <p:nvPr/>
          </p:nvSpPr>
          <p:spPr>
            <a:xfrm rot="16200000">
              <a:off x="4541208" y="4332933"/>
              <a:ext cx="713492" cy="246221"/>
            </a:xfrm>
            <a:prstGeom prst="rect">
              <a:avLst/>
            </a:prstGeom>
            <a:noFill/>
          </p:spPr>
          <p:txBody>
            <a:bodyPr wrap="square" rtlCol="0">
              <a:spAutoFit/>
            </a:bodyPr>
            <a:lstStyle/>
            <a:p>
              <a:pPr defTabSz="342900"/>
              <a:r>
                <a:rPr lang="en-US" altLang="zh-CN" sz="1000" dirty="0" smtClean="0">
                  <a:solidFill>
                    <a:prstClr val="black"/>
                  </a:solidFill>
                  <a:latin typeface="Arial" panose="020B0604020202020204" pitchFamily="34" charset="0"/>
                  <a:ea typeface="等线" panose="02010600030101010101" pitchFamily="2" charset="-122"/>
                  <a:cs typeface="Arial" panose="020B0604020202020204" pitchFamily="34" charset="0"/>
                </a:rPr>
                <a:t>Ctrl</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cxnSp>
          <p:nvCxnSpPr>
            <p:cNvPr id="433" name="直接连接符 432">
              <a:extLst>
                <a:ext uri="{FF2B5EF4-FFF2-40B4-BE49-F238E27FC236}">
                  <a16:creationId xmlns:a16="http://schemas.microsoft.com/office/drawing/2014/main" id="{FF948903-11A8-4E60-BF15-BFCA2470423B}"/>
                </a:ext>
              </a:extLst>
            </p:cNvPr>
            <p:cNvCxnSpPr>
              <a:cxnSpLocks/>
            </p:cNvCxnSpPr>
            <p:nvPr/>
          </p:nvCxnSpPr>
          <p:spPr>
            <a:xfrm>
              <a:off x="4681346" y="5201716"/>
              <a:ext cx="0" cy="3781517"/>
            </a:xfrm>
            <a:prstGeom prst="line">
              <a:avLst/>
            </a:prstGeom>
            <a:ln w="0"/>
          </p:spPr>
          <p:style>
            <a:lnRef idx="1">
              <a:schemeClr val="dk1"/>
            </a:lnRef>
            <a:fillRef idx="0">
              <a:schemeClr val="dk1"/>
            </a:fillRef>
            <a:effectRef idx="0">
              <a:schemeClr val="dk1"/>
            </a:effectRef>
            <a:fontRef idx="minor">
              <a:schemeClr val="tx1"/>
            </a:fontRef>
          </p:style>
        </p:cxnSp>
        <p:sp>
          <p:nvSpPr>
            <p:cNvPr id="434" name="文本框 433">
              <a:extLst>
                <a:ext uri="{FF2B5EF4-FFF2-40B4-BE49-F238E27FC236}">
                  <a16:creationId xmlns:a16="http://schemas.microsoft.com/office/drawing/2014/main" id="{E703005C-1ED4-447C-9CB2-B0DB5DF19A5A}"/>
                </a:ext>
              </a:extLst>
            </p:cNvPr>
            <p:cNvSpPr txBox="1"/>
            <p:nvPr/>
          </p:nvSpPr>
          <p:spPr>
            <a:xfrm rot="16200000">
              <a:off x="4260472" y="7181834"/>
              <a:ext cx="450049" cy="246221"/>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BLM</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grpSp>
      <p:sp>
        <p:nvSpPr>
          <p:cNvPr id="461" name="文本框 460">
            <a:extLst>
              <a:ext uri="{FF2B5EF4-FFF2-40B4-BE49-F238E27FC236}">
                <a16:creationId xmlns:a16="http://schemas.microsoft.com/office/drawing/2014/main" id="{9E0B6375-51FF-428A-BEAB-98DDC7673120}"/>
              </a:ext>
            </a:extLst>
          </p:cNvPr>
          <p:cNvSpPr txBox="1"/>
          <p:nvPr/>
        </p:nvSpPr>
        <p:spPr>
          <a:xfrm>
            <a:off x="55702" y="4204739"/>
            <a:ext cx="251692" cy="246221"/>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E</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481" name="文本框 480">
            <a:extLst>
              <a:ext uri="{FF2B5EF4-FFF2-40B4-BE49-F238E27FC236}">
                <a16:creationId xmlns:a16="http://schemas.microsoft.com/office/drawing/2014/main" id="{CDED6ACC-27C0-432E-92C2-0B90D3EF461A}"/>
              </a:ext>
            </a:extLst>
          </p:cNvPr>
          <p:cNvSpPr txBox="1"/>
          <p:nvPr/>
        </p:nvSpPr>
        <p:spPr>
          <a:xfrm>
            <a:off x="55702" y="12751"/>
            <a:ext cx="251692" cy="246221"/>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A</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grpSp>
        <p:nvGrpSpPr>
          <p:cNvPr id="7" name="组合 6"/>
          <p:cNvGrpSpPr/>
          <p:nvPr/>
        </p:nvGrpSpPr>
        <p:grpSpPr>
          <a:xfrm>
            <a:off x="188067" y="59413"/>
            <a:ext cx="5318156" cy="1100197"/>
            <a:chOff x="188067" y="328922"/>
            <a:chExt cx="5318156" cy="1100197"/>
          </a:xfrm>
        </p:grpSpPr>
        <p:cxnSp>
          <p:nvCxnSpPr>
            <p:cNvPr id="464" name="直接箭头连接符 463">
              <a:extLst>
                <a:ext uri="{FF2B5EF4-FFF2-40B4-BE49-F238E27FC236}">
                  <a16:creationId xmlns:a16="http://schemas.microsoft.com/office/drawing/2014/main" id="{665DEE2B-BA2A-4044-B72A-6ABBED7B25DA}"/>
                </a:ext>
              </a:extLst>
            </p:cNvPr>
            <p:cNvCxnSpPr>
              <a:cxnSpLocks/>
            </p:cNvCxnSpPr>
            <p:nvPr/>
          </p:nvCxnSpPr>
          <p:spPr>
            <a:xfrm flipV="1">
              <a:off x="790223" y="1156731"/>
              <a:ext cx="4716000" cy="0"/>
            </a:xfrm>
            <a:prstGeom prst="straightConnector1">
              <a:avLst/>
            </a:prstGeom>
            <a:ln w="44450">
              <a:tailEnd type="triangle" w="sm" len="sm"/>
            </a:ln>
          </p:spPr>
          <p:style>
            <a:lnRef idx="1">
              <a:schemeClr val="dk1"/>
            </a:lnRef>
            <a:fillRef idx="0">
              <a:schemeClr val="dk1"/>
            </a:fillRef>
            <a:effectRef idx="0">
              <a:schemeClr val="dk1"/>
            </a:effectRef>
            <a:fontRef idx="minor">
              <a:schemeClr val="tx1"/>
            </a:fontRef>
          </p:style>
        </p:cxnSp>
        <p:cxnSp>
          <p:nvCxnSpPr>
            <p:cNvPr id="465" name="直接箭头连接符 464">
              <a:extLst>
                <a:ext uri="{FF2B5EF4-FFF2-40B4-BE49-F238E27FC236}">
                  <a16:creationId xmlns:a16="http://schemas.microsoft.com/office/drawing/2014/main" id="{BD4FA81D-DD8D-4D22-BF7E-967F70C6A4F3}"/>
                </a:ext>
              </a:extLst>
            </p:cNvPr>
            <p:cNvCxnSpPr>
              <a:cxnSpLocks/>
            </p:cNvCxnSpPr>
            <p:nvPr/>
          </p:nvCxnSpPr>
          <p:spPr>
            <a:xfrm>
              <a:off x="804510" y="914335"/>
              <a:ext cx="0" cy="216000"/>
            </a:xfrm>
            <a:prstGeom prst="straightConnector1">
              <a:avLst/>
            </a:prstGeom>
            <a:ln>
              <a:solidFill>
                <a:srgbClr val="0070C0"/>
              </a:solidFill>
              <a:tailEnd type="triangle"/>
            </a:ln>
          </p:spPr>
          <p:style>
            <a:lnRef idx="1">
              <a:schemeClr val="dk1"/>
            </a:lnRef>
            <a:fillRef idx="0">
              <a:schemeClr val="dk1"/>
            </a:fillRef>
            <a:effectRef idx="0">
              <a:schemeClr val="dk1"/>
            </a:effectRef>
            <a:fontRef idx="minor">
              <a:schemeClr val="tx1"/>
            </a:fontRef>
          </p:style>
        </p:cxnSp>
        <p:sp>
          <p:nvSpPr>
            <p:cNvPr id="466" name="矩形 465">
              <a:extLst>
                <a:ext uri="{FF2B5EF4-FFF2-40B4-BE49-F238E27FC236}">
                  <a16:creationId xmlns:a16="http://schemas.microsoft.com/office/drawing/2014/main" id="{B3FE2C7C-5050-4FBF-96CA-DA59E1AF1419}"/>
                </a:ext>
              </a:extLst>
            </p:cNvPr>
            <p:cNvSpPr/>
            <p:nvPr/>
          </p:nvSpPr>
          <p:spPr>
            <a:xfrm>
              <a:off x="188067" y="472491"/>
              <a:ext cx="1370391" cy="400110"/>
            </a:xfrm>
            <a:prstGeom prst="rect">
              <a:avLst/>
            </a:prstGeom>
          </p:spPr>
          <p:txBody>
            <a:bodyPr wrap="square">
              <a:spAutoFit/>
            </a:bodyPr>
            <a:lstStyle/>
            <a:p>
              <a:pPr algn="ctr" defTabSz="342900"/>
              <a:r>
                <a:rPr lang="en-US" altLang="zh-CN" sz="1000" dirty="0">
                  <a:solidFill>
                    <a:srgbClr val="0070C0"/>
                  </a:solidFill>
                  <a:latin typeface="Arial" panose="020B0604020202020204" pitchFamily="34" charset="0"/>
                  <a:ea typeface="等线" panose="02010600030101010101" pitchFamily="2" charset="-122"/>
                  <a:cs typeface="Arial" panose="020B0604020202020204" pitchFamily="34" charset="0"/>
                </a:rPr>
                <a:t>Saline or BLM intratracheal</a:t>
              </a:r>
            </a:p>
          </p:txBody>
        </p:sp>
        <p:cxnSp>
          <p:nvCxnSpPr>
            <p:cNvPr id="467" name="直接箭头连接符 466">
              <a:extLst>
                <a:ext uri="{FF2B5EF4-FFF2-40B4-BE49-F238E27FC236}">
                  <a16:creationId xmlns:a16="http://schemas.microsoft.com/office/drawing/2014/main" id="{68486484-F049-478A-8B0E-6A9D0BEF4F5B}"/>
                </a:ext>
              </a:extLst>
            </p:cNvPr>
            <p:cNvCxnSpPr>
              <a:cxnSpLocks/>
            </p:cNvCxnSpPr>
            <p:nvPr/>
          </p:nvCxnSpPr>
          <p:spPr>
            <a:xfrm>
              <a:off x="1495567" y="914334"/>
              <a:ext cx="0" cy="216000"/>
            </a:xfrm>
            <a:prstGeom prst="straightConnector1">
              <a:avLst/>
            </a:prstGeom>
            <a:ln>
              <a:solidFill>
                <a:srgbClr val="00B050"/>
              </a:solidFill>
              <a:tailEnd type="triangle"/>
            </a:ln>
          </p:spPr>
          <p:style>
            <a:lnRef idx="1">
              <a:schemeClr val="dk1"/>
            </a:lnRef>
            <a:fillRef idx="0">
              <a:schemeClr val="dk1"/>
            </a:fillRef>
            <a:effectRef idx="0">
              <a:schemeClr val="dk1"/>
            </a:effectRef>
            <a:fontRef idx="minor">
              <a:schemeClr val="tx1"/>
            </a:fontRef>
          </p:style>
        </p:cxnSp>
        <p:cxnSp>
          <p:nvCxnSpPr>
            <p:cNvPr id="468" name="直接箭头连接符 467">
              <a:extLst>
                <a:ext uri="{FF2B5EF4-FFF2-40B4-BE49-F238E27FC236}">
                  <a16:creationId xmlns:a16="http://schemas.microsoft.com/office/drawing/2014/main" id="{2DADA75F-824D-4100-97FD-B2C43BFF6102}"/>
                </a:ext>
              </a:extLst>
            </p:cNvPr>
            <p:cNvCxnSpPr>
              <a:cxnSpLocks/>
            </p:cNvCxnSpPr>
            <p:nvPr/>
          </p:nvCxnSpPr>
          <p:spPr>
            <a:xfrm>
              <a:off x="2426197" y="914334"/>
              <a:ext cx="0" cy="216000"/>
            </a:xfrm>
            <a:prstGeom prst="straightConnector1">
              <a:avLst/>
            </a:prstGeom>
            <a:ln>
              <a:solidFill>
                <a:srgbClr val="00B050"/>
              </a:solidFill>
              <a:tailEnd type="triangle"/>
            </a:ln>
          </p:spPr>
          <p:style>
            <a:lnRef idx="1">
              <a:schemeClr val="dk1"/>
            </a:lnRef>
            <a:fillRef idx="0">
              <a:schemeClr val="dk1"/>
            </a:fillRef>
            <a:effectRef idx="0">
              <a:schemeClr val="dk1"/>
            </a:effectRef>
            <a:fontRef idx="minor">
              <a:schemeClr val="tx1"/>
            </a:fontRef>
          </p:style>
        </p:cxnSp>
        <p:cxnSp>
          <p:nvCxnSpPr>
            <p:cNvPr id="469" name="直接箭头连接符 468">
              <a:extLst>
                <a:ext uri="{FF2B5EF4-FFF2-40B4-BE49-F238E27FC236}">
                  <a16:creationId xmlns:a16="http://schemas.microsoft.com/office/drawing/2014/main" id="{EEB5947D-5334-4379-A65E-028201A602F7}"/>
                </a:ext>
              </a:extLst>
            </p:cNvPr>
            <p:cNvCxnSpPr>
              <a:cxnSpLocks/>
            </p:cNvCxnSpPr>
            <p:nvPr/>
          </p:nvCxnSpPr>
          <p:spPr>
            <a:xfrm>
              <a:off x="3303903" y="914334"/>
              <a:ext cx="0" cy="216000"/>
            </a:xfrm>
            <a:prstGeom prst="straightConnector1">
              <a:avLst/>
            </a:prstGeom>
            <a:ln>
              <a:solidFill>
                <a:srgbClr val="00B050"/>
              </a:solidFill>
              <a:tailEnd type="triangle"/>
            </a:ln>
          </p:spPr>
          <p:style>
            <a:lnRef idx="1">
              <a:schemeClr val="dk1"/>
            </a:lnRef>
            <a:fillRef idx="0">
              <a:schemeClr val="dk1"/>
            </a:fillRef>
            <a:effectRef idx="0">
              <a:schemeClr val="dk1"/>
            </a:effectRef>
            <a:fontRef idx="minor">
              <a:schemeClr val="tx1"/>
            </a:fontRef>
          </p:style>
        </p:cxnSp>
        <p:sp>
          <p:nvSpPr>
            <p:cNvPr id="470" name="矩形 469">
              <a:extLst>
                <a:ext uri="{FF2B5EF4-FFF2-40B4-BE49-F238E27FC236}">
                  <a16:creationId xmlns:a16="http://schemas.microsoft.com/office/drawing/2014/main" id="{F27F0DF6-5127-411A-8146-1B131A7A85F4}"/>
                </a:ext>
              </a:extLst>
            </p:cNvPr>
            <p:cNvSpPr/>
            <p:nvPr/>
          </p:nvSpPr>
          <p:spPr>
            <a:xfrm>
              <a:off x="3588535" y="672546"/>
              <a:ext cx="670376" cy="246221"/>
            </a:xfrm>
            <a:prstGeom prst="rect">
              <a:avLst/>
            </a:prstGeom>
          </p:spPr>
          <p:txBody>
            <a:bodyPr wrap="none">
              <a:spAutoFit/>
            </a:bodyPr>
            <a:lstStyle/>
            <a:p>
              <a:pPr algn="ctr" defTabSz="342900"/>
              <a:r>
                <a:rPr lang="en-US" altLang="zh-CN" sz="1000" dirty="0" err="1">
                  <a:solidFill>
                    <a:srgbClr val="FF0000"/>
                  </a:solidFill>
                  <a:latin typeface="Arial" panose="020B0604020202020204" pitchFamily="34" charset="0"/>
                  <a:ea typeface="等线" panose="02010600030101010101" pitchFamily="2" charset="-122"/>
                  <a:cs typeface="Arial" panose="020B0604020202020204" pitchFamily="34" charset="0"/>
                </a:rPr>
                <a:t>MicroCT</a:t>
              </a:r>
              <a:endParaRPr lang="zh-CN" altLang="en-US" sz="1000" dirty="0">
                <a:solidFill>
                  <a:srgbClr val="FF0000"/>
                </a:solidFill>
                <a:latin typeface="Arial" panose="020B0604020202020204" pitchFamily="34" charset="0"/>
                <a:ea typeface="等线" panose="02010600030101010101" pitchFamily="2" charset="-122"/>
                <a:cs typeface="Arial" panose="020B0604020202020204" pitchFamily="34" charset="0"/>
              </a:endParaRPr>
            </a:p>
          </p:txBody>
        </p:sp>
        <p:cxnSp>
          <p:nvCxnSpPr>
            <p:cNvPr id="471" name="直接箭头连接符 470">
              <a:extLst>
                <a:ext uri="{FF2B5EF4-FFF2-40B4-BE49-F238E27FC236}">
                  <a16:creationId xmlns:a16="http://schemas.microsoft.com/office/drawing/2014/main" id="{F1F75953-F52F-493A-AC03-5F3FD5AEE498}"/>
                </a:ext>
              </a:extLst>
            </p:cNvPr>
            <p:cNvCxnSpPr>
              <a:cxnSpLocks/>
            </p:cNvCxnSpPr>
            <p:nvPr/>
          </p:nvCxnSpPr>
          <p:spPr>
            <a:xfrm>
              <a:off x="4715582" y="919054"/>
              <a:ext cx="0" cy="216000"/>
            </a:xfrm>
            <a:prstGeom prst="straightConnector1">
              <a:avLst/>
            </a:prstGeom>
            <a:ln>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472" name="矩形 471">
              <a:extLst>
                <a:ext uri="{FF2B5EF4-FFF2-40B4-BE49-F238E27FC236}">
                  <a16:creationId xmlns:a16="http://schemas.microsoft.com/office/drawing/2014/main" id="{2610706F-5AFA-4631-A1B7-0ED466F9BC5C}"/>
                </a:ext>
              </a:extLst>
            </p:cNvPr>
            <p:cNvSpPr/>
            <p:nvPr/>
          </p:nvSpPr>
          <p:spPr>
            <a:xfrm>
              <a:off x="4373234" y="672546"/>
              <a:ext cx="1084873" cy="246221"/>
            </a:xfrm>
            <a:prstGeom prst="rect">
              <a:avLst/>
            </a:prstGeom>
          </p:spPr>
          <p:txBody>
            <a:bodyPr wrap="square">
              <a:spAutoFit/>
            </a:bodyPr>
            <a:lstStyle/>
            <a:p>
              <a:pPr defTabSz="342900"/>
              <a:r>
                <a:rPr lang="en-US" altLang="zh-CN" sz="1000" dirty="0" smtClean="0">
                  <a:solidFill>
                    <a:prstClr val="black"/>
                  </a:solidFill>
                  <a:latin typeface="Arial" panose="020B0604020202020204" pitchFamily="34" charset="0"/>
                  <a:ea typeface="等线" panose="02010600030101010101" pitchFamily="2" charset="-122"/>
                  <a:cs typeface="Arial" panose="020B0604020202020204" pitchFamily="34" charset="0"/>
                </a:rPr>
                <a:t>Final measure</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473" name="文本框 472">
              <a:extLst>
                <a:ext uri="{FF2B5EF4-FFF2-40B4-BE49-F238E27FC236}">
                  <a16:creationId xmlns:a16="http://schemas.microsoft.com/office/drawing/2014/main" id="{CAD76483-1B81-41E7-8681-FC53D4F50C17}"/>
                </a:ext>
              </a:extLst>
            </p:cNvPr>
            <p:cNvSpPr txBox="1"/>
            <p:nvPr/>
          </p:nvSpPr>
          <p:spPr>
            <a:xfrm>
              <a:off x="667505" y="1209604"/>
              <a:ext cx="276306" cy="215444"/>
            </a:xfrm>
            <a:prstGeom prst="rect">
              <a:avLst/>
            </a:prstGeom>
            <a:noFill/>
          </p:spPr>
          <p:txBody>
            <a:bodyPr wrap="square" rtlCol="0">
              <a:spAutoFit/>
            </a:bodyPr>
            <a:lstStyle/>
            <a:p>
              <a:pPr defTabSz="342900"/>
              <a:r>
                <a:rPr lang="en-US" altLang="zh-CN" sz="800" dirty="0">
                  <a:solidFill>
                    <a:prstClr val="black"/>
                  </a:solidFill>
                  <a:latin typeface="Arial" panose="020B0604020202020204" pitchFamily="34" charset="0"/>
                  <a:ea typeface="等线" panose="02010600030101010101" pitchFamily="2" charset="-122"/>
                  <a:cs typeface="Arial" panose="020B0604020202020204" pitchFamily="34" charset="0"/>
                </a:rPr>
                <a:t>1</a:t>
              </a:r>
              <a:endParaRPr lang="zh-CN" altLang="en-US" sz="8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474" name="文本框 473">
              <a:extLst>
                <a:ext uri="{FF2B5EF4-FFF2-40B4-BE49-F238E27FC236}">
                  <a16:creationId xmlns:a16="http://schemas.microsoft.com/office/drawing/2014/main" id="{59E9BE32-D527-43B5-8D9A-0F5945F5100B}"/>
                </a:ext>
              </a:extLst>
            </p:cNvPr>
            <p:cNvSpPr txBox="1"/>
            <p:nvPr/>
          </p:nvSpPr>
          <p:spPr>
            <a:xfrm>
              <a:off x="1350516" y="1213675"/>
              <a:ext cx="239803" cy="215444"/>
            </a:xfrm>
            <a:prstGeom prst="rect">
              <a:avLst/>
            </a:prstGeom>
            <a:noFill/>
          </p:spPr>
          <p:txBody>
            <a:bodyPr wrap="square" rtlCol="0">
              <a:spAutoFit/>
            </a:bodyPr>
            <a:lstStyle/>
            <a:p>
              <a:pPr defTabSz="342900"/>
              <a:r>
                <a:rPr lang="en-US" altLang="zh-CN" sz="800" dirty="0">
                  <a:solidFill>
                    <a:prstClr val="black"/>
                  </a:solidFill>
                  <a:latin typeface="Arial" panose="020B0604020202020204" pitchFamily="34" charset="0"/>
                  <a:ea typeface="等线" panose="02010600030101010101" pitchFamily="2" charset="-122"/>
                  <a:cs typeface="Arial" panose="020B0604020202020204" pitchFamily="34" charset="0"/>
                </a:rPr>
                <a:t>3</a:t>
              </a:r>
              <a:endParaRPr lang="zh-CN" altLang="en-US" sz="8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475" name="文本框 474">
              <a:extLst>
                <a:ext uri="{FF2B5EF4-FFF2-40B4-BE49-F238E27FC236}">
                  <a16:creationId xmlns:a16="http://schemas.microsoft.com/office/drawing/2014/main" id="{DD956F26-1513-467F-9327-884EEE7129F4}"/>
                </a:ext>
              </a:extLst>
            </p:cNvPr>
            <p:cNvSpPr txBox="1"/>
            <p:nvPr/>
          </p:nvSpPr>
          <p:spPr>
            <a:xfrm>
              <a:off x="2300054" y="1207205"/>
              <a:ext cx="239750" cy="215444"/>
            </a:xfrm>
            <a:prstGeom prst="rect">
              <a:avLst/>
            </a:prstGeom>
            <a:noFill/>
          </p:spPr>
          <p:txBody>
            <a:bodyPr wrap="square" rtlCol="0">
              <a:spAutoFit/>
            </a:bodyPr>
            <a:lstStyle/>
            <a:p>
              <a:pPr defTabSz="342900"/>
              <a:r>
                <a:rPr lang="en-US" altLang="zh-CN" sz="800" dirty="0">
                  <a:solidFill>
                    <a:prstClr val="black"/>
                  </a:solidFill>
                  <a:latin typeface="Arial" panose="020B0604020202020204" pitchFamily="34" charset="0"/>
                  <a:ea typeface="等线" panose="02010600030101010101" pitchFamily="2" charset="-122"/>
                  <a:cs typeface="Arial" panose="020B0604020202020204" pitchFamily="34" charset="0"/>
                </a:rPr>
                <a:t>9</a:t>
              </a:r>
              <a:endParaRPr lang="zh-CN" altLang="en-US" sz="8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476" name="文本框 475">
              <a:extLst>
                <a:ext uri="{FF2B5EF4-FFF2-40B4-BE49-F238E27FC236}">
                  <a16:creationId xmlns:a16="http://schemas.microsoft.com/office/drawing/2014/main" id="{35E0BF1A-592A-4563-8BA4-5FE11DAD5C68}"/>
                </a:ext>
              </a:extLst>
            </p:cNvPr>
            <p:cNvSpPr txBox="1"/>
            <p:nvPr/>
          </p:nvSpPr>
          <p:spPr>
            <a:xfrm>
              <a:off x="3118882" y="1205219"/>
              <a:ext cx="319742" cy="215444"/>
            </a:xfrm>
            <a:prstGeom prst="rect">
              <a:avLst/>
            </a:prstGeom>
            <a:noFill/>
          </p:spPr>
          <p:txBody>
            <a:bodyPr wrap="square" rtlCol="0">
              <a:spAutoFit/>
            </a:bodyPr>
            <a:lstStyle/>
            <a:p>
              <a:pPr defTabSz="342900"/>
              <a:r>
                <a:rPr lang="en-US" altLang="zh-CN" sz="800" dirty="0">
                  <a:solidFill>
                    <a:prstClr val="black"/>
                  </a:solidFill>
                  <a:latin typeface="Arial" panose="020B0604020202020204" pitchFamily="34" charset="0"/>
                  <a:ea typeface="等线" panose="02010600030101010101" pitchFamily="2" charset="-122"/>
                  <a:cs typeface="Arial" panose="020B0604020202020204" pitchFamily="34" charset="0"/>
                </a:rPr>
                <a:t>16</a:t>
              </a:r>
              <a:endParaRPr lang="zh-CN" altLang="en-US" sz="8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477" name="文本框 476">
              <a:extLst>
                <a:ext uri="{FF2B5EF4-FFF2-40B4-BE49-F238E27FC236}">
                  <a16:creationId xmlns:a16="http://schemas.microsoft.com/office/drawing/2014/main" id="{47EB1CAD-E0E1-4BE2-AA34-5802C4B211CA}"/>
                </a:ext>
              </a:extLst>
            </p:cNvPr>
            <p:cNvSpPr txBox="1"/>
            <p:nvPr/>
          </p:nvSpPr>
          <p:spPr>
            <a:xfrm>
              <a:off x="4492297" y="1212362"/>
              <a:ext cx="618494" cy="215444"/>
            </a:xfrm>
            <a:prstGeom prst="rect">
              <a:avLst/>
            </a:prstGeom>
            <a:noFill/>
          </p:spPr>
          <p:txBody>
            <a:bodyPr wrap="square" rtlCol="0">
              <a:spAutoFit/>
            </a:bodyPr>
            <a:lstStyle/>
            <a:p>
              <a:pPr defTabSz="342900"/>
              <a:r>
                <a:rPr lang="en-US" altLang="zh-CN" sz="800" dirty="0">
                  <a:solidFill>
                    <a:prstClr val="black"/>
                  </a:solidFill>
                  <a:latin typeface="Arial" panose="020B0604020202020204" pitchFamily="34" charset="0"/>
                  <a:ea typeface="等线" panose="02010600030101010101" pitchFamily="2" charset="-122"/>
                  <a:cs typeface="Arial" panose="020B0604020202020204" pitchFamily="34" charset="0"/>
                </a:rPr>
                <a:t>21 days</a:t>
              </a:r>
              <a:endParaRPr lang="zh-CN" altLang="en-US" sz="8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cxnSp>
          <p:nvCxnSpPr>
            <p:cNvPr id="478" name="直接箭头连接符 477">
              <a:extLst>
                <a:ext uri="{FF2B5EF4-FFF2-40B4-BE49-F238E27FC236}">
                  <a16:creationId xmlns:a16="http://schemas.microsoft.com/office/drawing/2014/main" id="{B71DEC87-1196-4021-BFC5-6DF4877D189D}"/>
                </a:ext>
              </a:extLst>
            </p:cNvPr>
            <p:cNvCxnSpPr>
              <a:cxnSpLocks/>
            </p:cNvCxnSpPr>
            <p:nvPr/>
          </p:nvCxnSpPr>
          <p:spPr>
            <a:xfrm>
              <a:off x="3907954" y="909617"/>
              <a:ext cx="0" cy="216000"/>
            </a:xfrm>
            <a:prstGeom prst="straightConnector1">
              <a:avLst/>
            </a:prstGeom>
            <a:ln>
              <a:solidFill>
                <a:srgbClr val="FF0000"/>
              </a:solidFill>
              <a:tailEnd type="triangle"/>
            </a:ln>
          </p:spPr>
          <p:style>
            <a:lnRef idx="1">
              <a:schemeClr val="dk1"/>
            </a:lnRef>
            <a:fillRef idx="0">
              <a:schemeClr val="dk1"/>
            </a:fillRef>
            <a:effectRef idx="0">
              <a:schemeClr val="dk1"/>
            </a:effectRef>
            <a:fontRef idx="minor">
              <a:schemeClr val="tx1"/>
            </a:fontRef>
          </p:style>
        </p:cxnSp>
        <p:sp>
          <p:nvSpPr>
            <p:cNvPr id="479" name="文本框 478">
              <a:extLst>
                <a:ext uri="{FF2B5EF4-FFF2-40B4-BE49-F238E27FC236}">
                  <a16:creationId xmlns:a16="http://schemas.microsoft.com/office/drawing/2014/main" id="{A59C6F57-8876-4829-B12C-C3DB3452BB05}"/>
                </a:ext>
              </a:extLst>
            </p:cNvPr>
            <p:cNvSpPr txBox="1"/>
            <p:nvPr/>
          </p:nvSpPr>
          <p:spPr>
            <a:xfrm>
              <a:off x="3738703" y="1212362"/>
              <a:ext cx="319742" cy="215444"/>
            </a:xfrm>
            <a:prstGeom prst="rect">
              <a:avLst/>
            </a:prstGeom>
            <a:noFill/>
          </p:spPr>
          <p:txBody>
            <a:bodyPr wrap="square" rtlCol="0">
              <a:spAutoFit/>
            </a:bodyPr>
            <a:lstStyle/>
            <a:p>
              <a:pPr defTabSz="342900"/>
              <a:r>
                <a:rPr lang="en-US" altLang="zh-CN" sz="800" dirty="0">
                  <a:solidFill>
                    <a:prstClr val="black"/>
                  </a:solidFill>
                  <a:latin typeface="Arial" panose="020B0604020202020204" pitchFamily="34" charset="0"/>
                  <a:ea typeface="等线" panose="02010600030101010101" pitchFamily="2" charset="-122"/>
                  <a:cs typeface="Arial" panose="020B0604020202020204" pitchFamily="34" charset="0"/>
                </a:rPr>
                <a:t>18</a:t>
              </a:r>
              <a:endParaRPr lang="zh-CN" altLang="en-US" sz="8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480" name="文本框 479">
              <a:extLst>
                <a:ext uri="{FF2B5EF4-FFF2-40B4-BE49-F238E27FC236}">
                  <a16:creationId xmlns:a16="http://schemas.microsoft.com/office/drawing/2014/main" id="{0ACF88F8-26DD-4CA2-918C-29E9BD23A9AD}"/>
                </a:ext>
              </a:extLst>
            </p:cNvPr>
            <p:cNvSpPr txBox="1"/>
            <p:nvPr/>
          </p:nvSpPr>
          <p:spPr>
            <a:xfrm>
              <a:off x="1949248" y="328922"/>
              <a:ext cx="1463728" cy="553998"/>
            </a:xfrm>
            <a:prstGeom prst="rect">
              <a:avLst/>
            </a:prstGeom>
            <a:noFill/>
          </p:spPr>
          <p:txBody>
            <a:bodyPr wrap="square" rtlCol="0">
              <a:spAutoFit/>
            </a:bodyPr>
            <a:lstStyle/>
            <a:p>
              <a:pPr defTabSz="342900"/>
              <a:r>
                <a:rPr lang="en-US" altLang="zh-CN" sz="1000" dirty="0">
                  <a:solidFill>
                    <a:srgbClr val="00B050"/>
                  </a:solidFill>
                  <a:latin typeface="Arial" panose="020B0604020202020204" pitchFamily="34" charset="0"/>
                  <a:ea typeface="等线" panose="02010600030101010101" pitchFamily="2" charset="-122"/>
                  <a:cs typeface="Arial" panose="020B0604020202020204" pitchFamily="34" charset="0"/>
                </a:rPr>
                <a:t>Saline</a:t>
              </a:r>
            </a:p>
            <a:p>
              <a:pPr defTabSz="342900"/>
              <a:r>
                <a:rPr lang="en-US" altLang="zh-CN" sz="1000" dirty="0">
                  <a:solidFill>
                    <a:srgbClr val="00B050"/>
                  </a:solidFill>
                  <a:latin typeface="Arial" panose="020B0604020202020204" pitchFamily="34" charset="0"/>
                  <a:ea typeface="等线" panose="02010600030101010101" pitchFamily="2" charset="-122"/>
                  <a:cs typeface="Arial" panose="020B0604020202020204" pitchFamily="34" charset="0"/>
                </a:rPr>
                <a:t>UCMSC </a:t>
              </a:r>
              <a:r>
                <a:rPr lang="en-US" altLang="zh-CN" sz="1000" dirty="0" err="1">
                  <a:solidFill>
                    <a:srgbClr val="00B050"/>
                  </a:solidFill>
                  <a:latin typeface="Arial" panose="020B0604020202020204" pitchFamily="34" charset="0"/>
                  <a:ea typeface="等线" panose="02010600030101010101" pitchFamily="2" charset="-122"/>
                  <a:cs typeface="Arial" panose="020B0604020202020204" pitchFamily="34" charset="0"/>
                </a:rPr>
                <a:t>Secretome</a:t>
              </a:r>
              <a:endParaRPr lang="en-US" altLang="zh-CN" sz="1000" dirty="0">
                <a:solidFill>
                  <a:srgbClr val="00B050"/>
                </a:solidFill>
                <a:latin typeface="Arial" panose="020B0604020202020204" pitchFamily="34" charset="0"/>
                <a:ea typeface="等线" panose="02010600030101010101" pitchFamily="2" charset="-122"/>
                <a:cs typeface="Arial" panose="020B0604020202020204" pitchFamily="34" charset="0"/>
              </a:endParaRPr>
            </a:p>
            <a:p>
              <a:pPr defTabSz="342900"/>
              <a:r>
                <a:rPr lang="en-US" altLang="zh-CN" sz="1000" dirty="0">
                  <a:solidFill>
                    <a:srgbClr val="00B050"/>
                  </a:solidFill>
                  <a:latin typeface="Arial" panose="020B0604020202020204" pitchFamily="34" charset="0"/>
                  <a:ea typeface="等线" panose="02010600030101010101" pitchFamily="2" charset="-122"/>
                  <a:cs typeface="Arial" panose="020B0604020202020204" pitchFamily="34" charset="0"/>
                </a:rPr>
                <a:t>PLMSC  </a:t>
              </a:r>
              <a:r>
                <a:rPr lang="en-US" altLang="zh-CN" sz="1000" dirty="0" err="1">
                  <a:solidFill>
                    <a:srgbClr val="00B050"/>
                  </a:solidFill>
                  <a:latin typeface="Arial" panose="020B0604020202020204" pitchFamily="34" charset="0"/>
                  <a:ea typeface="等线" panose="02010600030101010101" pitchFamily="2" charset="-122"/>
                  <a:cs typeface="Arial" panose="020B0604020202020204" pitchFamily="34" charset="0"/>
                </a:rPr>
                <a:t>Secretome</a:t>
              </a:r>
              <a:endParaRPr lang="zh-CN" altLang="en-US" sz="1000" dirty="0">
                <a:solidFill>
                  <a:srgbClr val="00B050"/>
                </a:solidFill>
                <a:latin typeface="Arial" panose="020B0604020202020204" pitchFamily="34" charset="0"/>
                <a:ea typeface="等线" panose="02010600030101010101" pitchFamily="2" charset="-122"/>
                <a:cs typeface="Arial" panose="020B0604020202020204" pitchFamily="34" charset="0"/>
              </a:endParaRPr>
            </a:p>
          </p:txBody>
        </p:sp>
        <p:cxnSp>
          <p:nvCxnSpPr>
            <p:cNvPr id="482" name="直接连接符 481"/>
            <p:cNvCxnSpPr/>
            <p:nvPr/>
          </p:nvCxnSpPr>
          <p:spPr>
            <a:xfrm flipV="1">
              <a:off x="1501917" y="902232"/>
              <a:ext cx="1800000" cy="0"/>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grpSp>
      <p:sp>
        <p:nvSpPr>
          <p:cNvPr id="485" name="文本框 484">
            <a:extLst>
              <a:ext uri="{FF2B5EF4-FFF2-40B4-BE49-F238E27FC236}">
                <a16:creationId xmlns:a16="http://schemas.microsoft.com/office/drawing/2014/main" id="{D0DA5387-9CA0-4690-B430-3957E5D636CD}"/>
              </a:ext>
            </a:extLst>
          </p:cNvPr>
          <p:cNvSpPr txBox="1"/>
          <p:nvPr/>
        </p:nvSpPr>
        <p:spPr>
          <a:xfrm>
            <a:off x="55702" y="999923"/>
            <a:ext cx="268495" cy="246221"/>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B</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488" name="文本框 487"/>
          <p:cNvSpPr txBox="1"/>
          <p:nvPr/>
        </p:nvSpPr>
        <p:spPr>
          <a:xfrm>
            <a:off x="2908677" y="1399752"/>
            <a:ext cx="1096434" cy="215444"/>
          </a:xfrm>
          <a:prstGeom prst="rect">
            <a:avLst/>
          </a:prstGeom>
          <a:noFill/>
        </p:spPr>
        <p:txBody>
          <a:bodyPr wrap="square" rtlCol="0">
            <a:spAutoFit/>
          </a:bodyPr>
          <a:lstStyle/>
          <a:p>
            <a:r>
              <a:rPr lang="en-US" altLang="zh-CN" sz="800" dirty="0" err="1" smtClean="0">
                <a:solidFill>
                  <a:prstClr val="black"/>
                </a:solidFill>
                <a:latin typeface="Arial" panose="020B0604020202020204" pitchFamily="34" charset="0"/>
                <a:cs typeface="Arial" panose="020B0604020202020204" pitchFamily="34" charset="0"/>
              </a:rPr>
              <a:t>BLM+Saline</a:t>
            </a:r>
            <a:endParaRPr lang="zh-CN" altLang="en-US" sz="800" dirty="0">
              <a:solidFill>
                <a:prstClr val="black"/>
              </a:solidFill>
              <a:latin typeface="Arial" panose="020B0604020202020204" pitchFamily="34" charset="0"/>
              <a:cs typeface="Arial" panose="020B0604020202020204" pitchFamily="34" charset="0"/>
            </a:endParaRPr>
          </a:p>
        </p:txBody>
      </p:sp>
      <p:grpSp>
        <p:nvGrpSpPr>
          <p:cNvPr id="6" name="组合 5"/>
          <p:cNvGrpSpPr/>
          <p:nvPr/>
        </p:nvGrpSpPr>
        <p:grpSpPr>
          <a:xfrm>
            <a:off x="257741" y="1010357"/>
            <a:ext cx="3667654" cy="1709688"/>
            <a:chOff x="257741" y="1587865"/>
            <a:chExt cx="3667654" cy="1709688"/>
          </a:xfrm>
        </p:grpSpPr>
        <p:pic>
          <p:nvPicPr>
            <p:cNvPr id="484" name="图片 483"/>
            <p:cNvPicPr>
              <a:picLocks noChangeAspect="1"/>
            </p:cNvPicPr>
            <p:nvPr/>
          </p:nvPicPr>
          <p:blipFill rotWithShape="1">
            <a:blip r:embed="rId20"/>
            <a:srcRect l="7744" r="31010" b="12206"/>
            <a:stretch/>
          </p:blipFill>
          <p:spPr>
            <a:xfrm>
              <a:off x="623727" y="1587865"/>
              <a:ext cx="2073343" cy="1541226"/>
            </a:xfrm>
            <a:prstGeom prst="rect">
              <a:avLst/>
            </a:prstGeom>
          </p:spPr>
        </p:pic>
        <p:sp>
          <p:nvSpPr>
            <p:cNvPr id="486" name="文本框 485">
              <a:extLst>
                <a:ext uri="{FF2B5EF4-FFF2-40B4-BE49-F238E27FC236}">
                  <a16:creationId xmlns:a16="http://schemas.microsoft.com/office/drawing/2014/main" id="{5BF4D32A-CA19-4918-B2D1-3C0DC330CAEF}"/>
                </a:ext>
              </a:extLst>
            </p:cNvPr>
            <p:cNvSpPr txBox="1"/>
            <p:nvPr/>
          </p:nvSpPr>
          <p:spPr>
            <a:xfrm rot="16200000">
              <a:off x="-120376" y="2323799"/>
              <a:ext cx="971678" cy="215444"/>
            </a:xfrm>
            <a:prstGeom prst="rect">
              <a:avLst/>
            </a:prstGeom>
            <a:noFill/>
          </p:spPr>
          <p:txBody>
            <a:bodyPr wrap="square" rtlCol="0">
              <a:spAutoFit/>
            </a:bodyPr>
            <a:lstStyle/>
            <a:p>
              <a:pPr defTabSz="342900"/>
              <a:r>
                <a:rPr lang="en-US" altLang="zh-CN" sz="800" dirty="0">
                  <a:solidFill>
                    <a:prstClr val="black"/>
                  </a:solidFill>
                  <a:latin typeface="Arial" panose="020B0604020202020204" pitchFamily="34" charset="0"/>
                  <a:ea typeface="等线" panose="02010600030101010101" pitchFamily="2" charset="-122"/>
                  <a:cs typeface="Arial" panose="020B0604020202020204" pitchFamily="34" charset="0"/>
                </a:rPr>
                <a:t>Body Weight /g</a:t>
              </a:r>
              <a:endParaRPr lang="zh-CN" altLang="en-US" sz="8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487" name="文本框 486"/>
            <p:cNvSpPr txBox="1"/>
            <p:nvPr/>
          </p:nvSpPr>
          <p:spPr>
            <a:xfrm>
              <a:off x="2908676" y="1823255"/>
              <a:ext cx="728134" cy="215444"/>
            </a:xfrm>
            <a:prstGeom prst="rect">
              <a:avLst/>
            </a:prstGeom>
            <a:noFill/>
          </p:spPr>
          <p:txBody>
            <a:bodyPr wrap="square" rtlCol="0">
              <a:spAutoFit/>
            </a:bodyPr>
            <a:lstStyle/>
            <a:p>
              <a:r>
                <a:rPr lang="en-US" altLang="zh-CN" sz="800" dirty="0" smtClean="0">
                  <a:solidFill>
                    <a:prstClr val="black"/>
                  </a:solidFill>
                  <a:latin typeface="Arial" panose="020B0604020202020204" pitchFamily="34" charset="0"/>
                  <a:cs typeface="Arial" panose="020B0604020202020204" pitchFamily="34" charset="0"/>
                </a:rPr>
                <a:t>Ctrl</a:t>
              </a:r>
              <a:endParaRPr lang="zh-CN" altLang="en-US" sz="800" dirty="0">
                <a:solidFill>
                  <a:prstClr val="black"/>
                </a:solidFill>
                <a:latin typeface="Arial" panose="020B0604020202020204" pitchFamily="34" charset="0"/>
                <a:cs typeface="Arial" panose="020B0604020202020204" pitchFamily="34" charset="0"/>
              </a:endParaRPr>
            </a:p>
          </p:txBody>
        </p:sp>
        <p:sp>
          <p:nvSpPr>
            <p:cNvPr id="489" name="文本框 488"/>
            <p:cNvSpPr txBox="1"/>
            <p:nvPr/>
          </p:nvSpPr>
          <p:spPr>
            <a:xfrm>
              <a:off x="2916979" y="2315137"/>
              <a:ext cx="1008416" cy="215444"/>
            </a:xfrm>
            <a:prstGeom prst="rect">
              <a:avLst/>
            </a:prstGeom>
            <a:noFill/>
          </p:spPr>
          <p:txBody>
            <a:bodyPr wrap="square" rtlCol="0">
              <a:spAutoFit/>
            </a:bodyPr>
            <a:lstStyle/>
            <a:p>
              <a:r>
                <a:rPr lang="en-US" altLang="zh-CN" sz="800" dirty="0" smtClean="0">
                  <a:solidFill>
                    <a:prstClr val="black"/>
                  </a:solidFill>
                  <a:latin typeface="Arial" panose="020B0604020202020204" pitchFamily="34" charset="0"/>
                  <a:cs typeface="Arial" panose="020B0604020202020204" pitchFamily="34" charset="0"/>
                </a:rPr>
                <a:t>BLM+UCMSC S</a:t>
              </a:r>
              <a:endParaRPr lang="zh-CN" altLang="en-US" sz="800" dirty="0">
                <a:solidFill>
                  <a:prstClr val="black"/>
                </a:solidFill>
                <a:latin typeface="Arial" panose="020B0604020202020204" pitchFamily="34" charset="0"/>
                <a:cs typeface="Arial" panose="020B0604020202020204" pitchFamily="34" charset="0"/>
              </a:endParaRPr>
            </a:p>
          </p:txBody>
        </p:sp>
        <p:sp>
          <p:nvSpPr>
            <p:cNvPr id="490" name="文本框 489"/>
            <p:cNvSpPr txBox="1"/>
            <p:nvPr/>
          </p:nvSpPr>
          <p:spPr>
            <a:xfrm>
              <a:off x="2916978" y="2473238"/>
              <a:ext cx="971145" cy="215444"/>
            </a:xfrm>
            <a:prstGeom prst="rect">
              <a:avLst/>
            </a:prstGeom>
            <a:noFill/>
          </p:spPr>
          <p:txBody>
            <a:bodyPr wrap="square" rtlCol="0">
              <a:spAutoFit/>
            </a:bodyPr>
            <a:lstStyle/>
            <a:p>
              <a:r>
                <a:rPr lang="en-US" altLang="zh-CN" sz="800" dirty="0" smtClean="0">
                  <a:solidFill>
                    <a:prstClr val="black"/>
                  </a:solidFill>
                  <a:latin typeface="Arial" panose="020B0604020202020204" pitchFamily="34" charset="0"/>
                  <a:cs typeface="Arial" panose="020B0604020202020204" pitchFamily="34" charset="0"/>
                </a:rPr>
                <a:t>BLM+PLMSC  S</a:t>
              </a:r>
              <a:endParaRPr lang="zh-CN" altLang="en-US" sz="800" dirty="0">
                <a:solidFill>
                  <a:prstClr val="black"/>
                </a:solidFill>
                <a:latin typeface="Arial" panose="020B0604020202020204" pitchFamily="34" charset="0"/>
                <a:cs typeface="Arial" panose="020B0604020202020204" pitchFamily="34" charset="0"/>
              </a:endParaRPr>
            </a:p>
          </p:txBody>
        </p:sp>
        <p:sp>
          <p:nvSpPr>
            <p:cNvPr id="491" name="文本框 490"/>
            <p:cNvSpPr txBox="1"/>
            <p:nvPr/>
          </p:nvSpPr>
          <p:spPr>
            <a:xfrm>
              <a:off x="2908677" y="2142855"/>
              <a:ext cx="878000" cy="215444"/>
            </a:xfrm>
            <a:prstGeom prst="rect">
              <a:avLst/>
            </a:prstGeom>
            <a:noFill/>
          </p:spPr>
          <p:txBody>
            <a:bodyPr wrap="square" rtlCol="0">
              <a:spAutoFit/>
            </a:bodyPr>
            <a:lstStyle/>
            <a:p>
              <a:r>
                <a:rPr lang="en-US" altLang="zh-CN" sz="800" dirty="0" smtClean="0">
                  <a:solidFill>
                    <a:prstClr val="black"/>
                  </a:solidFill>
                  <a:latin typeface="Arial" panose="020B0604020202020204" pitchFamily="34" charset="0"/>
                  <a:cs typeface="Arial" panose="020B0604020202020204" pitchFamily="34" charset="0"/>
                </a:rPr>
                <a:t>BLM+DMEM</a:t>
              </a:r>
              <a:endParaRPr lang="zh-CN" altLang="en-US" sz="800" dirty="0">
                <a:solidFill>
                  <a:prstClr val="black"/>
                </a:solidFill>
                <a:latin typeface="Arial" panose="020B0604020202020204" pitchFamily="34" charset="0"/>
                <a:cs typeface="Arial" panose="020B0604020202020204" pitchFamily="34" charset="0"/>
              </a:endParaRPr>
            </a:p>
          </p:txBody>
        </p:sp>
        <p:sp>
          <p:nvSpPr>
            <p:cNvPr id="492" name="文本框 491"/>
            <p:cNvSpPr txBox="1"/>
            <p:nvPr/>
          </p:nvSpPr>
          <p:spPr>
            <a:xfrm>
              <a:off x="406946" y="1764243"/>
              <a:ext cx="355239" cy="215444"/>
            </a:xfrm>
            <a:prstGeom prst="rect">
              <a:avLst/>
            </a:prstGeom>
            <a:noFill/>
          </p:spPr>
          <p:txBody>
            <a:bodyPr wrap="square" rtlCol="0">
              <a:spAutoFit/>
            </a:bodyPr>
            <a:lstStyle/>
            <a:p>
              <a:r>
                <a:rPr lang="en-US" altLang="zh-CN" sz="800" dirty="0" smtClean="0">
                  <a:latin typeface="Arial" panose="020B0604020202020204" pitchFamily="34" charset="0"/>
                  <a:cs typeface="Arial" panose="020B0604020202020204" pitchFamily="34" charset="0"/>
                </a:rPr>
                <a:t>30</a:t>
              </a:r>
              <a:endParaRPr lang="zh-CN" altLang="en-US" sz="800" dirty="0">
                <a:latin typeface="Arial" panose="020B0604020202020204" pitchFamily="34" charset="0"/>
                <a:cs typeface="Arial" panose="020B0604020202020204" pitchFamily="34" charset="0"/>
              </a:endParaRPr>
            </a:p>
          </p:txBody>
        </p:sp>
        <p:sp>
          <p:nvSpPr>
            <p:cNvPr id="493" name="文本框 492"/>
            <p:cNvSpPr txBox="1"/>
            <p:nvPr/>
          </p:nvSpPr>
          <p:spPr>
            <a:xfrm>
              <a:off x="404092" y="2247900"/>
              <a:ext cx="355239" cy="215444"/>
            </a:xfrm>
            <a:prstGeom prst="rect">
              <a:avLst/>
            </a:prstGeom>
            <a:noFill/>
          </p:spPr>
          <p:txBody>
            <a:bodyPr wrap="square" rtlCol="0">
              <a:spAutoFit/>
            </a:bodyPr>
            <a:lstStyle/>
            <a:p>
              <a:r>
                <a:rPr lang="en-US" altLang="zh-CN" sz="800" dirty="0" smtClean="0">
                  <a:latin typeface="Arial" panose="020B0604020202020204" pitchFamily="34" charset="0"/>
                  <a:cs typeface="Arial" panose="020B0604020202020204" pitchFamily="34" charset="0"/>
                </a:rPr>
                <a:t>25</a:t>
              </a:r>
              <a:endParaRPr lang="zh-CN" altLang="en-US" sz="800" dirty="0">
                <a:latin typeface="Arial" panose="020B0604020202020204" pitchFamily="34" charset="0"/>
                <a:cs typeface="Arial" panose="020B0604020202020204" pitchFamily="34" charset="0"/>
              </a:endParaRPr>
            </a:p>
          </p:txBody>
        </p:sp>
        <p:sp>
          <p:nvSpPr>
            <p:cNvPr id="494" name="文本框 493"/>
            <p:cNvSpPr txBox="1"/>
            <p:nvPr/>
          </p:nvSpPr>
          <p:spPr>
            <a:xfrm>
              <a:off x="406945" y="2760970"/>
              <a:ext cx="355239" cy="215444"/>
            </a:xfrm>
            <a:prstGeom prst="rect">
              <a:avLst/>
            </a:prstGeom>
            <a:noFill/>
          </p:spPr>
          <p:txBody>
            <a:bodyPr wrap="square" rtlCol="0">
              <a:spAutoFit/>
            </a:bodyPr>
            <a:lstStyle/>
            <a:p>
              <a:r>
                <a:rPr lang="en-US" altLang="zh-CN" sz="800" dirty="0" smtClean="0">
                  <a:latin typeface="Arial" panose="020B0604020202020204" pitchFamily="34" charset="0"/>
                  <a:cs typeface="Arial" panose="020B0604020202020204" pitchFamily="34" charset="0"/>
                </a:rPr>
                <a:t>20</a:t>
              </a:r>
              <a:endParaRPr lang="zh-CN" altLang="en-US" sz="800" dirty="0">
                <a:latin typeface="Arial" panose="020B0604020202020204" pitchFamily="34" charset="0"/>
                <a:cs typeface="Arial" panose="020B0604020202020204" pitchFamily="34" charset="0"/>
              </a:endParaRPr>
            </a:p>
          </p:txBody>
        </p:sp>
        <p:sp>
          <p:nvSpPr>
            <p:cNvPr id="495" name="文本框 494"/>
            <p:cNvSpPr txBox="1"/>
            <p:nvPr/>
          </p:nvSpPr>
          <p:spPr>
            <a:xfrm>
              <a:off x="548144" y="3076942"/>
              <a:ext cx="248004" cy="215444"/>
            </a:xfrm>
            <a:prstGeom prst="rect">
              <a:avLst/>
            </a:prstGeom>
            <a:noFill/>
          </p:spPr>
          <p:txBody>
            <a:bodyPr wrap="square" rtlCol="0">
              <a:spAutoFit/>
            </a:bodyPr>
            <a:lstStyle/>
            <a:p>
              <a:r>
                <a:rPr lang="en-US" altLang="zh-CN" sz="800" dirty="0" smtClean="0">
                  <a:latin typeface="Arial" panose="020B0604020202020204" pitchFamily="34" charset="0"/>
                  <a:cs typeface="Arial" panose="020B0604020202020204" pitchFamily="34" charset="0"/>
                </a:rPr>
                <a:t>0</a:t>
              </a:r>
              <a:endParaRPr lang="zh-CN" altLang="en-US" sz="800" dirty="0">
                <a:latin typeface="Arial" panose="020B0604020202020204" pitchFamily="34" charset="0"/>
                <a:cs typeface="Arial" panose="020B0604020202020204" pitchFamily="34" charset="0"/>
              </a:endParaRPr>
            </a:p>
          </p:txBody>
        </p:sp>
        <p:sp>
          <p:nvSpPr>
            <p:cNvPr id="496" name="文本框 495"/>
            <p:cNvSpPr txBox="1"/>
            <p:nvPr/>
          </p:nvSpPr>
          <p:spPr>
            <a:xfrm>
              <a:off x="828656" y="3079569"/>
              <a:ext cx="248004" cy="215444"/>
            </a:xfrm>
            <a:prstGeom prst="rect">
              <a:avLst/>
            </a:prstGeom>
            <a:noFill/>
          </p:spPr>
          <p:txBody>
            <a:bodyPr wrap="square" rtlCol="0">
              <a:spAutoFit/>
            </a:bodyPr>
            <a:lstStyle/>
            <a:p>
              <a:r>
                <a:rPr lang="en-US" altLang="zh-CN" sz="800" dirty="0">
                  <a:latin typeface="Arial" panose="020B0604020202020204" pitchFamily="34" charset="0"/>
                  <a:cs typeface="Arial" panose="020B0604020202020204" pitchFamily="34" charset="0"/>
                </a:rPr>
                <a:t>3</a:t>
              </a:r>
              <a:endParaRPr lang="zh-CN" altLang="en-US" sz="800" dirty="0">
                <a:latin typeface="Arial" panose="020B0604020202020204" pitchFamily="34" charset="0"/>
                <a:cs typeface="Arial" panose="020B0604020202020204" pitchFamily="34" charset="0"/>
              </a:endParaRPr>
            </a:p>
          </p:txBody>
        </p:sp>
        <p:sp>
          <p:nvSpPr>
            <p:cNvPr id="497" name="文本框 496"/>
            <p:cNvSpPr txBox="1"/>
            <p:nvPr/>
          </p:nvSpPr>
          <p:spPr>
            <a:xfrm>
              <a:off x="1104615" y="3076942"/>
              <a:ext cx="248004" cy="215444"/>
            </a:xfrm>
            <a:prstGeom prst="rect">
              <a:avLst/>
            </a:prstGeom>
            <a:noFill/>
          </p:spPr>
          <p:txBody>
            <a:bodyPr wrap="square" rtlCol="0">
              <a:spAutoFit/>
            </a:bodyPr>
            <a:lstStyle/>
            <a:p>
              <a:r>
                <a:rPr lang="en-US" altLang="zh-CN" sz="800" dirty="0" smtClean="0">
                  <a:latin typeface="Arial" panose="020B0604020202020204" pitchFamily="34" charset="0"/>
                  <a:cs typeface="Arial" panose="020B0604020202020204" pitchFamily="34" charset="0"/>
                </a:rPr>
                <a:t>6</a:t>
              </a:r>
              <a:endParaRPr lang="zh-CN" altLang="en-US" sz="800" dirty="0">
                <a:latin typeface="Arial" panose="020B0604020202020204" pitchFamily="34" charset="0"/>
                <a:cs typeface="Arial" panose="020B0604020202020204" pitchFamily="34" charset="0"/>
              </a:endParaRPr>
            </a:p>
          </p:txBody>
        </p:sp>
        <p:sp>
          <p:nvSpPr>
            <p:cNvPr id="498" name="文本框 497"/>
            <p:cNvSpPr txBox="1"/>
            <p:nvPr/>
          </p:nvSpPr>
          <p:spPr>
            <a:xfrm>
              <a:off x="1381435" y="3081315"/>
              <a:ext cx="248004" cy="215444"/>
            </a:xfrm>
            <a:prstGeom prst="rect">
              <a:avLst/>
            </a:prstGeom>
            <a:noFill/>
          </p:spPr>
          <p:txBody>
            <a:bodyPr wrap="square" rtlCol="0">
              <a:spAutoFit/>
            </a:bodyPr>
            <a:lstStyle/>
            <a:p>
              <a:r>
                <a:rPr lang="en-US" altLang="zh-CN" sz="800" dirty="0">
                  <a:latin typeface="Arial" panose="020B0604020202020204" pitchFamily="34" charset="0"/>
                  <a:cs typeface="Arial" panose="020B0604020202020204" pitchFamily="34" charset="0"/>
                </a:rPr>
                <a:t>9</a:t>
              </a:r>
              <a:endParaRPr lang="zh-CN" altLang="en-US" sz="800" dirty="0">
                <a:latin typeface="Arial" panose="020B0604020202020204" pitchFamily="34" charset="0"/>
                <a:cs typeface="Arial" panose="020B0604020202020204" pitchFamily="34" charset="0"/>
              </a:endParaRPr>
            </a:p>
          </p:txBody>
        </p:sp>
        <p:sp>
          <p:nvSpPr>
            <p:cNvPr id="499" name="文本框 498"/>
            <p:cNvSpPr txBox="1"/>
            <p:nvPr/>
          </p:nvSpPr>
          <p:spPr>
            <a:xfrm>
              <a:off x="1629439" y="3076942"/>
              <a:ext cx="298603" cy="215444"/>
            </a:xfrm>
            <a:prstGeom prst="rect">
              <a:avLst/>
            </a:prstGeom>
            <a:noFill/>
          </p:spPr>
          <p:txBody>
            <a:bodyPr wrap="square" rtlCol="0">
              <a:spAutoFit/>
            </a:bodyPr>
            <a:lstStyle/>
            <a:p>
              <a:r>
                <a:rPr lang="en-US" altLang="zh-CN" sz="800" dirty="0" smtClean="0">
                  <a:latin typeface="Arial" panose="020B0604020202020204" pitchFamily="34" charset="0"/>
                  <a:cs typeface="Arial" panose="020B0604020202020204" pitchFamily="34" charset="0"/>
                </a:rPr>
                <a:t>12</a:t>
              </a:r>
              <a:endParaRPr lang="zh-CN" altLang="en-US" sz="800" dirty="0">
                <a:latin typeface="Arial" panose="020B0604020202020204" pitchFamily="34" charset="0"/>
                <a:cs typeface="Arial" panose="020B0604020202020204" pitchFamily="34" charset="0"/>
              </a:endParaRPr>
            </a:p>
          </p:txBody>
        </p:sp>
        <p:sp>
          <p:nvSpPr>
            <p:cNvPr id="500" name="文本框 499"/>
            <p:cNvSpPr txBox="1"/>
            <p:nvPr/>
          </p:nvSpPr>
          <p:spPr>
            <a:xfrm>
              <a:off x="1908719" y="3082109"/>
              <a:ext cx="298603" cy="215444"/>
            </a:xfrm>
            <a:prstGeom prst="rect">
              <a:avLst/>
            </a:prstGeom>
            <a:noFill/>
          </p:spPr>
          <p:txBody>
            <a:bodyPr wrap="square" rtlCol="0">
              <a:spAutoFit/>
            </a:bodyPr>
            <a:lstStyle/>
            <a:p>
              <a:r>
                <a:rPr lang="en-US" altLang="zh-CN" sz="800" dirty="0" smtClean="0">
                  <a:latin typeface="Arial" panose="020B0604020202020204" pitchFamily="34" charset="0"/>
                  <a:cs typeface="Arial" panose="020B0604020202020204" pitchFamily="34" charset="0"/>
                </a:rPr>
                <a:t>15</a:t>
              </a:r>
              <a:endParaRPr lang="zh-CN" altLang="en-US" sz="800" dirty="0">
                <a:latin typeface="Arial" panose="020B0604020202020204" pitchFamily="34" charset="0"/>
                <a:cs typeface="Arial" panose="020B0604020202020204" pitchFamily="34" charset="0"/>
              </a:endParaRPr>
            </a:p>
          </p:txBody>
        </p:sp>
        <p:sp>
          <p:nvSpPr>
            <p:cNvPr id="501" name="文本框 500"/>
            <p:cNvSpPr txBox="1"/>
            <p:nvPr/>
          </p:nvSpPr>
          <p:spPr>
            <a:xfrm>
              <a:off x="2186344" y="3073954"/>
              <a:ext cx="298603" cy="215444"/>
            </a:xfrm>
            <a:prstGeom prst="rect">
              <a:avLst/>
            </a:prstGeom>
            <a:noFill/>
          </p:spPr>
          <p:txBody>
            <a:bodyPr wrap="square" rtlCol="0">
              <a:spAutoFit/>
            </a:bodyPr>
            <a:lstStyle/>
            <a:p>
              <a:r>
                <a:rPr lang="en-US" altLang="zh-CN" sz="800" dirty="0" smtClean="0">
                  <a:latin typeface="Arial" panose="020B0604020202020204" pitchFamily="34" charset="0"/>
                  <a:cs typeface="Arial" panose="020B0604020202020204" pitchFamily="34" charset="0"/>
                </a:rPr>
                <a:t>18</a:t>
              </a:r>
              <a:endParaRPr lang="zh-CN" altLang="en-US" sz="800" dirty="0">
                <a:latin typeface="Arial" panose="020B0604020202020204" pitchFamily="34" charset="0"/>
                <a:cs typeface="Arial" panose="020B0604020202020204" pitchFamily="34" charset="0"/>
              </a:endParaRPr>
            </a:p>
          </p:txBody>
        </p:sp>
        <p:sp>
          <p:nvSpPr>
            <p:cNvPr id="502" name="文本框 501"/>
            <p:cNvSpPr txBox="1"/>
            <p:nvPr/>
          </p:nvSpPr>
          <p:spPr>
            <a:xfrm>
              <a:off x="2459112" y="3074944"/>
              <a:ext cx="314626" cy="215444"/>
            </a:xfrm>
            <a:prstGeom prst="rect">
              <a:avLst/>
            </a:prstGeom>
            <a:noFill/>
          </p:spPr>
          <p:txBody>
            <a:bodyPr wrap="square" rtlCol="0">
              <a:spAutoFit/>
            </a:bodyPr>
            <a:lstStyle/>
            <a:p>
              <a:r>
                <a:rPr lang="en-US" altLang="zh-CN" sz="800" dirty="0" smtClean="0">
                  <a:latin typeface="Arial" panose="020B0604020202020204" pitchFamily="34" charset="0"/>
                  <a:cs typeface="Arial" panose="020B0604020202020204" pitchFamily="34" charset="0"/>
                </a:rPr>
                <a:t>21</a:t>
              </a:r>
              <a:endParaRPr lang="zh-CN" altLang="en-US" sz="800" dirty="0">
                <a:latin typeface="Arial" panose="020B0604020202020204" pitchFamily="34" charset="0"/>
                <a:cs typeface="Arial" panose="020B0604020202020204" pitchFamily="34" charset="0"/>
              </a:endParaRPr>
            </a:p>
          </p:txBody>
        </p:sp>
        <p:pic>
          <p:nvPicPr>
            <p:cNvPr id="503" name="图片 502"/>
            <p:cNvPicPr>
              <a:picLocks noChangeAspect="1"/>
            </p:cNvPicPr>
            <p:nvPr/>
          </p:nvPicPr>
          <p:blipFill rotWithShape="1">
            <a:blip r:embed="rId20"/>
            <a:srcRect l="69937" t="7925" r="21959" b="38721"/>
            <a:stretch/>
          </p:blipFill>
          <p:spPr>
            <a:xfrm>
              <a:off x="2761327" y="1824191"/>
              <a:ext cx="252117" cy="860813"/>
            </a:xfrm>
            <a:prstGeom prst="rect">
              <a:avLst/>
            </a:prstGeom>
          </p:spPr>
        </p:pic>
      </p:grpSp>
      <p:pic>
        <p:nvPicPr>
          <p:cNvPr id="505" name="图片 504"/>
          <p:cNvPicPr>
            <a:picLocks noChangeAspect="1"/>
          </p:cNvPicPr>
          <p:nvPr/>
        </p:nvPicPr>
        <p:blipFill rotWithShape="1">
          <a:blip r:embed="rId21"/>
          <a:srcRect t="22105"/>
          <a:stretch/>
        </p:blipFill>
        <p:spPr>
          <a:xfrm>
            <a:off x="366338" y="2847975"/>
            <a:ext cx="3247634" cy="1432280"/>
          </a:xfrm>
          <a:prstGeom prst="rect">
            <a:avLst/>
          </a:prstGeom>
        </p:spPr>
      </p:pic>
      <p:sp>
        <p:nvSpPr>
          <p:cNvPr id="506" name="文本框 505">
            <a:extLst>
              <a:ext uri="{FF2B5EF4-FFF2-40B4-BE49-F238E27FC236}">
                <a16:creationId xmlns:a16="http://schemas.microsoft.com/office/drawing/2014/main" id="{9E0B6375-51FF-428A-BEAB-98DDC7673120}"/>
              </a:ext>
            </a:extLst>
          </p:cNvPr>
          <p:cNvSpPr txBox="1"/>
          <p:nvPr/>
        </p:nvSpPr>
        <p:spPr>
          <a:xfrm>
            <a:off x="55702" y="2756987"/>
            <a:ext cx="251692" cy="246221"/>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C</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104" name="右中括号 103"/>
          <p:cNvSpPr/>
          <p:nvPr/>
        </p:nvSpPr>
        <p:spPr>
          <a:xfrm>
            <a:off x="2667629" y="1840239"/>
            <a:ext cx="64044" cy="292761"/>
          </a:xfrm>
          <a:prstGeom prst="rightBracket">
            <a:avLst/>
          </a:prstGeom>
          <a:no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05" name="文本框 104"/>
          <p:cNvSpPr txBox="1"/>
          <p:nvPr/>
        </p:nvSpPr>
        <p:spPr>
          <a:xfrm rot="16200000">
            <a:off x="2669118" y="1872160"/>
            <a:ext cx="268849" cy="215444"/>
          </a:xfrm>
          <a:prstGeom prst="rect">
            <a:avLst/>
          </a:prstGeom>
          <a:noFill/>
        </p:spPr>
        <p:txBody>
          <a:bodyPr wrap="square" rtlCol="0">
            <a:spAutoFit/>
          </a:bodyPr>
          <a:lstStyle/>
          <a:p>
            <a:r>
              <a:rPr lang="en-US" altLang="zh-CN" sz="800" dirty="0" smtClean="0">
                <a:latin typeface="Arial" panose="020B0604020202020204" pitchFamily="34" charset="0"/>
                <a:cs typeface="Arial" panose="020B0604020202020204" pitchFamily="34" charset="0"/>
              </a:rPr>
              <a:t>*</a:t>
            </a:r>
            <a:endParaRPr lang="zh-CN" altLang="en-US" sz="800" dirty="0">
              <a:latin typeface="Arial" panose="020B0604020202020204" pitchFamily="34" charset="0"/>
              <a:cs typeface="Arial" panose="020B0604020202020204" pitchFamily="34" charset="0"/>
            </a:endParaRPr>
          </a:p>
        </p:txBody>
      </p:sp>
      <p:sp>
        <p:nvSpPr>
          <p:cNvPr id="5" name="矩形 4"/>
          <p:cNvSpPr/>
          <p:nvPr/>
        </p:nvSpPr>
        <p:spPr>
          <a:xfrm>
            <a:off x="46276" y="6441976"/>
            <a:ext cx="7574653" cy="2123658"/>
          </a:xfrm>
          <a:prstGeom prst="rect">
            <a:avLst/>
          </a:prstGeom>
          <a:noFill/>
        </p:spPr>
        <p:txBody>
          <a:bodyPr wrap="square" rtlCol="0">
            <a:spAutoFit/>
          </a:bodyPr>
          <a:lstStyle/>
          <a:p>
            <a:pPr algn="just"/>
            <a:r>
              <a:rPr lang="en-US" altLang="zh-CN" sz="1200" b="1" dirty="0">
                <a:solidFill>
                  <a:prstClr val="black"/>
                </a:solidFill>
                <a:latin typeface="Arial" panose="020B0604020202020204" pitchFamily="34" charset="0"/>
                <a:ea typeface="等线" panose="02010600030101010101" pitchFamily="2" charset="-122"/>
                <a:cs typeface="Arial" panose="020B0604020202020204" pitchFamily="34" charset="0"/>
              </a:rPr>
              <a:t>Figure S1. UCMSC </a:t>
            </a:r>
            <a:r>
              <a:rPr lang="en-US" altLang="zh-CN" sz="1200" b="1" dirty="0" err="1">
                <a:solidFill>
                  <a:prstClr val="black"/>
                </a:solidFill>
                <a:latin typeface="Arial" panose="020B0604020202020204" pitchFamily="34" charset="0"/>
                <a:ea typeface="等线" panose="02010600030101010101" pitchFamily="2" charset="-122"/>
                <a:cs typeface="Arial" panose="020B0604020202020204" pitchFamily="34" charset="0"/>
              </a:rPr>
              <a:t>secretome</a:t>
            </a:r>
            <a:r>
              <a:rPr lang="en-US" altLang="zh-CN" sz="1200" b="1" dirty="0">
                <a:solidFill>
                  <a:prstClr val="black"/>
                </a:solidFill>
                <a:latin typeface="Arial" panose="020B0604020202020204" pitchFamily="34" charset="0"/>
                <a:ea typeface="等线" panose="02010600030101010101" pitchFamily="2" charset="-122"/>
                <a:cs typeface="Arial" panose="020B0604020202020204" pitchFamily="34" charset="0"/>
              </a:rPr>
              <a:t> demonstrates a superior therapeutic efficacy for lung </a:t>
            </a:r>
            <a:r>
              <a:rPr lang="en-US" altLang="zh-CN" sz="1200" b="1" dirty="0" smtClean="0">
                <a:solidFill>
                  <a:prstClr val="black"/>
                </a:solidFill>
                <a:latin typeface="Arial" panose="020B0604020202020204" pitchFamily="34" charset="0"/>
                <a:ea typeface="等线" panose="02010600030101010101" pitchFamily="2" charset="-122"/>
                <a:cs typeface="Arial" panose="020B0604020202020204" pitchFamily="34" charset="0"/>
              </a:rPr>
              <a:t>injuries </a:t>
            </a:r>
          </a:p>
          <a:p>
            <a:pPr algn="just"/>
            <a:r>
              <a:rPr lang="en-US" altLang="zh-CN" sz="1200" dirty="0" smtClean="0">
                <a:solidFill>
                  <a:prstClr val="black"/>
                </a:solidFill>
                <a:latin typeface="Arial" panose="020B0604020202020204" pitchFamily="34" charset="0"/>
                <a:ea typeface="等线" panose="02010600030101010101" pitchFamily="2" charset="-122"/>
                <a:cs typeface="Arial" panose="020B0604020202020204" pitchFamily="34" charset="0"/>
              </a:rPr>
              <a:t>(A</a:t>
            </a:r>
            <a:r>
              <a:rPr lang="en-US" altLang="zh-CN" sz="1200" dirty="0">
                <a:solidFill>
                  <a:prstClr val="black"/>
                </a:solidFill>
                <a:latin typeface="Arial" panose="020B0604020202020204" pitchFamily="34" charset="0"/>
                <a:ea typeface="等线" panose="02010600030101010101" pitchFamily="2" charset="-122"/>
                <a:cs typeface="Arial" panose="020B0604020202020204" pitchFamily="34" charset="0"/>
              </a:rPr>
              <a:t>) A schematic demonstration for the animal experiments. </a:t>
            </a:r>
            <a:r>
              <a:rPr lang="en-US" altLang="zh-CN" sz="1200" dirty="0">
                <a:solidFill>
                  <a:prstClr val="black"/>
                </a:solidFill>
                <a:latin typeface="Arial" panose="020B0604020202020204" pitchFamily="34" charset="0"/>
                <a:ea typeface="等线" panose="02010600030101010101" pitchFamily="2" charset="-122"/>
                <a:cs typeface="Arial" panose="020B0604020202020204" pitchFamily="34" charset="0"/>
              </a:rPr>
              <a:t>Mice were used to receive </a:t>
            </a:r>
            <a:r>
              <a:rPr lang="en-US" altLang="zh-CN" sz="1200" dirty="0" err="1">
                <a:solidFill>
                  <a:prstClr val="black"/>
                </a:solidFill>
                <a:latin typeface="Arial" panose="020B0604020202020204" pitchFamily="34" charset="0"/>
                <a:ea typeface="等线" panose="02010600030101010101" pitchFamily="2" charset="-122"/>
                <a:cs typeface="Arial" panose="020B0604020202020204" pitchFamily="34" charset="0"/>
              </a:rPr>
              <a:t>intratracheal</a:t>
            </a:r>
            <a:r>
              <a:rPr lang="en-US" altLang="zh-CN" sz="1200" dirty="0">
                <a:solidFill>
                  <a:prstClr val="black"/>
                </a:solidFill>
                <a:latin typeface="Arial" panose="020B0604020202020204" pitchFamily="34" charset="0"/>
                <a:ea typeface="等线" panose="02010600030101010101" pitchFamily="2" charset="-122"/>
                <a:cs typeface="Arial" panose="020B0604020202020204" pitchFamily="34" charset="0"/>
              </a:rPr>
              <a:t> bleomycin (BLM; 2.5 mg/kg body weight) or the same amount of saline at day 1. At day 3, two groups of BLM-challenged mice were subject to an intravenous (I.V.) injection of 200 </a:t>
            </a:r>
            <a:r>
              <a:rPr lang="en-US" altLang="zh-CN" sz="1200" dirty="0" err="1">
                <a:solidFill>
                  <a:prstClr val="black"/>
                </a:solidFill>
                <a:latin typeface="Arial" panose="020B0604020202020204" pitchFamily="34" charset="0"/>
                <a:ea typeface="等线" panose="02010600030101010101" pitchFamily="2" charset="-122"/>
                <a:cs typeface="Arial" panose="020B0604020202020204" pitchFamily="34" charset="0"/>
              </a:rPr>
              <a:t>ul</a:t>
            </a:r>
            <a:r>
              <a:rPr lang="en-US" altLang="zh-CN" sz="1200" dirty="0">
                <a:solidFill>
                  <a:prstClr val="black"/>
                </a:solidFill>
                <a:latin typeface="Arial" panose="020B0604020202020204" pitchFamily="34" charset="0"/>
                <a:ea typeface="等线" panose="02010600030101010101" pitchFamily="2" charset="-122"/>
                <a:cs typeface="Arial" panose="020B0604020202020204" pitchFamily="34" charset="0"/>
              </a:rPr>
              <a:t> secretomes produced from UCMSC or PLMSC (1×106 cells cultured at 10,000 </a:t>
            </a:r>
            <a:r>
              <a:rPr lang="en-US" altLang="zh-CN" sz="1200" dirty="0" err="1">
                <a:solidFill>
                  <a:prstClr val="black"/>
                </a:solidFill>
                <a:latin typeface="Arial" panose="020B0604020202020204" pitchFamily="34" charset="0"/>
                <a:ea typeface="等线" panose="02010600030101010101" pitchFamily="2" charset="-122"/>
                <a:cs typeface="Arial" panose="020B0604020202020204" pitchFamily="34" charset="0"/>
              </a:rPr>
              <a:t>ul</a:t>
            </a:r>
            <a:r>
              <a:rPr lang="en-US" altLang="zh-CN" sz="1200" dirty="0">
                <a:solidFill>
                  <a:prstClr val="black"/>
                </a:solidFill>
                <a:latin typeface="Arial" panose="020B0604020202020204" pitchFamily="34" charset="0"/>
                <a:ea typeface="等线" panose="02010600030101010101" pitchFamily="2" charset="-122"/>
                <a:cs typeface="Arial" panose="020B0604020202020204" pitchFamily="34" charset="0"/>
              </a:rPr>
              <a:t> medium for 48 h), via the caudal vein, while one group of BLM-challenged mice and the group of control mice (without BLM-challenge) received the same volume of saline treatment. Mice were randomly grouped (n=5 per group). (B) Body weight alteration in the mice (n=5) subjected to various treatments. *: p&lt; 0.1. (C) Kaplan-Meier survival curves of mice receiving different interventions. (D) Representative micro-CT images of lungs from mice in the experiment. The images were taken at 18th day post-injury. Three repeats from 5 mice were shown. (E) Lung volumes evaluated based on the three-dimensional reconstruction data from micro-CT; n=5, p values were calculated. </a:t>
            </a:r>
            <a:endParaRPr lang="zh-CN" altLang="zh-CN" sz="12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grpSp>
        <p:nvGrpSpPr>
          <p:cNvPr id="10" name="组合 9"/>
          <p:cNvGrpSpPr/>
          <p:nvPr/>
        </p:nvGrpSpPr>
        <p:grpSpPr>
          <a:xfrm>
            <a:off x="177585" y="4391625"/>
            <a:ext cx="2901809" cy="1913654"/>
            <a:chOff x="495085" y="4715148"/>
            <a:chExt cx="2901809" cy="1913654"/>
          </a:xfrm>
        </p:grpSpPr>
        <p:pic>
          <p:nvPicPr>
            <p:cNvPr id="9" name="图片 8"/>
            <p:cNvPicPr>
              <a:picLocks noChangeAspect="1"/>
            </p:cNvPicPr>
            <p:nvPr/>
          </p:nvPicPr>
          <p:blipFill rotWithShape="1">
            <a:blip r:embed="rId22"/>
            <a:srcRect l="8980" t="6737" r="13163" b="12077"/>
            <a:stretch/>
          </p:blipFill>
          <p:spPr>
            <a:xfrm>
              <a:off x="993495" y="4818704"/>
              <a:ext cx="2301805" cy="1490059"/>
            </a:xfrm>
            <a:prstGeom prst="rect">
              <a:avLst/>
            </a:prstGeom>
          </p:spPr>
        </p:pic>
        <p:sp>
          <p:nvSpPr>
            <p:cNvPr id="437" name="文本框 436">
              <a:extLst>
                <a:ext uri="{FF2B5EF4-FFF2-40B4-BE49-F238E27FC236}">
                  <a16:creationId xmlns:a16="http://schemas.microsoft.com/office/drawing/2014/main" id="{2BF36DA1-EE1E-4333-8EE3-4F2E3F5D9C64}"/>
                </a:ext>
              </a:extLst>
            </p:cNvPr>
            <p:cNvSpPr txBox="1"/>
            <p:nvPr/>
          </p:nvSpPr>
          <p:spPr>
            <a:xfrm rot="16200000">
              <a:off x="-103451" y="5313684"/>
              <a:ext cx="1443294" cy="246221"/>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Lung volume / mm</a:t>
              </a:r>
              <a:r>
                <a:rPr lang="en-US" altLang="zh-CN" sz="1000" baseline="30000" dirty="0">
                  <a:solidFill>
                    <a:prstClr val="black"/>
                  </a:solidFill>
                  <a:latin typeface="Arial" panose="020B0604020202020204" pitchFamily="34" charset="0"/>
                  <a:ea typeface="等线" panose="02010600030101010101" pitchFamily="2" charset="-122"/>
                  <a:cs typeface="Arial" panose="020B0604020202020204" pitchFamily="34" charset="0"/>
                </a:rPr>
                <a:t>3</a:t>
              </a:r>
              <a:endParaRPr lang="zh-CN" altLang="en-US" sz="1000" baseline="30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438" name="文本框 437">
              <a:extLst>
                <a:ext uri="{FF2B5EF4-FFF2-40B4-BE49-F238E27FC236}">
                  <a16:creationId xmlns:a16="http://schemas.microsoft.com/office/drawing/2014/main" id="{3E78520D-49A1-4DE1-844D-4238231F3646}"/>
                </a:ext>
              </a:extLst>
            </p:cNvPr>
            <p:cNvSpPr txBox="1"/>
            <p:nvPr/>
          </p:nvSpPr>
          <p:spPr>
            <a:xfrm>
              <a:off x="660902" y="6114133"/>
              <a:ext cx="399341" cy="246221"/>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350</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439" name="文本框 438">
              <a:extLst>
                <a:ext uri="{FF2B5EF4-FFF2-40B4-BE49-F238E27FC236}">
                  <a16:creationId xmlns:a16="http://schemas.microsoft.com/office/drawing/2014/main" id="{ABD95C77-C801-42EC-845C-1958FDCF38ED}"/>
                </a:ext>
              </a:extLst>
            </p:cNvPr>
            <p:cNvSpPr txBox="1"/>
            <p:nvPr/>
          </p:nvSpPr>
          <p:spPr>
            <a:xfrm>
              <a:off x="660902" y="5888256"/>
              <a:ext cx="399341" cy="246221"/>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400</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440" name="文本框 439">
              <a:extLst>
                <a:ext uri="{FF2B5EF4-FFF2-40B4-BE49-F238E27FC236}">
                  <a16:creationId xmlns:a16="http://schemas.microsoft.com/office/drawing/2014/main" id="{C5DDD75E-AB69-41B1-ACFA-307022A664B4}"/>
                </a:ext>
              </a:extLst>
            </p:cNvPr>
            <p:cNvSpPr txBox="1"/>
            <p:nvPr/>
          </p:nvSpPr>
          <p:spPr>
            <a:xfrm>
              <a:off x="660902" y="5662379"/>
              <a:ext cx="399341" cy="246221"/>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450</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441" name="文本框 440">
              <a:extLst>
                <a:ext uri="{FF2B5EF4-FFF2-40B4-BE49-F238E27FC236}">
                  <a16:creationId xmlns:a16="http://schemas.microsoft.com/office/drawing/2014/main" id="{58ECC05F-B664-4902-BB69-BEC561DF972A}"/>
                </a:ext>
              </a:extLst>
            </p:cNvPr>
            <p:cNvSpPr txBox="1"/>
            <p:nvPr/>
          </p:nvSpPr>
          <p:spPr>
            <a:xfrm>
              <a:off x="660902" y="5436502"/>
              <a:ext cx="399341" cy="246221"/>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500</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442" name="文本框 441">
              <a:extLst>
                <a:ext uri="{FF2B5EF4-FFF2-40B4-BE49-F238E27FC236}">
                  <a16:creationId xmlns:a16="http://schemas.microsoft.com/office/drawing/2014/main" id="{274BFCC1-2FA6-42F2-BA6B-C9ECA950FDBF}"/>
                </a:ext>
              </a:extLst>
            </p:cNvPr>
            <p:cNvSpPr txBox="1"/>
            <p:nvPr/>
          </p:nvSpPr>
          <p:spPr>
            <a:xfrm>
              <a:off x="660902" y="5207703"/>
              <a:ext cx="399341" cy="246221"/>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550</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443" name="文本框 442">
              <a:extLst>
                <a:ext uri="{FF2B5EF4-FFF2-40B4-BE49-F238E27FC236}">
                  <a16:creationId xmlns:a16="http://schemas.microsoft.com/office/drawing/2014/main" id="{1673EEFB-38C7-4C5F-9F03-9DDEA5D9C414}"/>
                </a:ext>
              </a:extLst>
            </p:cNvPr>
            <p:cNvSpPr txBox="1"/>
            <p:nvPr/>
          </p:nvSpPr>
          <p:spPr>
            <a:xfrm>
              <a:off x="660902" y="4978903"/>
              <a:ext cx="399341" cy="246221"/>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600</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444" name="文本框 443">
              <a:extLst>
                <a:ext uri="{FF2B5EF4-FFF2-40B4-BE49-F238E27FC236}">
                  <a16:creationId xmlns:a16="http://schemas.microsoft.com/office/drawing/2014/main" id="{AAD75421-82C8-470E-9621-66E6247ED5C7}"/>
                </a:ext>
              </a:extLst>
            </p:cNvPr>
            <p:cNvSpPr txBox="1"/>
            <p:nvPr/>
          </p:nvSpPr>
          <p:spPr>
            <a:xfrm>
              <a:off x="660902" y="4750104"/>
              <a:ext cx="399341" cy="246221"/>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650</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cxnSp>
          <p:nvCxnSpPr>
            <p:cNvPr id="445" name="直接连接符 444">
              <a:extLst>
                <a:ext uri="{FF2B5EF4-FFF2-40B4-BE49-F238E27FC236}">
                  <a16:creationId xmlns:a16="http://schemas.microsoft.com/office/drawing/2014/main" id="{AC54A65A-530B-4748-8498-69A62E229551}"/>
                </a:ext>
              </a:extLst>
            </p:cNvPr>
            <p:cNvCxnSpPr>
              <a:cxnSpLocks/>
            </p:cNvCxnSpPr>
            <p:nvPr/>
          </p:nvCxnSpPr>
          <p:spPr>
            <a:xfrm>
              <a:off x="1797553" y="4997595"/>
              <a:ext cx="756000" cy="0"/>
            </a:xfrm>
            <a:prstGeom prst="line">
              <a:avLst/>
            </a:prstGeom>
          </p:spPr>
          <p:style>
            <a:lnRef idx="1">
              <a:schemeClr val="dk1"/>
            </a:lnRef>
            <a:fillRef idx="0">
              <a:schemeClr val="dk1"/>
            </a:fillRef>
            <a:effectRef idx="0">
              <a:schemeClr val="dk1"/>
            </a:effectRef>
            <a:fontRef idx="minor">
              <a:schemeClr val="tx1"/>
            </a:fontRef>
          </p:style>
        </p:cxnSp>
        <p:sp>
          <p:nvSpPr>
            <p:cNvPr id="449" name="文本框 448">
              <a:extLst>
                <a:ext uri="{FF2B5EF4-FFF2-40B4-BE49-F238E27FC236}">
                  <a16:creationId xmlns:a16="http://schemas.microsoft.com/office/drawing/2014/main" id="{A661DD92-A051-4BD2-9F10-0E26D5E36AA2}"/>
                </a:ext>
              </a:extLst>
            </p:cNvPr>
            <p:cNvSpPr txBox="1"/>
            <p:nvPr/>
          </p:nvSpPr>
          <p:spPr>
            <a:xfrm>
              <a:off x="2562586" y="4920361"/>
              <a:ext cx="649598" cy="200055"/>
            </a:xfrm>
            <a:prstGeom prst="rect">
              <a:avLst/>
            </a:prstGeom>
            <a:noFill/>
          </p:spPr>
          <p:txBody>
            <a:bodyPr wrap="square" rtlCol="0">
              <a:spAutoFit/>
            </a:bodyPr>
            <a:lstStyle/>
            <a:p>
              <a:pPr defTabSz="342900"/>
              <a:r>
                <a:rPr lang="en-US" altLang="zh-CN" sz="700" dirty="0" smtClean="0">
                  <a:solidFill>
                    <a:prstClr val="black"/>
                  </a:solidFill>
                  <a:latin typeface="Arial" panose="020B0604020202020204" pitchFamily="34" charset="0"/>
                  <a:ea typeface="等线" panose="02010600030101010101" pitchFamily="2" charset="-122"/>
                  <a:cs typeface="Arial" panose="020B0604020202020204" pitchFamily="34" charset="0"/>
                </a:rPr>
                <a:t>p=0.0839</a:t>
              </a:r>
              <a:endParaRPr lang="zh-CN" altLang="en-US" sz="7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450" name="文本框 449">
              <a:extLst>
                <a:ext uri="{FF2B5EF4-FFF2-40B4-BE49-F238E27FC236}">
                  <a16:creationId xmlns:a16="http://schemas.microsoft.com/office/drawing/2014/main" id="{41CCB05B-069B-4EA1-8B33-BE457844EEE6}"/>
                </a:ext>
              </a:extLst>
            </p:cNvPr>
            <p:cNvSpPr txBox="1"/>
            <p:nvPr/>
          </p:nvSpPr>
          <p:spPr>
            <a:xfrm>
              <a:off x="812292" y="6239919"/>
              <a:ext cx="615738" cy="246221"/>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BLM</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451" name="文本框 450">
              <a:extLst>
                <a:ext uri="{FF2B5EF4-FFF2-40B4-BE49-F238E27FC236}">
                  <a16:creationId xmlns:a16="http://schemas.microsoft.com/office/drawing/2014/main" id="{887EA07B-7D7D-4D21-A58C-BCBE253C7E58}"/>
                </a:ext>
              </a:extLst>
            </p:cNvPr>
            <p:cNvSpPr txBox="1"/>
            <p:nvPr/>
          </p:nvSpPr>
          <p:spPr>
            <a:xfrm>
              <a:off x="1517663" y="6382581"/>
              <a:ext cx="552811" cy="246221"/>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Saline</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452" name="文本框 451">
              <a:extLst>
                <a:ext uri="{FF2B5EF4-FFF2-40B4-BE49-F238E27FC236}">
                  <a16:creationId xmlns:a16="http://schemas.microsoft.com/office/drawing/2014/main" id="{CA6A2353-1C42-497A-8A34-E0B27563ED9D}"/>
                </a:ext>
              </a:extLst>
            </p:cNvPr>
            <p:cNvSpPr txBox="1"/>
            <p:nvPr/>
          </p:nvSpPr>
          <p:spPr>
            <a:xfrm>
              <a:off x="1937975" y="6382581"/>
              <a:ext cx="599044" cy="246221"/>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DMEM</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453" name="文本框 452">
              <a:extLst>
                <a:ext uri="{FF2B5EF4-FFF2-40B4-BE49-F238E27FC236}">
                  <a16:creationId xmlns:a16="http://schemas.microsoft.com/office/drawing/2014/main" id="{7C48A1F0-B51E-475C-85F6-BD7962C4BBF8}"/>
                </a:ext>
              </a:extLst>
            </p:cNvPr>
            <p:cNvSpPr txBox="1"/>
            <p:nvPr/>
          </p:nvSpPr>
          <p:spPr>
            <a:xfrm>
              <a:off x="2408463" y="6382581"/>
              <a:ext cx="500213" cy="246221"/>
            </a:xfrm>
            <a:prstGeom prst="rect">
              <a:avLst/>
            </a:prstGeom>
            <a:noFill/>
          </p:spPr>
          <p:txBody>
            <a:bodyPr wrap="square" rtlCol="0">
              <a:spAutoFit/>
            </a:bodyPr>
            <a:lstStyle>
              <a:defPPr>
                <a:defRPr lang="en-US"/>
              </a:defPPr>
              <a:lvl1pPr>
                <a:defRPr sz="1200"/>
              </a:lvl1pPr>
            </a:lstStyle>
            <a:p>
              <a:pPr defTabSz="342900"/>
              <a:r>
                <a:rPr lang="en-US" altLang="zh-CN" sz="1000" dirty="0" smtClean="0">
                  <a:solidFill>
                    <a:prstClr val="black"/>
                  </a:solidFill>
                  <a:latin typeface="Arial" panose="020B0604020202020204" pitchFamily="34" charset="0"/>
                  <a:ea typeface="等线" panose="02010600030101010101" pitchFamily="2" charset="-122"/>
                  <a:cs typeface="Arial" panose="020B0604020202020204" pitchFamily="34" charset="0"/>
                </a:rPr>
                <a:t>UC </a:t>
              </a:r>
              <a:r>
                <a:rPr lang="en-US" altLang="zh-CN" sz="1000" dirty="0" smtClean="0">
                  <a:solidFill>
                    <a:prstClr val="black"/>
                  </a:solidFill>
                  <a:latin typeface="Arial" panose="020B0604020202020204" pitchFamily="34" charset="0"/>
                  <a:ea typeface="等线" panose="02010600030101010101" pitchFamily="2" charset="-122"/>
                  <a:cs typeface="Arial" panose="020B0604020202020204" pitchFamily="34" charset="0"/>
                </a:rPr>
                <a:t>S</a:t>
              </a:r>
              <a:endPar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454" name="文本框 453">
              <a:extLst>
                <a:ext uri="{FF2B5EF4-FFF2-40B4-BE49-F238E27FC236}">
                  <a16:creationId xmlns:a16="http://schemas.microsoft.com/office/drawing/2014/main" id="{5CC5F6F6-80BD-4B33-9988-06F12905FB97}"/>
                </a:ext>
              </a:extLst>
            </p:cNvPr>
            <p:cNvSpPr txBox="1"/>
            <p:nvPr/>
          </p:nvSpPr>
          <p:spPr>
            <a:xfrm>
              <a:off x="2964132" y="6243497"/>
              <a:ext cx="161429" cy="246221"/>
            </a:xfrm>
            <a:prstGeom prst="rect">
              <a:avLst/>
            </a:prstGeom>
            <a:noFill/>
          </p:spPr>
          <p:txBody>
            <a:bodyPr wrap="square" rtlCol="0">
              <a:spAutoFit/>
            </a:bodyPr>
            <a:lstStyle/>
            <a:p>
              <a:pPr defTabSz="342900"/>
              <a:r>
                <a:rPr lang="en-US" altLang="zh-CN" sz="1000" b="1" dirty="0">
                  <a:solidFill>
                    <a:prstClr val="black"/>
                  </a:solidFill>
                  <a:latin typeface="Arial" panose="020B0604020202020204" pitchFamily="34" charset="0"/>
                  <a:ea typeface="等线" panose="02010600030101010101" pitchFamily="2" charset="-122"/>
                  <a:cs typeface="Arial" panose="020B0604020202020204" pitchFamily="34" charset="0"/>
                </a:rPr>
                <a:t>-</a:t>
              </a:r>
              <a:endParaRPr lang="zh-CN" altLang="en-US" sz="1000" b="1"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455" name="文本框 454">
              <a:extLst>
                <a:ext uri="{FF2B5EF4-FFF2-40B4-BE49-F238E27FC236}">
                  <a16:creationId xmlns:a16="http://schemas.microsoft.com/office/drawing/2014/main" id="{7A7F8AA2-3286-4647-BEFC-CF51177D480C}"/>
                </a:ext>
              </a:extLst>
            </p:cNvPr>
            <p:cNvSpPr txBox="1"/>
            <p:nvPr/>
          </p:nvSpPr>
          <p:spPr>
            <a:xfrm>
              <a:off x="1668096" y="6243497"/>
              <a:ext cx="161429" cy="246221"/>
            </a:xfrm>
            <a:prstGeom prst="rect">
              <a:avLst/>
            </a:prstGeom>
            <a:noFill/>
          </p:spPr>
          <p:txBody>
            <a:bodyPr wrap="square" rtlCol="0">
              <a:spAutoFit/>
            </a:bodyPr>
            <a:lstStyle/>
            <a:p>
              <a:pPr defTabSz="342900"/>
              <a:r>
                <a:rPr lang="en-US" altLang="zh-CN" sz="1000" b="1" dirty="0">
                  <a:solidFill>
                    <a:prstClr val="black"/>
                  </a:solidFill>
                  <a:latin typeface="Arial" panose="020B0604020202020204" pitchFamily="34" charset="0"/>
                  <a:ea typeface="等线" panose="02010600030101010101" pitchFamily="2" charset="-122"/>
                  <a:cs typeface="Arial" panose="020B0604020202020204" pitchFamily="34" charset="0"/>
                </a:rPr>
                <a:t>+</a:t>
              </a:r>
              <a:endParaRPr lang="zh-CN" altLang="en-US" sz="1000" b="1"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456" name="文本框 455">
              <a:extLst>
                <a:ext uri="{FF2B5EF4-FFF2-40B4-BE49-F238E27FC236}">
                  <a16:creationId xmlns:a16="http://schemas.microsoft.com/office/drawing/2014/main" id="{BB2722AA-0177-4054-B6E8-7DD455A4D4BC}"/>
                </a:ext>
              </a:extLst>
            </p:cNvPr>
            <p:cNvSpPr txBox="1"/>
            <p:nvPr/>
          </p:nvSpPr>
          <p:spPr>
            <a:xfrm>
              <a:off x="2077934" y="6243497"/>
              <a:ext cx="193589" cy="246221"/>
            </a:xfrm>
            <a:prstGeom prst="rect">
              <a:avLst/>
            </a:prstGeom>
            <a:noFill/>
          </p:spPr>
          <p:txBody>
            <a:bodyPr wrap="square" rtlCol="0">
              <a:spAutoFit/>
            </a:bodyPr>
            <a:lstStyle/>
            <a:p>
              <a:pPr defTabSz="342900"/>
              <a:r>
                <a:rPr lang="en-US" altLang="zh-CN" sz="1000" b="1" dirty="0">
                  <a:solidFill>
                    <a:prstClr val="black"/>
                  </a:solidFill>
                  <a:latin typeface="Arial" panose="020B0604020202020204" pitchFamily="34" charset="0"/>
                  <a:ea typeface="等线" panose="02010600030101010101" pitchFamily="2" charset="-122"/>
                  <a:cs typeface="Arial" panose="020B0604020202020204" pitchFamily="34" charset="0"/>
                </a:rPr>
                <a:t>+</a:t>
              </a:r>
              <a:endParaRPr lang="zh-CN" altLang="en-US" sz="1000" b="1"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457" name="文本框 456">
              <a:extLst>
                <a:ext uri="{FF2B5EF4-FFF2-40B4-BE49-F238E27FC236}">
                  <a16:creationId xmlns:a16="http://schemas.microsoft.com/office/drawing/2014/main" id="{2570F031-E428-4129-8D35-CA14634D81D6}"/>
                </a:ext>
              </a:extLst>
            </p:cNvPr>
            <p:cNvSpPr txBox="1"/>
            <p:nvPr/>
          </p:nvSpPr>
          <p:spPr>
            <a:xfrm>
              <a:off x="1233062" y="6243497"/>
              <a:ext cx="161429" cy="246221"/>
            </a:xfrm>
            <a:prstGeom prst="rect">
              <a:avLst/>
            </a:prstGeom>
            <a:noFill/>
          </p:spPr>
          <p:txBody>
            <a:bodyPr wrap="square" rtlCol="0">
              <a:spAutoFit/>
            </a:bodyPr>
            <a:lstStyle/>
            <a:p>
              <a:pPr defTabSz="342900"/>
              <a:r>
                <a:rPr lang="en-US" altLang="zh-CN" sz="1000" b="1" dirty="0">
                  <a:solidFill>
                    <a:prstClr val="black"/>
                  </a:solidFill>
                  <a:latin typeface="Arial" panose="020B0604020202020204" pitchFamily="34" charset="0"/>
                  <a:ea typeface="等线" panose="02010600030101010101" pitchFamily="2" charset="-122"/>
                  <a:cs typeface="Arial" panose="020B0604020202020204" pitchFamily="34" charset="0"/>
                </a:rPr>
                <a:t>+</a:t>
              </a:r>
              <a:endParaRPr lang="zh-CN" altLang="en-US" sz="1000" b="1"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458" name="文本框 457">
              <a:extLst>
                <a:ext uri="{FF2B5EF4-FFF2-40B4-BE49-F238E27FC236}">
                  <a16:creationId xmlns:a16="http://schemas.microsoft.com/office/drawing/2014/main" id="{50B7EE7C-3D52-4B98-A745-4970A61E6F16}"/>
                </a:ext>
              </a:extLst>
            </p:cNvPr>
            <p:cNvSpPr txBox="1"/>
            <p:nvPr/>
          </p:nvSpPr>
          <p:spPr>
            <a:xfrm>
              <a:off x="2505956" y="6243497"/>
              <a:ext cx="193589" cy="246221"/>
            </a:xfrm>
            <a:prstGeom prst="rect">
              <a:avLst/>
            </a:prstGeom>
            <a:noFill/>
          </p:spPr>
          <p:txBody>
            <a:bodyPr wrap="square" rtlCol="0">
              <a:spAutoFit/>
            </a:bodyPr>
            <a:lstStyle/>
            <a:p>
              <a:pPr defTabSz="342900"/>
              <a:r>
                <a:rPr lang="en-US" altLang="zh-CN" sz="1000" b="1" dirty="0">
                  <a:solidFill>
                    <a:prstClr val="black"/>
                  </a:solidFill>
                  <a:latin typeface="Arial" panose="020B0604020202020204" pitchFamily="34" charset="0"/>
                  <a:ea typeface="等线" panose="02010600030101010101" pitchFamily="2" charset="-122"/>
                  <a:cs typeface="Arial" panose="020B0604020202020204" pitchFamily="34" charset="0"/>
                </a:rPr>
                <a:t>+</a:t>
              </a:r>
              <a:endParaRPr lang="zh-CN" altLang="en-US" sz="1000" b="1"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459" name="文本框 458">
              <a:extLst>
                <a:ext uri="{FF2B5EF4-FFF2-40B4-BE49-F238E27FC236}">
                  <a16:creationId xmlns:a16="http://schemas.microsoft.com/office/drawing/2014/main" id="{47583D0B-2F8C-4DF2-A678-F65B408B2E3A}"/>
                </a:ext>
              </a:extLst>
            </p:cNvPr>
            <p:cNvSpPr txBox="1"/>
            <p:nvPr/>
          </p:nvSpPr>
          <p:spPr>
            <a:xfrm>
              <a:off x="2868346" y="6382581"/>
              <a:ext cx="528548" cy="246221"/>
            </a:xfrm>
            <a:prstGeom prst="rect">
              <a:avLst/>
            </a:prstGeom>
            <a:noFill/>
          </p:spPr>
          <p:txBody>
            <a:bodyPr wrap="square" rtlCol="0">
              <a:spAutoFit/>
            </a:bodyPr>
            <a:lstStyle>
              <a:defPPr>
                <a:defRPr lang="en-US"/>
              </a:defPPr>
              <a:lvl1pPr>
                <a:defRPr sz="1200"/>
              </a:lvl1pPr>
            </a:lstStyle>
            <a:p>
              <a:pPr defTabSz="342900"/>
              <a:r>
                <a:rPr lang="en-US" altLang="zh-CN" sz="1000" dirty="0" smtClean="0">
                  <a:solidFill>
                    <a:prstClr val="black"/>
                  </a:solidFill>
                  <a:latin typeface="Arial" panose="020B0604020202020204" pitchFamily="34" charset="0"/>
                  <a:ea typeface="等线" panose="02010600030101010101" pitchFamily="2" charset="-122"/>
                  <a:cs typeface="Arial" panose="020B0604020202020204" pitchFamily="34" charset="0"/>
                </a:rPr>
                <a:t>PL </a:t>
              </a:r>
              <a:r>
                <a:rPr lang="en-US" altLang="zh-CN" sz="1000" dirty="0" smtClean="0">
                  <a:solidFill>
                    <a:prstClr val="black"/>
                  </a:solidFill>
                  <a:latin typeface="Arial" panose="020B0604020202020204" pitchFamily="34" charset="0"/>
                  <a:ea typeface="等线" panose="02010600030101010101" pitchFamily="2" charset="-122"/>
                  <a:cs typeface="Arial" panose="020B0604020202020204" pitchFamily="34" charset="0"/>
                </a:rPr>
                <a:t>S</a:t>
              </a:r>
              <a:endPar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460" name="文本框 459">
              <a:extLst>
                <a:ext uri="{FF2B5EF4-FFF2-40B4-BE49-F238E27FC236}">
                  <a16:creationId xmlns:a16="http://schemas.microsoft.com/office/drawing/2014/main" id="{1EAADD67-5C30-4FB0-832A-8CBBB323AC78}"/>
                </a:ext>
              </a:extLst>
            </p:cNvPr>
            <p:cNvSpPr txBox="1"/>
            <p:nvPr/>
          </p:nvSpPr>
          <p:spPr>
            <a:xfrm>
              <a:off x="1163142" y="6382581"/>
              <a:ext cx="427177" cy="246221"/>
            </a:xfrm>
            <a:prstGeom prst="rect">
              <a:avLst/>
            </a:prstGeom>
            <a:noFill/>
          </p:spPr>
          <p:txBody>
            <a:bodyPr wrap="square" rtlCol="0">
              <a:spAutoFit/>
            </a:bodyPr>
            <a:lstStyle>
              <a:defPPr>
                <a:defRPr lang="en-US"/>
              </a:defPPr>
              <a:lvl1pPr>
                <a:defRPr sz="1200"/>
              </a:lvl1p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Ctrl</a:t>
              </a:r>
            </a:p>
          </p:txBody>
        </p:sp>
        <p:cxnSp>
          <p:nvCxnSpPr>
            <p:cNvPr id="462" name="直接连接符 461">
              <a:extLst>
                <a:ext uri="{FF2B5EF4-FFF2-40B4-BE49-F238E27FC236}">
                  <a16:creationId xmlns:a16="http://schemas.microsoft.com/office/drawing/2014/main" id="{938D0F89-2AF0-4BFF-9A9D-F58F9B08D662}"/>
                </a:ext>
              </a:extLst>
            </p:cNvPr>
            <p:cNvCxnSpPr>
              <a:cxnSpLocks/>
            </p:cNvCxnSpPr>
            <p:nvPr/>
          </p:nvCxnSpPr>
          <p:spPr>
            <a:xfrm flipH="1">
              <a:off x="2569318" y="5129824"/>
              <a:ext cx="540000" cy="0"/>
            </a:xfrm>
            <a:prstGeom prst="line">
              <a:avLst/>
            </a:prstGeom>
          </p:spPr>
          <p:style>
            <a:lnRef idx="1">
              <a:schemeClr val="dk1"/>
            </a:lnRef>
            <a:fillRef idx="0">
              <a:schemeClr val="dk1"/>
            </a:fillRef>
            <a:effectRef idx="0">
              <a:schemeClr val="dk1"/>
            </a:effectRef>
            <a:fontRef idx="minor">
              <a:schemeClr val="tx1"/>
            </a:fontRef>
          </p:style>
        </p:cxnSp>
        <p:sp>
          <p:nvSpPr>
            <p:cNvPr id="106" name="文本框 105">
              <a:extLst>
                <a:ext uri="{FF2B5EF4-FFF2-40B4-BE49-F238E27FC236}">
                  <a16:creationId xmlns:a16="http://schemas.microsoft.com/office/drawing/2014/main" id="{A661DD92-A051-4BD2-9F10-0E26D5E36AA2}"/>
                </a:ext>
              </a:extLst>
            </p:cNvPr>
            <p:cNvSpPr txBox="1"/>
            <p:nvPr/>
          </p:nvSpPr>
          <p:spPr>
            <a:xfrm>
              <a:off x="1893913" y="4786641"/>
              <a:ext cx="649598" cy="200055"/>
            </a:xfrm>
            <a:prstGeom prst="rect">
              <a:avLst/>
            </a:prstGeom>
            <a:noFill/>
          </p:spPr>
          <p:txBody>
            <a:bodyPr wrap="square" rtlCol="0">
              <a:spAutoFit/>
            </a:bodyPr>
            <a:lstStyle/>
            <a:p>
              <a:pPr defTabSz="342900"/>
              <a:r>
                <a:rPr lang="en-US" altLang="zh-CN" sz="700" dirty="0" smtClean="0">
                  <a:solidFill>
                    <a:prstClr val="black"/>
                  </a:solidFill>
                  <a:latin typeface="Arial" panose="020B0604020202020204" pitchFamily="34" charset="0"/>
                  <a:ea typeface="等线" panose="02010600030101010101" pitchFamily="2" charset="-122"/>
                  <a:cs typeface="Arial" panose="020B0604020202020204" pitchFamily="34" charset="0"/>
                </a:rPr>
                <a:t>p=0.0449</a:t>
              </a:r>
              <a:endParaRPr lang="zh-CN" altLang="en-US" sz="7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grpSp>
    </p:spTree>
    <p:extLst>
      <p:ext uri="{BB962C8B-B14F-4D97-AF65-F5344CB8AC3E}">
        <p14:creationId xmlns:p14="http://schemas.microsoft.com/office/powerpoint/2010/main" val="11007182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 name="文本框 225">
            <a:extLst>
              <a:ext uri="{FF2B5EF4-FFF2-40B4-BE49-F238E27FC236}">
                <a16:creationId xmlns:a16="http://schemas.microsoft.com/office/drawing/2014/main" id="{07480CFD-B7A4-42E5-A740-26861EB37060}"/>
              </a:ext>
            </a:extLst>
          </p:cNvPr>
          <p:cNvSpPr txBox="1"/>
          <p:nvPr/>
        </p:nvSpPr>
        <p:spPr>
          <a:xfrm>
            <a:off x="76588" y="4292437"/>
            <a:ext cx="251692" cy="246221"/>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F</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grpSp>
        <p:nvGrpSpPr>
          <p:cNvPr id="7" name="组合 6"/>
          <p:cNvGrpSpPr/>
          <p:nvPr/>
        </p:nvGrpSpPr>
        <p:grpSpPr>
          <a:xfrm>
            <a:off x="434186" y="4315257"/>
            <a:ext cx="6493630" cy="2277856"/>
            <a:chOff x="434186" y="4750677"/>
            <a:chExt cx="6493630" cy="2277856"/>
          </a:xfrm>
        </p:grpSpPr>
        <p:pic>
          <p:nvPicPr>
            <p:cNvPr id="223" name="图片 222">
              <a:extLst>
                <a:ext uri="{FF2B5EF4-FFF2-40B4-BE49-F238E27FC236}">
                  <a16:creationId xmlns:a16="http://schemas.microsoft.com/office/drawing/2014/main" id="{96EDA4EF-E9E9-4328-95DA-7D397E2E995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8444" y="5781434"/>
              <a:ext cx="1153813" cy="606414"/>
            </a:xfrm>
            <a:prstGeom prst="rect">
              <a:avLst/>
            </a:prstGeom>
          </p:spPr>
        </p:pic>
        <p:pic>
          <p:nvPicPr>
            <p:cNvPr id="224" name="图片 223">
              <a:extLst>
                <a:ext uri="{FF2B5EF4-FFF2-40B4-BE49-F238E27FC236}">
                  <a16:creationId xmlns:a16="http://schemas.microsoft.com/office/drawing/2014/main" id="{8A6B34E2-3D99-482D-A998-563A51E40AE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8443" y="6418454"/>
              <a:ext cx="1153814" cy="608221"/>
            </a:xfrm>
            <a:prstGeom prst="rect">
              <a:avLst/>
            </a:prstGeom>
          </p:spPr>
        </p:pic>
        <p:pic>
          <p:nvPicPr>
            <p:cNvPr id="225" name="图片 224">
              <a:extLst>
                <a:ext uri="{FF2B5EF4-FFF2-40B4-BE49-F238E27FC236}">
                  <a16:creationId xmlns:a16="http://schemas.microsoft.com/office/drawing/2014/main" id="{AF266788-122A-4799-9693-68B180A7F65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82786" y="5137678"/>
              <a:ext cx="1153813" cy="606414"/>
            </a:xfrm>
            <a:prstGeom prst="rect">
              <a:avLst/>
            </a:prstGeom>
          </p:spPr>
        </p:pic>
        <p:sp>
          <p:nvSpPr>
            <p:cNvPr id="227" name="文本框 226">
              <a:extLst>
                <a:ext uri="{FF2B5EF4-FFF2-40B4-BE49-F238E27FC236}">
                  <a16:creationId xmlns:a16="http://schemas.microsoft.com/office/drawing/2014/main" id="{FC1F7914-E6FE-4F6B-81E3-DE90BAE0BB73}"/>
                </a:ext>
              </a:extLst>
            </p:cNvPr>
            <p:cNvSpPr txBox="1"/>
            <p:nvPr/>
          </p:nvSpPr>
          <p:spPr>
            <a:xfrm>
              <a:off x="434186" y="5338282"/>
              <a:ext cx="680365" cy="246221"/>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Col1a1</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228" name="文本框 227">
              <a:extLst>
                <a:ext uri="{FF2B5EF4-FFF2-40B4-BE49-F238E27FC236}">
                  <a16:creationId xmlns:a16="http://schemas.microsoft.com/office/drawing/2014/main" id="{E9A8B90C-ACDC-4B63-AA7F-DEFEDA761C0D}"/>
                </a:ext>
              </a:extLst>
            </p:cNvPr>
            <p:cNvSpPr txBox="1"/>
            <p:nvPr/>
          </p:nvSpPr>
          <p:spPr>
            <a:xfrm>
              <a:off x="456024" y="5984257"/>
              <a:ext cx="680365" cy="246221"/>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Col3a1</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229" name="文本框 228">
              <a:extLst>
                <a:ext uri="{FF2B5EF4-FFF2-40B4-BE49-F238E27FC236}">
                  <a16:creationId xmlns:a16="http://schemas.microsoft.com/office/drawing/2014/main" id="{7EB2DB76-9153-467C-A09A-35E30938B843}"/>
                </a:ext>
              </a:extLst>
            </p:cNvPr>
            <p:cNvSpPr txBox="1"/>
            <p:nvPr/>
          </p:nvSpPr>
          <p:spPr>
            <a:xfrm>
              <a:off x="436277" y="6630232"/>
              <a:ext cx="680365" cy="246221"/>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ACTA2</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230" name="文本框 229">
              <a:extLst>
                <a:ext uri="{FF2B5EF4-FFF2-40B4-BE49-F238E27FC236}">
                  <a16:creationId xmlns:a16="http://schemas.microsoft.com/office/drawing/2014/main" id="{A91297F0-6A75-435D-8E4D-00BAB58F6C53}"/>
                </a:ext>
              </a:extLst>
            </p:cNvPr>
            <p:cNvSpPr txBox="1"/>
            <p:nvPr/>
          </p:nvSpPr>
          <p:spPr>
            <a:xfrm>
              <a:off x="1342812" y="4901982"/>
              <a:ext cx="419340" cy="246221"/>
            </a:xfrm>
            <a:prstGeom prst="rect">
              <a:avLst/>
            </a:prstGeom>
            <a:noFill/>
          </p:spPr>
          <p:txBody>
            <a:bodyPr wrap="square" rtlCol="0">
              <a:spAutoFit/>
            </a:bodyPr>
            <a:lstStyle/>
            <a:p>
              <a:pPr defTabSz="342900"/>
              <a:r>
                <a:rPr lang="en-US" altLang="zh-CN" sz="1000" dirty="0" smtClean="0">
                  <a:solidFill>
                    <a:prstClr val="black"/>
                  </a:solidFill>
                  <a:latin typeface="Arial" panose="020B0604020202020204" pitchFamily="34" charset="0"/>
                  <a:ea typeface="等线" panose="02010600030101010101" pitchFamily="2" charset="-122"/>
                  <a:cs typeface="Arial" panose="020B0604020202020204" pitchFamily="34" charset="0"/>
                </a:rPr>
                <a:t>Ctrl</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231" name="文本框 230">
              <a:extLst>
                <a:ext uri="{FF2B5EF4-FFF2-40B4-BE49-F238E27FC236}">
                  <a16:creationId xmlns:a16="http://schemas.microsoft.com/office/drawing/2014/main" id="{D17E7095-DE56-4BE9-A40E-983F97790568}"/>
                </a:ext>
              </a:extLst>
            </p:cNvPr>
            <p:cNvSpPr txBox="1"/>
            <p:nvPr/>
          </p:nvSpPr>
          <p:spPr>
            <a:xfrm>
              <a:off x="2496625" y="4886397"/>
              <a:ext cx="597214" cy="246221"/>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Saline</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232" name="文本框 231">
              <a:extLst>
                <a:ext uri="{FF2B5EF4-FFF2-40B4-BE49-F238E27FC236}">
                  <a16:creationId xmlns:a16="http://schemas.microsoft.com/office/drawing/2014/main" id="{51E74CFF-1C3E-4FCF-A245-9FA142A2FC80}"/>
                </a:ext>
              </a:extLst>
            </p:cNvPr>
            <p:cNvSpPr txBox="1"/>
            <p:nvPr/>
          </p:nvSpPr>
          <p:spPr>
            <a:xfrm>
              <a:off x="3698475" y="4877335"/>
              <a:ext cx="602806" cy="246221"/>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DMEM</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pic>
          <p:nvPicPr>
            <p:cNvPr id="233" name="图片 232">
              <a:extLst>
                <a:ext uri="{FF2B5EF4-FFF2-40B4-BE49-F238E27FC236}">
                  <a16:creationId xmlns:a16="http://schemas.microsoft.com/office/drawing/2014/main" id="{05708CBA-12DB-4D2E-BCFA-516B0846E80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60116" y="6420312"/>
              <a:ext cx="1153814" cy="608221"/>
            </a:xfrm>
            <a:prstGeom prst="rect">
              <a:avLst/>
            </a:prstGeom>
          </p:spPr>
        </p:pic>
        <p:pic>
          <p:nvPicPr>
            <p:cNvPr id="234" name="图片 233">
              <a:extLst>
                <a:ext uri="{FF2B5EF4-FFF2-40B4-BE49-F238E27FC236}">
                  <a16:creationId xmlns:a16="http://schemas.microsoft.com/office/drawing/2014/main" id="{149DEEB2-2F53-4332-956E-2A714C6E2F7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160116" y="5779627"/>
              <a:ext cx="1153814" cy="608221"/>
            </a:xfrm>
            <a:prstGeom prst="rect">
              <a:avLst/>
            </a:prstGeom>
          </p:spPr>
        </p:pic>
        <p:pic>
          <p:nvPicPr>
            <p:cNvPr id="235" name="图片 234">
              <a:extLst>
                <a:ext uri="{FF2B5EF4-FFF2-40B4-BE49-F238E27FC236}">
                  <a16:creationId xmlns:a16="http://schemas.microsoft.com/office/drawing/2014/main" id="{BE023282-14C4-4C70-97C5-D9BE3A0C470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58580" y="5135872"/>
              <a:ext cx="1153814" cy="608221"/>
            </a:xfrm>
            <a:prstGeom prst="rect">
              <a:avLst/>
            </a:prstGeom>
          </p:spPr>
        </p:pic>
        <p:pic>
          <p:nvPicPr>
            <p:cNvPr id="236" name="图片 235">
              <a:extLst>
                <a:ext uri="{FF2B5EF4-FFF2-40B4-BE49-F238E27FC236}">
                  <a16:creationId xmlns:a16="http://schemas.microsoft.com/office/drawing/2014/main" id="{7EA93E51-AF8B-4B35-9A0F-B71B9D9701E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341791" y="5137678"/>
              <a:ext cx="1153813" cy="606414"/>
            </a:xfrm>
            <a:prstGeom prst="rect">
              <a:avLst/>
            </a:prstGeom>
          </p:spPr>
        </p:pic>
        <p:pic>
          <p:nvPicPr>
            <p:cNvPr id="237" name="图片 236">
              <a:extLst>
                <a:ext uri="{FF2B5EF4-FFF2-40B4-BE49-F238E27FC236}">
                  <a16:creationId xmlns:a16="http://schemas.microsoft.com/office/drawing/2014/main" id="{B88D07C6-B9AD-4D31-AF85-E08FDED6CC2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341791" y="5773233"/>
              <a:ext cx="1153813" cy="606414"/>
            </a:xfrm>
            <a:prstGeom prst="rect">
              <a:avLst/>
            </a:prstGeom>
          </p:spPr>
        </p:pic>
        <p:pic>
          <p:nvPicPr>
            <p:cNvPr id="238" name="图片 237">
              <a:extLst>
                <a:ext uri="{FF2B5EF4-FFF2-40B4-BE49-F238E27FC236}">
                  <a16:creationId xmlns:a16="http://schemas.microsoft.com/office/drawing/2014/main" id="{FA489585-9D5E-4B6A-841E-C73C8F11D6A3}"/>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341791" y="6418454"/>
              <a:ext cx="1153813" cy="606414"/>
            </a:xfrm>
            <a:prstGeom prst="rect">
              <a:avLst/>
            </a:prstGeom>
          </p:spPr>
        </p:pic>
        <p:pic>
          <p:nvPicPr>
            <p:cNvPr id="239" name="图片 238">
              <a:extLst>
                <a:ext uri="{FF2B5EF4-FFF2-40B4-BE49-F238E27FC236}">
                  <a16:creationId xmlns:a16="http://schemas.microsoft.com/office/drawing/2014/main" id="{DD1350BA-C94E-47CF-8043-ED8A16B03DC5}"/>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521061" y="5775001"/>
              <a:ext cx="1153813" cy="608221"/>
            </a:xfrm>
            <a:prstGeom prst="rect">
              <a:avLst/>
            </a:prstGeom>
          </p:spPr>
        </p:pic>
        <p:pic>
          <p:nvPicPr>
            <p:cNvPr id="240" name="图片 239">
              <a:extLst>
                <a:ext uri="{FF2B5EF4-FFF2-40B4-BE49-F238E27FC236}">
                  <a16:creationId xmlns:a16="http://schemas.microsoft.com/office/drawing/2014/main" id="{0C51B84F-9E08-4AE5-B4A2-612D4405E90A}"/>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4524479" y="5134254"/>
              <a:ext cx="1153813" cy="608221"/>
            </a:xfrm>
            <a:prstGeom prst="rect">
              <a:avLst/>
            </a:prstGeom>
          </p:spPr>
        </p:pic>
        <p:pic>
          <p:nvPicPr>
            <p:cNvPr id="241" name="图片 240">
              <a:extLst>
                <a:ext uri="{FF2B5EF4-FFF2-40B4-BE49-F238E27FC236}">
                  <a16:creationId xmlns:a16="http://schemas.microsoft.com/office/drawing/2014/main" id="{7FD6C75E-B143-4720-A78A-9A99E22FA203}"/>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523464" y="6416647"/>
              <a:ext cx="1153813" cy="608221"/>
            </a:xfrm>
            <a:prstGeom prst="rect">
              <a:avLst/>
            </a:prstGeom>
          </p:spPr>
        </p:pic>
        <p:sp>
          <p:nvSpPr>
            <p:cNvPr id="242" name="文本框 241">
              <a:extLst>
                <a:ext uri="{FF2B5EF4-FFF2-40B4-BE49-F238E27FC236}">
                  <a16:creationId xmlns:a16="http://schemas.microsoft.com/office/drawing/2014/main" id="{BF228210-6AB7-49B4-B7DC-56D4941DE217}"/>
                </a:ext>
              </a:extLst>
            </p:cNvPr>
            <p:cNvSpPr txBox="1"/>
            <p:nvPr/>
          </p:nvSpPr>
          <p:spPr>
            <a:xfrm>
              <a:off x="4760626" y="4750677"/>
              <a:ext cx="939909" cy="400110"/>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UCMSC  </a:t>
              </a:r>
              <a:r>
                <a:rPr lang="en-US" altLang="zh-CN" sz="1000" dirty="0" err="1">
                  <a:solidFill>
                    <a:prstClr val="black"/>
                  </a:solidFill>
                  <a:latin typeface="Arial" panose="020B0604020202020204" pitchFamily="34" charset="0"/>
                  <a:ea typeface="等线" panose="02010600030101010101" pitchFamily="2" charset="-122"/>
                  <a:cs typeface="Arial" panose="020B0604020202020204" pitchFamily="34" charset="0"/>
                </a:rPr>
                <a:t>Secretome</a:t>
              </a:r>
              <a:endPar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pic>
          <p:nvPicPr>
            <p:cNvPr id="243" name="图片 242">
              <a:extLst>
                <a:ext uri="{FF2B5EF4-FFF2-40B4-BE49-F238E27FC236}">
                  <a16:creationId xmlns:a16="http://schemas.microsoft.com/office/drawing/2014/main" id="{9AE20D9A-D0BF-4087-B05E-64210CF60E7A}"/>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725980" y="5771648"/>
              <a:ext cx="1153814" cy="608222"/>
            </a:xfrm>
            <a:prstGeom prst="rect">
              <a:avLst/>
            </a:prstGeom>
          </p:spPr>
        </p:pic>
        <p:pic>
          <p:nvPicPr>
            <p:cNvPr id="244" name="图片 243">
              <a:extLst>
                <a:ext uri="{FF2B5EF4-FFF2-40B4-BE49-F238E27FC236}">
                  <a16:creationId xmlns:a16="http://schemas.microsoft.com/office/drawing/2014/main" id="{74F8FA11-973C-49F6-AFFC-D5BE2EFE67BD}"/>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5727799" y="5126828"/>
              <a:ext cx="1153814" cy="608222"/>
            </a:xfrm>
            <a:prstGeom prst="rect">
              <a:avLst/>
            </a:prstGeom>
          </p:spPr>
        </p:pic>
        <p:pic>
          <p:nvPicPr>
            <p:cNvPr id="245" name="图片 244">
              <a:extLst>
                <a:ext uri="{FF2B5EF4-FFF2-40B4-BE49-F238E27FC236}">
                  <a16:creationId xmlns:a16="http://schemas.microsoft.com/office/drawing/2014/main" id="{DF3457C3-1065-4991-B5A6-750D6FA92BE1}"/>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5730672" y="6413627"/>
              <a:ext cx="1153814" cy="608222"/>
            </a:xfrm>
            <a:prstGeom prst="rect">
              <a:avLst/>
            </a:prstGeom>
          </p:spPr>
        </p:pic>
        <p:sp>
          <p:nvSpPr>
            <p:cNvPr id="246" name="文本框 245">
              <a:extLst>
                <a:ext uri="{FF2B5EF4-FFF2-40B4-BE49-F238E27FC236}">
                  <a16:creationId xmlns:a16="http://schemas.microsoft.com/office/drawing/2014/main" id="{730A66B4-4FC9-4267-AC7A-3A2CD568CBB6}"/>
                </a:ext>
              </a:extLst>
            </p:cNvPr>
            <p:cNvSpPr txBox="1"/>
            <p:nvPr/>
          </p:nvSpPr>
          <p:spPr>
            <a:xfrm>
              <a:off x="5956218" y="4754224"/>
              <a:ext cx="971598" cy="553998"/>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PLMSC</a:t>
              </a:r>
            </a:p>
            <a:p>
              <a:pPr defTabSz="342900"/>
              <a:r>
                <a:rPr lang="en-US" altLang="zh-CN" sz="1000" dirty="0" err="1">
                  <a:solidFill>
                    <a:prstClr val="black"/>
                  </a:solidFill>
                  <a:latin typeface="Arial" panose="020B0604020202020204" pitchFamily="34" charset="0"/>
                  <a:ea typeface="等线" panose="02010600030101010101" pitchFamily="2" charset="-122"/>
                  <a:cs typeface="Arial" panose="020B0604020202020204" pitchFamily="34" charset="0"/>
                </a:rPr>
                <a:t>Secretome</a:t>
              </a:r>
              <a:endPar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endParaRPr>
            </a:p>
            <a:p>
              <a:pPr defTabSz="342900"/>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grpSp>
      <p:sp>
        <p:nvSpPr>
          <p:cNvPr id="247" name="文本框 246">
            <a:extLst>
              <a:ext uri="{FF2B5EF4-FFF2-40B4-BE49-F238E27FC236}">
                <a16:creationId xmlns:a16="http://schemas.microsoft.com/office/drawing/2014/main" id="{D5DD990B-E788-42AF-97FE-13AEC909E217}"/>
              </a:ext>
            </a:extLst>
          </p:cNvPr>
          <p:cNvSpPr txBox="1"/>
          <p:nvPr/>
        </p:nvSpPr>
        <p:spPr>
          <a:xfrm>
            <a:off x="61765" y="9635699"/>
            <a:ext cx="8200309" cy="338554"/>
          </a:xfrm>
          <a:prstGeom prst="rect">
            <a:avLst/>
          </a:prstGeom>
          <a:noFill/>
        </p:spPr>
        <p:txBody>
          <a:bodyPr wrap="square" rtlCol="0">
            <a:spAutoFit/>
          </a:bodyPr>
          <a:lstStyle/>
          <a:p>
            <a:r>
              <a:rPr lang="en-US" altLang="zh-CN" sz="1600" dirty="0" smtClean="0">
                <a:solidFill>
                  <a:prstClr val="black"/>
                </a:solidFill>
                <a:latin typeface="Arial" panose="020B0604020202020204" pitchFamily="34" charset="0"/>
                <a:ea typeface="等线" panose="02010600030101010101" pitchFamily="2" charset="-122"/>
                <a:cs typeface="Arial" panose="020B0604020202020204" pitchFamily="34" charset="0"/>
              </a:rPr>
              <a:t>Figure S2</a:t>
            </a:r>
            <a:endParaRPr lang="zh-CN" altLang="zh-CN" sz="1600" dirty="0">
              <a:latin typeface="Arial" panose="020B0604020202020204" pitchFamily="34" charset="0"/>
              <a:cs typeface="Arial" panose="020B0604020202020204" pitchFamily="34" charset="0"/>
            </a:endParaRPr>
          </a:p>
        </p:txBody>
      </p:sp>
      <p:sp>
        <p:nvSpPr>
          <p:cNvPr id="298" name="文本框 297">
            <a:extLst>
              <a:ext uri="{FF2B5EF4-FFF2-40B4-BE49-F238E27FC236}">
                <a16:creationId xmlns:a16="http://schemas.microsoft.com/office/drawing/2014/main" id="{14E826FF-E546-4971-A24A-F6EE3BA191C3}"/>
              </a:ext>
            </a:extLst>
          </p:cNvPr>
          <p:cNvSpPr txBox="1"/>
          <p:nvPr/>
        </p:nvSpPr>
        <p:spPr>
          <a:xfrm>
            <a:off x="76588" y="6736661"/>
            <a:ext cx="303790" cy="246221"/>
          </a:xfrm>
          <a:prstGeom prst="rect">
            <a:avLst/>
          </a:prstGeom>
          <a:noFill/>
        </p:spPr>
        <p:txBody>
          <a:bodyPr wrap="square" rtlCol="0">
            <a:spAutoFit/>
          </a:bodyPr>
          <a:lstStyle/>
          <a:p>
            <a:pPr defTabSz="342900"/>
            <a:r>
              <a:rPr lang="en-US" altLang="zh-CN" sz="1000" dirty="0" smtClean="0">
                <a:solidFill>
                  <a:prstClr val="black"/>
                </a:solidFill>
                <a:latin typeface="Arial" panose="020B0604020202020204" pitchFamily="34" charset="0"/>
                <a:ea typeface="等线" panose="02010600030101010101" pitchFamily="2" charset="-122"/>
                <a:cs typeface="Arial" panose="020B0604020202020204" pitchFamily="34" charset="0"/>
              </a:rPr>
              <a:t>G</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grpSp>
        <p:nvGrpSpPr>
          <p:cNvPr id="4" name="组合 3"/>
          <p:cNvGrpSpPr/>
          <p:nvPr/>
        </p:nvGrpSpPr>
        <p:grpSpPr>
          <a:xfrm>
            <a:off x="94057" y="6804348"/>
            <a:ext cx="2493073" cy="2649570"/>
            <a:chOff x="94057" y="7239768"/>
            <a:chExt cx="2493073" cy="2649570"/>
          </a:xfrm>
        </p:grpSpPr>
        <p:pic>
          <p:nvPicPr>
            <p:cNvPr id="286" name="图片 285"/>
            <p:cNvPicPr>
              <a:picLocks noChangeAspect="1"/>
            </p:cNvPicPr>
            <p:nvPr/>
          </p:nvPicPr>
          <p:blipFill rotWithShape="1">
            <a:blip r:embed="rId18"/>
            <a:srcRect l="7025" t="8691" b="36822"/>
            <a:stretch/>
          </p:blipFill>
          <p:spPr>
            <a:xfrm>
              <a:off x="657844" y="7332864"/>
              <a:ext cx="1929286" cy="1712694"/>
            </a:xfrm>
            <a:prstGeom prst="rect">
              <a:avLst/>
            </a:prstGeom>
          </p:spPr>
        </p:pic>
        <p:sp>
          <p:nvSpPr>
            <p:cNvPr id="287" name="文本框 286">
              <a:extLst>
                <a:ext uri="{FF2B5EF4-FFF2-40B4-BE49-F238E27FC236}">
                  <a16:creationId xmlns:a16="http://schemas.microsoft.com/office/drawing/2014/main" id="{6929C2E6-3D61-4C1F-B3F6-2DC38AE26864}"/>
                </a:ext>
              </a:extLst>
            </p:cNvPr>
            <p:cNvSpPr txBox="1"/>
            <p:nvPr/>
          </p:nvSpPr>
          <p:spPr>
            <a:xfrm>
              <a:off x="377432" y="9018487"/>
              <a:ext cx="595464" cy="246221"/>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BLM</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288" name="文本框 287">
              <a:extLst>
                <a:ext uri="{FF2B5EF4-FFF2-40B4-BE49-F238E27FC236}">
                  <a16:creationId xmlns:a16="http://schemas.microsoft.com/office/drawing/2014/main" id="{94210B1A-0D48-4043-A2DA-BE27484D6CD6}"/>
                </a:ext>
              </a:extLst>
            </p:cNvPr>
            <p:cNvSpPr txBox="1"/>
            <p:nvPr/>
          </p:nvSpPr>
          <p:spPr>
            <a:xfrm rot="18421893">
              <a:off x="854054" y="9208846"/>
              <a:ext cx="656014" cy="246222"/>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Saline</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289" name="文本框 288">
              <a:extLst>
                <a:ext uri="{FF2B5EF4-FFF2-40B4-BE49-F238E27FC236}">
                  <a16:creationId xmlns:a16="http://schemas.microsoft.com/office/drawing/2014/main" id="{73B86E08-5A0A-408A-B7EC-2023D08F36E9}"/>
                </a:ext>
              </a:extLst>
            </p:cNvPr>
            <p:cNvSpPr txBox="1"/>
            <p:nvPr/>
          </p:nvSpPr>
          <p:spPr>
            <a:xfrm rot="18421893">
              <a:off x="1192172" y="9253679"/>
              <a:ext cx="617692" cy="246222"/>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DMEM</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290" name="文本框 289">
              <a:extLst>
                <a:ext uri="{FF2B5EF4-FFF2-40B4-BE49-F238E27FC236}">
                  <a16:creationId xmlns:a16="http://schemas.microsoft.com/office/drawing/2014/main" id="{3FFD51C4-8892-4D33-87CB-D80E2DCB8363}"/>
                </a:ext>
              </a:extLst>
            </p:cNvPr>
            <p:cNvSpPr txBox="1"/>
            <p:nvPr/>
          </p:nvSpPr>
          <p:spPr>
            <a:xfrm rot="18421893">
              <a:off x="1362821" y="9344993"/>
              <a:ext cx="842469" cy="246222"/>
            </a:xfrm>
            <a:prstGeom prst="rect">
              <a:avLst/>
            </a:prstGeom>
            <a:noFill/>
          </p:spPr>
          <p:txBody>
            <a:bodyPr wrap="square" rtlCol="0">
              <a:spAutoFit/>
            </a:bodyPr>
            <a:lstStyle>
              <a:defPPr>
                <a:defRPr lang="en-US"/>
              </a:defPPr>
              <a:lvl1pPr>
                <a:defRPr sz="1200"/>
              </a:lvl1pPr>
            </a:lstStyle>
            <a:p>
              <a:pPr defTabSz="342900"/>
              <a:r>
                <a:rPr lang="en-US" altLang="zh-CN" sz="1000" dirty="0" smtClean="0">
                  <a:solidFill>
                    <a:prstClr val="black"/>
                  </a:solidFill>
                  <a:latin typeface="Arial" panose="020B0604020202020204" pitchFamily="34" charset="0"/>
                  <a:ea typeface="等线" panose="02010600030101010101" pitchFamily="2" charset="-122"/>
                  <a:cs typeface="Arial" panose="020B0604020202020204" pitchFamily="34" charset="0"/>
                </a:rPr>
                <a:t>UCMSC S</a:t>
              </a:r>
              <a:endPar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291" name="文本框 290">
              <a:extLst>
                <a:ext uri="{FF2B5EF4-FFF2-40B4-BE49-F238E27FC236}">
                  <a16:creationId xmlns:a16="http://schemas.microsoft.com/office/drawing/2014/main" id="{07526167-4253-4C8B-90DE-125B8F4BBEC8}"/>
                </a:ext>
              </a:extLst>
            </p:cNvPr>
            <p:cNvSpPr txBox="1"/>
            <p:nvPr/>
          </p:nvSpPr>
          <p:spPr>
            <a:xfrm>
              <a:off x="837391" y="8989440"/>
              <a:ext cx="194844" cy="297187"/>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292" name="文本框 291">
              <a:extLst>
                <a:ext uri="{FF2B5EF4-FFF2-40B4-BE49-F238E27FC236}">
                  <a16:creationId xmlns:a16="http://schemas.microsoft.com/office/drawing/2014/main" id="{74B84342-7AAD-45C4-8085-6ED7214447CB}"/>
                </a:ext>
              </a:extLst>
            </p:cNvPr>
            <p:cNvSpPr txBox="1"/>
            <p:nvPr/>
          </p:nvSpPr>
          <p:spPr>
            <a:xfrm>
              <a:off x="1491820" y="9003476"/>
              <a:ext cx="194844" cy="297187"/>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293" name="文本框 292">
              <a:extLst>
                <a:ext uri="{FF2B5EF4-FFF2-40B4-BE49-F238E27FC236}">
                  <a16:creationId xmlns:a16="http://schemas.microsoft.com/office/drawing/2014/main" id="{B6D5024A-6215-49A6-8D6D-9EAD56509C7A}"/>
                </a:ext>
              </a:extLst>
            </p:cNvPr>
            <p:cNvSpPr txBox="1"/>
            <p:nvPr/>
          </p:nvSpPr>
          <p:spPr>
            <a:xfrm>
              <a:off x="1821208" y="9003603"/>
              <a:ext cx="233660" cy="297187"/>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294" name="文本框 293">
              <a:extLst>
                <a:ext uri="{FF2B5EF4-FFF2-40B4-BE49-F238E27FC236}">
                  <a16:creationId xmlns:a16="http://schemas.microsoft.com/office/drawing/2014/main" id="{9C1CF9D6-E09B-40DF-BA91-B3EFB3FFBF89}"/>
                </a:ext>
              </a:extLst>
            </p:cNvPr>
            <p:cNvSpPr txBox="1"/>
            <p:nvPr/>
          </p:nvSpPr>
          <p:spPr>
            <a:xfrm>
              <a:off x="1161029" y="8999680"/>
              <a:ext cx="194844" cy="297187"/>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295" name="文本框 294">
              <a:extLst>
                <a:ext uri="{FF2B5EF4-FFF2-40B4-BE49-F238E27FC236}">
                  <a16:creationId xmlns:a16="http://schemas.microsoft.com/office/drawing/2014/main" id="{BBE86BC2-2D7D-4E02-AA86-49475647CAC7}"/>
                </a:ext>
              </a:extLst>
            </p:cNvPr>
            <p:cNvSpPr txBox="1"/>
            <p:nvPr/>
          </p:nvSpPr>
          <p:spPr>
            <a:xfrm>
              <a:off x="2151838" y="9003476"/>
              <a:ext cx="236968" cy="246221"/>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296" name="文本框 295">
              <a:extLst>
                <a:ext uri="{FF2B5EF4-FFF2-40B4-BE49-F238E27FC236}">
                  <a16:creationId xmlns:a16="http://schemas.microsoft.com/office/drawing/2014/main" id="{A9C704EE-1EAA-456C-9639-A52E6F0307E4}"/>
                </a:ext>
              </a:extLst>
            </p:cNvPr>
            <p:cNvSpPr txBox="1"/>
            <p:nvPr/>
          </p:nvSpPr>
          <p:spPr>
            <a:xfrm rot="18421893">
              <a:off x="1743667" y="9309812"/>
              <a:ext cx="891490" cy="246222"/>
            </a:xfrm>
            <a:prstGeom prst="rect">
              <a:avLst/>
            </a:prstGeom>
            <a:noFill/>
          </p:spPr>
          <p:txBody>
            <a:bodyPr wrap="square" rtlCol="0">
              <a:spAutoFit/>
            </a:bodyPr>
            <a:lstStyle>
              <a:defPPr>
                <a:defRPr lang="en-US"/>
              </a:defPPr>
              <a:lvl1pPr>
                <a:defRPr sz="1200"/>
              </a:lvl1pPr>
            </a:lstStyle>
            <a:p>
              <a:pPr defTabSz="342900"/>
              <a:r>
                <a:rPr lang="en-US" altLang="zh-CN" sz="1000" dirty="0" smtClean="0">
                  <a:solidFill>
                    <a:prstClr val="black"/>
                  </a:solidFill>
                  <a:latin typeface="Arial" panose="020B0604020202020204" pitchFamily="34" charset="0"/>
                  <a:ea typeface="等线" panose="02010600030101010101" pitchFamily="2" charset="-122"/>
                  <a:cs typeface="Arial" panose="020B0604020202020204" pitchFamily="34" charset="0"/>
                </a:rPr>
                <a:t>PLMSC S</a:t>
              </a:r>
            </a:p>
          </p:txBody>
        </p:sp>
        <p:sp>
          <p:nvSpPr>
            <p:cNvPr id="297" name="文本框 296">
              <a:extLst>
                <a:ext uri="{FF2B5EF4-FFF2-40B4-BE49-F238E27FC236}">
                  <a16:creationId xmlns:a16="http://schemas.microsoft.com/office/drawing/2014/main" id="{937BD600-5FBC-4582-8F66-286C48662BDA}"/>
                </a:ext>
              </a:extLst>
            </p:cNvPr>
            <p:cNvSpPr txBox="1"/>
            <p:nvPr/>
          </p:nvSpPr>
          <p:spPr>
            <a:xfrm rot="18421893">
              <a:off x="643280" y="9158620"/>
              <a:ext cx="530466" cy="246222"/>
            </a:xfrm>
            <a:prstGeom prst="rect">
              <a:avLst/>
            </a:prstGeom>
            <a:noFill/>
          </p:spPr>
          <p:txBody>
            <a:bodyPr wrap="square" rtlCol="0">
              <a:spAutoFit/>
            </a:bodyPr>
            <a:lstStyle>
              <a:defPPr>
                <a:defRPr lang="en-US"/>
              </a:defPPr>
              <a:lvl1pPr>
                <a:defRPr sz="1200"/>
              </a:lvl1p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Ctrl</a:t>
              </a:r>
            </a:p>
          </p:txBody>
        </p:sp>
        <p:sp>
          <p:nvSpPr>
            <p:cNvPr id="299" name="文本框 298">
              <a:extLst>
                <a:ext uri="{FF2B5EF4-FFF2-40B4-BE49-F238E27FC236}">
                  <a16:creationId xmlns:a16="http://schemas.microsoft.com/office/drawing/2014/main" id="{384CF6C2-AB51-463A-B31E-AC77B885F7EE}"/>
                </a:ext>
              </a:extLst>
            </p:cNvPr>
            <p:cNvSpPr txBox="1"/>
            <p:nvPr/>
          </p:nvSpPr>
          <p:spPr>
            <a:xfrm rot="16200000">
              <a:off x="-235920" y="7829421"/>
              <a:ext cx="957141" cy="297187"/>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Col1a1</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300" name="文本框 299"/>
            <p:cNvSpPr txBox="1"/>
            <p:nvPr/>
          </p:nvSpPr>
          <p:spPr>
            <a:xfrm rot="16200000">
              <a:off x="-472309" y="8024819"/>
              <a:ext cx="1816324" cy="246221"/>
            </a:xfrm>
            <a:prstGeom prst="rect">
              <a:avLst/>
            </a:prstGeom>
            <a:noFill/>
          </p:spPr>
          <p:txBody>
            <a:bodyPr wrap="square" rtlCol="0">
              <a:spAutoFit/>
            </a:bodyPr>
            <a:lstStyle/>
            <a:p>
              <a:r>
                <a:rPr lang="en-US" altLang="zh-CN" sz="1000" dirty="0" smtClean="0">
                  <a:latin typeface="Arial" panose="020B0604020202020204" pitchFamily="34" charset="0"/>
                  <a:cs typeface="Arial" panose="020B0604020202020204" pitchFamily="34" charset="0"/>
                </a:rPr>
                <a:t>Relative mRNA Expression</a:t>
              </a:r>
              <a:endParaRPr lang="zh-CN" altLang="en-US" sz="1000" dirty="0">
                <a:latin typeface="Arial" panose="020B0604020202020204" pitchFamily="34" charset="0"/>
                <a:cs typeface="Arial" panose="020B0604020202020204" pitchFamily="34" charset="0"/>
              </a:endParaRPr>
            </a:p>
          </p:txBody>
        </p:sp>
        <p:sp>
          <p:nvSpPr>
            <p:cNvPr id="301" name="文本框 300"/>
            <p:cNvSpPr txBox="1"/>
            <p:nvPr/>
          </p:nvSpPr>
          <p:spPr>
            <a:xfrm>
              <a:off x="492993" y="8000780"/>
              <a:ext cx="283633" cy="246221"/>
            </a:xfrm>
            <a:prstGeom prst="rect">
              <a:avLst/>
            </a:prstGeom>
            <a:noFill/>
          </p:spPr>
          <p:txBody>
            <a:bodyPr wrap="square" rtlCol="0">
              <a:spAutoFit/>
            </a:bodyPr>
            <a:lstStyle/>
            <a:p>
              <a:r>
                <a:rPr lang="en-US" altLang="zh-CN" sz="1000" dirty="0">
                  <a:latin typeface="Arial" panose="020B0604020202020204" pitchFamily="34" charset="0"/>
                  <a:cs typeface="Arial" panose="020B0604020202020204" pitchFamily="34" charset="0"/>
                </a:rPr>
                <a:t>3</a:t>
              </a:r>
              <a:endParaRPr lang="zh-CN" altLang="en-US" sz="1000" dirty="0">
                <a:latin typeface="Arial" panose="020B0604020202020204" pitchFamily="34" charset="0"/>
                <a:cs typeface="Arial" panose="020B0604020202020204" pitchFamily="34" charset="0"/>
              </a:endParaRPr>
            </a:p>
          </p:txBody>
        </p:sp>
        <p:sp>
          <p:nvSpPr>
            <p:cNvPr id="302" name="文本框 301"/>
            <p:cNvSpPr txBox="1"/>
            <p:nvPr/>
          </p:nvSpPr>
          <p:spPr>
            <a:xfrm>
              <a:off x="497121" y="8292129"/>
              <a:ext cx="283633" cy="246221"/>
            </a:xfrm>
            <a:prstGeom prst="rect">
              <a:avLst/>
            </a:prstGeom>
            <a:noFill/>
          </p:spPr>
          <p:txBody>
            <a:bodyPr wrap="square" rtlCol="0">
              <a:spAutoFit/>
            </a:bodyPr>
            <a:lstStyle/>
            <a:p>
              <a:r>
                <a:rPr lang="en-US" altLang="zh-CN" sz="1000" dirty="0" smtClean="0">
                  <a:latin typeface="Arial" panose="020B0604020202020204" pitchFamily="34" charset="0"/>
                  <a:cs typeface="Arial" panose="020B0604020202020204" pitchFamily="34" charset="0"/>
                </a:rPr>
                <a:t>2</a:t>
              </a:r>
              <a:endParaRPr lang="zh-CN" altLang="en-US" sz="1000" dirty="0">
                <a:latin typeface="Arial" panose="020B0604020202020204" pitchFamily="34" charset="0"/>
                <a:cs typeface="Arial" panose="020B0604020202020204" pitchFamily="34" charset="0"/>
              </a:endParaRPr>
            </a:p>
          </p:txBody>
        </p:sp>
        <p:sp>
          <p:nvSpPr>
            <p:cNvPr id="303" name="文本框 302"/>
            <p:cNvSpPr txBox="1"/>
            <p:nvPr/>
          </p:nvSpPr>
          <p:spPr>
            <a:xfrm>
              <a:off x="492944" y="8567504"/>
              <a:ext cx="283633" cy="246221"/>
            </a:xfrm>
            <a:prstGeom prst="rect">
              <a:avLst/>
            </a:prstGeom>
            <a:noFill/>
          </p:spPr>
          <p:txBody>
            <a:bodyPr wrap="square" rtlCol="0">
              <a:spAutoFit/>
            </a:bodyPr>
            <a:lstStyle/>
            <a:p>
              <a:r>
                <a:rPr lang="en-US" altLang="zh-CN" sz="1000" dirty="0">
                  <a:latin typeface="Arial" panose="020B0604020202020204" pitchFamily="34" charset="0"/>
                  <a:cs typeface="Arial" panose="020B0604020202020204" pitchFamily="34" charset="0"/>
                </a:rPr>
                <a:t>1</a:t>
              </a:r>
              <a:endParaRPr lang="zh-CN" altLang="en-US" sz="1000" dirty="0">
                <a:latin typeface="Arial" panose="020B0604020202020204" pitchFamily="34" charset="0"/>
                <a:cs typeface="Arial" panose="020B0604020202020204" pitchFamily="34" charset="0"/>
              </a:endParaRPr>
            </a:p>
          </p:txBody>
        </p:sp>
        <p:sp>
          <p:nvSpPr>
            <p:cNvPr id="304" name="文本框 303"/>
            <p:cNvSpPr txBox="1"/>
            <p:nvPr/>
          </p:nvSpPr>
          <p:spPr>
            <a:xfrm>
              <a:off x="497757" y="8855363"/>
              <a:ext cx="283633" cy="246221"/>
            </a:xfrm>
            <a:prstGeom prst="rect">
              <a:avLst/>
            </a:prstGeom>
            <a:noFill/>
          </p:spPr>
          <p:txBody>
            <a:bodyPr wrap="square" rtlCol="0">
              <a:spAutoFit/>
            </a:bodyPr>
            <a:lstStyle/>
            <a:p>
              <a:r>
                <a:rPr lang="en-US" altLang="zh-CN" sz="1000" dirty="0" smtClean="0">
                  <a:latin typeface="Arial" panose="020B0604020202020204" pitchFamily="34" charset="0"/>
                  <a:cs typeface="Arial" panose="020B0604020202020204" pitchFamily="34" charset="0"/>
                </a:rPr>
                <a:t>0</a:t>
              </a:r>
              <a:endParaRPr lang="zh-CN" altLang="en-US" sz="1000" dirty="0">
                <a:latin typeface="Arial" panose="020B0604020202020204" pitchFamily="34" charset="0"/>
                <a:cs typeface="Arial" panose="020B0604020202020204" pitchFamily="34" charset="0"/>
              </a:endParaRPr>
            </a:p>
          </p:txBody>
        </p:sp>
        <p:sp>
          <p:nvSpPr>
            <p:cNvPr id="305" name="文本框 304"/>
            <p:cNvSpPr txBox="1"/>
            <p:nvPr/>
          </p:nvSpPr>
          <p:spPr>
            <a:xfrm>
              <a:off x="492983" y="7715008"/>
              <a:ext cx="283633" cy="246221"/>
            </a:xfrm>
            <a:prstGeom prst="rect">
              <a:avLst/>
            </a:prstGeom>
            <a:noFill/>
          </p:spPr>
          <p:txBody>
            <a:bodyPr wrap="square" rtlCol="0">
              <a:spAutoFit/>
            </a:bodyPr>
            <a:lstStyle/>
            <a:p>
              <a:r>
                <a:rPr lang="en-US" altLang="zh-CN" sz="1000" dirty="0">
                  <a:latin typeface="Arial" panose="020B0604020202020204" pitchFamily="34" charset="0"/>
                  <a:cs typeface="Arial" panose="020B0604020202020204" pitchFamily="34" charset="0"/>
                </a:rPr>
                <a:t>4</a:t>
              </a:r>
              <a:endParaRPr lang="zh-CN" altLang="en-US" sz="1000" dirty="0">
                <a:latin typeface="Arial" panose="020B0604020202020204" pitchFamily="34" charset="0"/>
                <a:cs typeface="Arial" panose="020B0604020202020204" pitchFamily="34" charset="0"/>
              </a:endParaRPr>
            </a:p>
          </p:txBody>
        </p:sp>
        <p:sp>
          <p:nvSpPr>
            <p:cNvPr id="306" name="文本框 305"/>
            <p:cNvSpPr txBox="1"/>
            <p:nvPr/>
          </p:nvSpPr>
          <p:spPr>
            <a:xfrm>
              <a:off x="490149" y="7431284"/>
              <a:ext cx="283633" cy="246221"/>
            </a:xfrm>
            <a:prstGeom prst="rect">
              <a:avLst/>
            </a:prstGeom>
            <a:noFill/>
          </p:spPr>
          <p:txBody>
            <a:bodyPr wrap="square" rtlCol="0">
              <a:spAutoFit/>
            </a:bodyPr>
            <a:lstStyle/>
            <a:p>
              <a:r>
                <a:rPr lang="en-US" altLang="zh-CN" sz="1000" dirty="0">
                  <a:latin typeface="Arial" panose="020B0604020202020204" pitchFamily="34" charset="0"/>
                  <a:cs typeface="Arial" panose="020B0604020202020204" pitchFamily="34" charset="0"/>
                </a:rPr>
                <a:t>5</a:t>
              </a:r>
              <a:endParaRPr lang="zh-CN" altLang="en-US" sz="1000" dirty="0">
                <a:latin typeface="Arial" panose="020B0604020202020204" pitchFamily="34" charset="0"/>
                <a:cs typeface="Arial" panose="020B0604020202020204" pitchFamily="34" charset="0"/>
              </a:endParaRPr>
            </a:p>
          </p:txBody>
        </p:sp>
      </p:grpSp>
      <p:sp>
        <p:nvSpPr>
          <p:cNvPr id="331" name="文本框 330">
            <a:extLst>
              <a:ext uri="{FF2B5EF4-FFF2-40B4-BE49-F238E27FC236}">
                <a16:creationId xmlns:a16="http://schemas.microsoft.com/office/drawing/2014/main" id="{1EB851B4-E1B8-4C72-8EC5-DF4D562DE872}"/>
              </a:ext>
            </a:extLst>
          </p:cNvPr>
          <p:cNvSpPr txBox="1"/>
          <p:nvPr/>
        </p:nvSpPr>
        <p:spPr>
          <a:xfrm>
            <a:off x="76588" y="812797"/>
            <a:ext cx="269675" cy="246221"/>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A</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grpSp>
        <p:nvGrpSpPr>
          <p:cNvPr id="2" name="组合 1"/>
          <p:cNvGrpSpPr/>
          <p:nvPr/>
        </p:nvGrpSpPr>
        <p:grpSpPr>
          <a:xfrm>
            <a:off x="711553" y="180513"/>
            <a:ext cx="4288169" cy="1578857"/>
            <a:chOff x="711553" y="180513"/>
            <a:chExt cx="4288169" cy="1578857"/>
          </a:xfrm>
        </p:grpSpPr>
        <p:pic>
          <p:nvPicPr>
            <p:cNvPr id="332" name="图片 331">
              <a:extLst>
                <a:ext uri="{FF2B5EF4-FFF2-40B4-BE49-F238E27FC236}">
                  <a16:creationId xmlns:a16="http://schemas.microsoft.com/office/drawing/2014/main" id="{26BF4624-81E0-47A4-8189-4E451A1E602A}"/>
                </a:ext>
              </a:extLst>
            </p:cNvPr>
            <p:cNvPicPr>
              <a:picLocks noChangeAspect="1"/>
            </p:cNvPicPr>
            <p:nvPr/>
          </p:nvPicPr>
          <p:blipFill rotWithShape="1">
            <a:blip r:embed="rId19" cstate="print">
              <a:extLst>
                <a:ext uri="{28A0092B-C50C-407E-A947-70E740481C1C}">
                  <a14:useLocalDpi xmlns:a14="http://schemas.microsoft.com/office/drawing/2010/main" val="0"/>
                </a:ext>
              </a:extLst>
            </a:blip>
            <a:srcRect l="9993" t="67676" r="77192" b="17457"/>
            <a:stretch/>
          </p:blipFill>
          <p:spPr>
            <a:xfrm rot="5400000">
              <a:off x="1424612" y="909430"/>
              <a:ext cx="889764" cy="771663"/>
            </a:xfrm>
            <a:prstGeom prst="rect">
              <a:avLst/>
            </a:prstGeom>
          </p:spPr>
        </p:pic>
        <p:pic>
          <p:nvPicPr>
            <p:cNvPr id="333" name="图片 332">
              <a:extLst>
                <a:ext uri="{FF2B5EF4-FFF2-40B4-BE49-F238E27FC236}">
                  <a16:creationId xmlns:a16="http://schemas.microsoft.com/office/drawing/2014/main" id="{FE70E918-1CD6-4903-BC43-8DF448FF9000}"/>
                </a:ext>
              </a:extLst>
            </p:cNvPr>
            <p:cNvPicPr>
              <a:picLocks noChangeAspect="1"/>
            </p:cNvPicPr>
            <p:nvPr/>
          </p:nvPicPr>
          <p:blipFill rotWithShape="1">
            <a:blip r:embed="rId20" cstate="print">
              <a:extLst>
                <a:ext uri="{BEBA8EAE-BF5A-486C-A8C5-ECC9F3942E4B}">
                  <a14:imgProps xmlns:a14="http://schemas.microsoft.com/office/drawing/2010/main">
                    <a14:imgLayer r:embed="rId21">
                      <a14:imgEffect>
                        <a14:brightnessContrast bright="22000"/>
                      </a14:imgEffect>
                    </a14:imgLayer>
                  </a14:imgProps>
                </a:ext>
                <a:ext uri="{28A0092B-C50C-407E-A947-70E740481C1C}">
                  <a14:useLocalDpi xmlns:a14="http://schemas.microsoft.com/office/drawing/2010/main" val="0"/>
                </a:ext>
              </a:extLst>
            </a:blip>
            <a:srcRect l="4840" t="67678" r="85217" b="21469"/>
            <a:stretch/>
          </p:blipFill>
          <p:spPr>
            <a:xfrm rot="5400000">
              <a:off x="629671" y="951488"/>
              <a:ext cx="889764" cy="726000"/>
            </a:xfrm>
            <a:prstGeom prst="rect">
              <a:avLst/>
            </a:prstGeom>
          </p:spPr>
        </p:pic>
        <p:pic>
          <p:nvPicPr>
            <p:cNvPr id="334" name="图片 333">
              <a:extLst>
                <a:ext uri="{FF2B5EF4-FFF2-40B4-BE49-F238E27FC236}">
                  <a16:creationId xmlns:a16="http://schemas.microsoft.com/office/drawing/2014/main" id="{5C8F091E-9C90-4826-A9BB-0487335ACAB5}"/>
                </a:ext>
              </a:extLst>
            </p:cNvPr>
            <p:cNvPicPr>
              <a:picLocks noChangeAspect="1"/>
            </p:cNvPicPr>
            <p:nvPr/>
          </p:nvPicPr>
          <p:blipFill rotWithShape="1">
            <a:blip r:embed="rId22" cstate="print">
              <a:extLst>
                <a:ext uri="{28A0092B-C50C-407E-A947-70E740481C1C}">
                  <a14:useLocalDpi xmlns:a14="http://schemas.microsoft.com/office/drawing/2010/main" val="0"/>
                </a:ext>
              </a:extLst>
            </a:blip>
            <a:srcRect l="72489" t="68546" r="11001" b="13172"/>
            <a:stretch/>
          </p:blipFill>
          <p:spPr>
            <a:xfrm rot="5400000">
              <a:off x="2199349" y="824873"/>
              <a:ext cx="984403" cy="814864"/>
            </a:xfrm>
            <a:prstGeom prst="rect">
              <a:avLst/>
            </a:prstGeom>
          </p:spPr>
        </p:pic>
        <p:sp>
          <p:nvSpPr>
            <p:cNvPr id="335" name="文本框 334">
              <a:extLst>
                <a:ext uri="{FF2B5EF4-FFF2-40B4-BE49-F238E27FC236}">
                  <a16:creationId xmlns:a16="http://schemas.microsoft.com/office/drawing/2014/main" id="{77F82872-B6B2-4D82-A2AA-049DA9FA64D7}"/>
                </a:ext>
              </a:extLst>
            </p:cNvPr>
            <p:cNvSpPr txBox="1"/>
            <p:nvPr/>
          </p:nvSpPr>
          <p:spPr>
            <a:xfrm>
              <a:off x="858569" y="477868"/>
              <a:ext cx="527582" cy="264682"/>
            </a:xfrm>
            <a:prstGeom prst="rect">
              <a:avLst/>
            </a:prstGeom>
            <a:noFill/>
          </p:spPr>
          <p:txBody>
            <a:bodyPr wrap="square" rtlCol="0">
              <a:spAutoFit/>
            </a:bodyPr>
            <a:lstStyle/>
            <a:p>
              <a:pPr defTabSz="342900"/>
              <a:r>
                <a:rPr lang="en-US" altLang="zh-CN" sz="1000" dirty="0" smtClean="0">
                  <a:solidFill>
                    <a:prstClr val="black"/>
                  </a:solidFill>
                  <a:latin typeface="Arial" panose="020B0604020202020204" pitchFamily="34" charset="0"/>
                  <a:ea typeface="等线" panose="02010600030101010101" pitchFamily="2" charset="-122"/>
                  <a:cs typeface="Arial" panose="020B0604020202020204" pitchFamily="34" charset="0"/>
                </a:rPr>
                <a:t>Ctrl</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cxnSp>
          <p:nvCxnSpPr>
            <p:cNvPr id="336" name="直接连接符 335">
              <a:extLst>
                <a:ext uri="{FF2B5EF4-FFF2-40B4-BE49-F238E27FC236}">
                  <a16:creationId xmlns:a16="http://schemas.microsoft.com/office/drawing/2014/main" id="{765C0F71-EC26-45DE-84A4-107FE20F8358}"/>
                </a:ext>
              </a:extLst>
            </p:cNvPr>
            <p:cNvCxnSpPr/>
            <p:nvPr/>
          </p:nvCxnSpPr>
          <p:spPr>
            <a:xfrm>
              <a:off x="1606199" y="393256"/>
              <a:ext cx="3121761" cy="0"/>
            </a:xfrm>
            <a:prstGeom prst="line">
              <a:avLst/>
            </a:prstGeom>
          </p:spPr>
          <p:style>
            <a:lnRef idx="1">
              <a:schemeClr val="dk1"/>
            </a:lnRef>
            <a:fillRef idx="0">
              <a:schemeClr val="dk1"/>
            </a:fillRef>
            <a:effectRef idx="0">
              <a:schemeClr val="dk1"/>
            </a:effectRef>
            <a:fontRef idx="minor">
              <a:schemeClr val="tx1"/>
            </a:fontRef>
          </p:style>
        </p:cxnSp>
        <p:sp>
          <p:nvSpPr>
            <p:cNvPr id="337" name="文本框 336">
              <a:extLst>
                <a:ext uri="{FF2B5EF4-FFF2-40B4-BE49-F238E27FC236}">
                  <a16:creationId xmlns:a16="http://schemas.microsoft.com/office/drawing/2014/main" id="{9F0FD474-A3DD-475D-9684-204F037BF18A}"/>
                </a:ext>
              </a:extLst>
            </p:cNvPr>
            <p:cNvSpPr txBox="1"/>
            <p:nvPr/>
          </p:nvSpPr>
          <p:spPr>
            <a:xfrm>
              <a:off x="2926957" y="180513"/>
              <a:ext cx="626659" cy="264682"/>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BLM</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338" name="文本框 337">
              <a:extLst>
                <a:ext uri="{FF2B5EF4-FFF2-40B4-BE49-F238E27FC236}">
                  <a16:creationId xmlns:a16="http://schemas.microsoft.com/office/drawing/2014/main" id="{14C3A826-A5B5-432F-B4DE-A8FF5456B83B}"/>
                </a:ext>
              </a:extLst>
            </p:cNvPr>
            <p:cNvSpPr txBox="1"/>
            <p:nvPr/>
          </p:nvSpPr>
          <p:spPr>
            <a:xfrm>
              <a:off x="1655151" y="477868"/>
              <a:ext cx="719219" cy="264682"/>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Saline</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339" name="文本框 338">
              <a:extLst>
                <a:ext uri="{FF2B5EF4-FFF2-40B4-BE49-F238E27FC236}">
                  <a16:creationId xmlns:a16="http://schemas.microsoft.com/office/drawing/2014/main" id="{280582DA-8F8D-4770-988B-34D00914ECAB}"/>
                </a:ext>
              </a:extLst>
            </p:cNvPr>
            <p:cNvSpPr txBox="1"/>
            <p:nvPr/>
          </p:nvSpPr>
          <p:spPr>
            <a:xfrm>
              <a:off x="2479732" y="477868"/>
              <a:ext cx="657557" cy="264682"/>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DMEM</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pic>
          <p:nvPicPr>
            <p:cNvPr id="340" name="图片 339">
              <a:extLst>
                <a:ext uri="{FF2B5EF4-FFF2-40B4-BE49-F238E27FC236}">
                  <a16:creationId xmlns:a16="http://schemas.microsoft.com/office/drawing/2014/main" id="{49AB303D-58B7-46FD-9784-A4109ABDE770}"/>
                </a:ext>
              </a:extLst>
            </p:cNvPr>
            <p:cNvPicPr>
              <a:picLocks noChangeAspect="1"/>
            </p:cNvPicPr>
            <p:nvPr/>
          </p:nvPicPr>
          <p:blipFill rotWithShape="1">
            <a:blip r:embed="rId23" cstate="print">
              <a:extLst>
                <a:ext uri="{28A0092B-C50C-407E-A947-70E740481C1C}">
                  <a14:useLocalDpi xmlns:a14="http://schemas.microsoft.com/office/drawing/2010/main" val="0"/>
                </a:ext>
              </a:extLst>
            </a:blip>
            <a:srcRect l="46746" t="11682" r="39058" b="70193"/>
            <a:stretch/>
          </p:blipFill>
          <p:spPr>
            <a:xfrm rot="5400000">
              <a:off x="3962175" y="914310"/>
              <a:ext cx="838908" cy="800655"/>
            </a:xfrm>
            <a:prstGeom prst="rect">
              <a:avLst/>
            </a:prstGeom>
          </p:spPr>
        </p:pic>
        <p:pic>
          <p:nvPicPr>
            <p:cNvPr id="341" name="图片 340">
              <a:extLst>
                <a:ext uri="{FF2B5EF4-FFF2-40B4-BE49-F238E27FC236}">
                  <a16:creationId xmlns:a16="http://schemas.microsoft.com/office/drawing/2014/main" id="{D2D02020-8FA4-44AC-9FEB-2D2E383C5F45}"/>
                </a:ext>
              </a:extLst>
            </p:cNvPr>
            <p:cNvPicPr>
              <a:picLocks noChangeAspect="1"/>
            </p:cNvPicPr>
            <p:nvPr/>
          </p:nvPicPr>
          <p:blipFill rotWithShape="1">
            <a:blip r:embed="rId24" cstate="print">
              <a:extLst>
                <a:ext uri="{BEBA8EAE-BF5A-486C-A8C5-ECC9F3942E4B}">
                  <a14:imgProps xmlns:a14="http://schemas.microsoft.com/office/drawing/2010/main">
                    <a14:imgLayer r:embed="rId25">
                      <a14:imgEffect>
                        <a14:brightnessContrast bright="-7000"/>
                      </a14:imgEffect>
                    </a14:imgLayer>
                  </a14:imgProps>
                </a:ext>
                <a:ext uri="{28A0092B-C50C-407E-A947-70E740481C1C}">
                  <a14:useLocalDpi xmlns:a14="http://schemas.microsoft.com/office/drawing/2010/main" val="0"/>
                </a:ext>
              </a:extLst>
            </a:blip>
            <a:srcRect l="29374" t="65763" r="58407" b="18276"/>
            <a:stretch/>
          </p:blipFill>
          <p:spPr>
            <a:xfrm rot="5400000">
              <a:off x="3154039" y="929846"/>
              <a:ext cx="819936" cy="800656"/>
            </a:xfrm>
            <a:prstGeom prst="rect">
              <a:avLst/>
            </a:prstGeom>
          </p:spPr>
        </p:pic>
        <p:sp>
          <p:nvSpPr>
            <p:cNvPr id="342" name="文本框 341">
              <a:extLst>
                <a:ext uri="{FF2B5EF4-FFF2-40B4-BE49-F238E27FC236}">
                  <a16:creationId xmlns:a16="http://schemas.microsoft.com/office/drawing/2014/main" id="{3531C1BC-75FB-4F91-8453-F4B283636240}"/>
                </a:ext>
              </a:extLst>
            </p:cNvPr>
            <p:cNvSpPr txBox="1"/>
            <p:nvPr/>
          </p:nvSpPr>
          <p:spPr>
            <a:xfrm>
              <a:off x="3303506" y="413375"/>
              <a:ext cx="974933" cy="595535"/>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UCMSC  </a:t>
              </a:r>
              <a:r>
                <a:rPr lang="en-US" altLang="zh-CN" sz="1000" dirty="0" err="1">
                  <a:solidFill>
                    <a:prstClr val="black"/>
                  </a:solidFill>
                  <a:latin typeface="Arial" panose="020B0604020202020204" pitchFamily="34" charset="0"/>
                  <a:ea typeface="等线" panose="02010600030101010101" pitchFamily="2" charset="-122"/>
                  <a:cs typeface="Arial" panose="020B0604020202020204" pitchFamily="34" charset="0"/>
                </a:rPr>
                <a:t>Secretome</a:t>
              </a:r>
              <a:endPar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endParaRPr>
            </a:p>
            <a:p>
              <a:pPr defTabSz="342900"/>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343" name="文本框 342">
              <a:extLst>
                <a:ext uri="{FF2B5EF4-FFF2-40B4-BE49-F238E27FC236}">
                  <a16:creationId xmlns:a16="http://schemas.microsoft.com/office/drawing/2014/main" id="{C2342501-5AB7-494E-9438-EFC148DE5BCA}"/>
                </a:ext>
              </a:extLst>
            </p:cNvPr>
            <p:cNvSpPr txBox="1"/>
            <p:nvPr/>
          </p:nvSpPr>
          <p:spPr>
            <a:xfrm>
              <a:off x="4120067" y="409480"/>
              <a:ext cx="879655" cy="553998"/>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PLMSC</a:t>
              </a:r>
            </a:p>
            <a:p>
              <a:pPr defTabSz="342900"/>
              <a:r>
                <a:rPr lang="en-US" altLang="zh-CN" sz="1000" dirty="0" err="1">
                  <a:solidFill>
                    <a:prstClr val="black"/>
                  </a:solidFill>
                  <a:latin typeface="Arial" panose="020B0604020202020204" pitchFamily="34" charset="0"/>
                  <a:ea typeface="等线" panose="02010600030101010101" pitchFamily="2" charset="-122"/>
                  <a:cs typeface="Arial" panose="020B0604020202020204" pitchFamily="34" charset="0"/>
                </a:rPr>
                <a:t>Secretome</a:t>
              </a:r>
              <a:endPar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endParaRPr>
            </a:p>
            <a:p>
              <a:pPr defTabSz="342900"/>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grpSp>
      <p:grpSp>
        <p:nvGrpSpPr>
          <p:cNvPr id="10" name="组合 9"/>
          <p:cNvGrpSpPr/>
          <p:nvPr/>
        </p:nvGrpSpPr>
        <p:grpSpPr>
          <a:xfrm>
            <a:off x="702885" y="1731738"/>
            <a:ext cx="3930912" cy="946903"/>
            <a:chOff x="702885" y="1731738"/>
            <a:chExt cx="3930912" cy="946903"/>
          </a:xfrm>
        </p:grpSpPr>
        <p:pic>
          <p:nvPicPr>
            <p:cNvPr id="344" name="图片 343">
              <a:extLst>
                <a:ext uri="{FF2B5EF4-FFF2-40B4-BE49-F238E27FC236}">
                  <a16:creationId xmlns:a16="http://schemas.microsoft.com/office/drawing/2014/main" id="{B367A985-CFB1-4845-830D-C1E343A00FD0}"/>
                </a:ext>
              </a:extLst>
            </p:cNvPr>
            <p:cNvPicPr>
              <a:picLocks noChangeAspect="1"/>
            </p:cNvPicPr>
            <p:nvPr/>
          </p:nvPicPr>
          <p:blipFill rotWithShape="1">
            <a:blip r:embed="rId26" cstate="print">
              <a:extLst>
                <a:ext uri="{28A0092B-C50C-407E-A947-70E740481C1C}">
                  <a14:useLocalDpi xmlns:a14="http://schemas.microsoft.com/office/drawing/2010/main" val="0"/>
                </a:ext>
              </a:extLst>
            </a:blip>
            <a:srcRect l="16905" r="28520"/>
            <a:stretch/>
          </p:blipFill>
          <p:spPr>
            <a:xfrm>
              <a:off x="702885" y="1885564"/>
              <a:ext cx="755931" cy="730375"/>
            </a:xfrm>
            <a:prstGeom prst="rect">
              <a:avLst/>
            </a:prstGeom>
          </p:spPr>
        </p:pic>
        <p:pic>
          <p:nvPicPr>
            <p:cNvPr id="345" name="图片 344">
              <a:extLst>
                <a:ext uri="{FF2B5EF4-FFF2-40B4-BE49-F238E27FC236}">
                  <a16:creationId xmlns:a16="http://schemas.microsoft.com/office/drawing/2014/main" id="{779FF521-88CA-494C-8942-0EABF3114A05}"/>
                </a:ext>
              </a:extLst>
            </p:cNvPr>
            <p:cNvPicPr>
              <a:picLocks noChangeAspect="1"/>
            </p:cNvPicPr>
            <p:nvPr/>
          </p:nvPicPr>
          <p:blipFill rotWithShape="1">
            <a:blip r:embed="rId27" cstate="print">
              <a:extLst>
                <a:ext uri="{28A0092B-C50C-407E-A947-70E740481C1C}">
                  <a14:useLocalDpi xmlns:a14="http://schemas.microsoft.com/office/drawing/2010/main" val="0"/>
                </a:ext>
              </a:extLst>
            </a:blip>
            <a:srcRect l="30156" t="6005" r="40088" b="4950"/>
            <a:stretch/>
          </p:blipFill>
          <p:spPr>
            <a:xfrm>
              <a:off x="1565621" y="1746910"/>
              <a:ext cx="571877" cy="902385"/>
            </a:xfrm>
            <a:prstGeom prst="rect">
              <a:avLst/>
            </a:prstGeom>
          </p:spPr>
        </p:pic>
        <p:pic>
          <p:nvPicPr>
            <p:cNvPr id="348" name="图片 347">
              <a:extLst>
                <a:ext uri="{FF2B5EF4-FFF2-40B4-BE49-F238E27FC236}">
                  <a16:creationId xmlns:a16="http://schemas.microsoft.com/office/drawing/2014/main" id="{B0D4E54E-B7E7-4F4B-93F6-C40BE6408391}"/>
                </a:ext>
              </a:extLst>
            </p:cNvPr>
            <p:cNvPicPr>
              <a:picLocks noChangeAspect="1"/>
            </p:cNvPicPr>
            <p:nvPr/>
          </p:nvPicPr>
          <p:blipFill rotWithShape="1">
            <a:blip r:embed="rId28" cstate="print">
              <a:extLst>
                <a:ext uri="{28A0092B-C50C-407E-A947-70E740481C1C}">
                  <a14:useLocalDpi xmlns:a14="http://schemas.microsoft.com/office/drawing/2010/main" val="0"/>
                </a:ext>
              </a:extLst>
            </a:blip>
            <a:srcRect l="29045" r="35411"/>
            <a:stretch/>
          </p:blipFill>
          <p:spPr>
            <a:xfrm>
              <a:off x="2374371" y="1767561"/>
              <a:ext cx="594362" cy="881734"/>
            </a:xfrm>
            <a:prstGeom prst="rect">
              <a:avLst/>
            </a:prstGeom>
          </p:spPr>
        </p:pic>
        <p:pic>
          <p:nvPicPr>
            <p:cNvPr id="350" name="图片 349">
              <a:extLst>
                <a:ext uri="{FF2B5EF4-FFF2-40B4-BE49-F238E27FC236}">
                  <a16:creationId xmlns:a16="http://schemas.microsoft.com/office/drawing/2014/main" id="{90CBDFA9-1DCD-4CFA-BBDB-027424AE1F12}"/>
                </a:ext>
              </a:extLst>
            </p:cNvPr>
            <p:cNvPicPr>
              <a:picLocks noChangeAspect="1"/>
            </p:cNvPicPr>
            <p:nvPr/>
          </p:nvPicPr>
          <p:blipFill rotWithShape="1">
            <a:blip r:embed="rId29" cstate="print">
              <a:extLst>
                <a:ext uri="{28A0092B-C50C-407E-A947-70E740481C1C}">
                  <a14:useLocalDpi xmlns:a14="http://schemas.microsoft.com/office/drawing/2010/main" val="0"/>
                </a:ext>
              </a:extLst>
            </a:blip>
            <a:srcRect l="31544" r="37058" b="5137"/>
            <a:stretch/>
          </p:blipFill>
          <p:spPr>
            <a:xfrm>
              <a:off x="3235517" y="1731738"/>
              <a:ext cx="594362" cy="946903"/>
            </a:xfrm>
            <a:prstGeom prst="rect">
              <a:avLst/>
            </a:prstGeom>
          </p:spPr>
        </p:pic>
        <p:pic>
          <p:nvPicPr>
            <p:cNvPr id="352" name="图片 351">
              <a:extLst>
                <a:ext uri="{FF2B5EF4-FFF2-40B4-BE49-F238E27FC236}">
                  <a16:creationId xmlns:a16="http://schemas.microsoft.com/office/drawing/2014/main" id="{EB29FD0E-3CA9-469F-9761-C9308E158049}"/>
                </a:ext>
              </a:extLst>
            </p:cNvPr>
            <p:cNvPicPr>
              <a:picLocks noChangeAspect="1"/>
            </p:cNvPicPr>
            <p:nvPr/>
          </p:nvPicPr>
          <p:blipFill rotWithShape="1">
            <a:blip r:embed="rId30" cstate="print">
              <a:extLst>
                <a:ext uri="{28A0092B-C50C-407E-A947-70E740481C1C}">
                  <a14:useLocalDpi xmlns:a14="http://schemas.microsoft.com/office/drawing/2010/main" val="0"/>
                </a:ext>
              </a:extLst>
            </a:blip>
            <a:srcRect l="29357" r="40403" b="2433"/>
            <a:stretch/>
          </p:blipFill>
          <p:spPr>
            <a:xfrm>
              <a:off x="4110715" y="1759371"/>
              <a:ext cx="523082" cy="889924"/>
            </a:xfrm>
            <a:prstGeom prst="rect">
              <a:avLst/>
            </a:prstGeom>
          </p:spPr>
        </p:pic>
      </p:grpSp>
      <p:grpSp>
        <p:nvGrpSpPr>
          <p:cNvPr id="9" name="组合 8"/>
          <p:cNvGrpSpPr/>
          <p:nvPr/>
        </p:nvGrpSpPr>
        <p:grpSpPr>
          <a:xfrm>
            <a:off x="670699" y="2713339"/>
            <a:ext cx="4142708" cy="734317"/>
            <a:chOff x="670699" y="2713339"/>
            <a:chExt cx="4142708" cy="734317"/>
          </a:xfrm>
        </p:grpSpPr>
        <p:pic>
          <p:nvPicPr>
            <p:cNvPr id="346" name="图片 345">
              <a:extLst>
                <a:ext uri="{FF2B5EF4-FFF2-40B4-BE49-F238E27FC236}">
                  <a16:creationId xmlns:a16="http://schemas.microsoft.com/office/drawing/2014/main" id="{01229885-2734-427C-B4A9-5E4C99EFAF4F}"/>
                </a:ext>
              </a:extLst>
            </p:cNvPr>
            <p:cNvPicPr>
              <a:picLocks noChangeAspect="1"/>
            </p:cNvPicPr>
            <p:nvPr/>
          </p:nvPicPr>
          <p:blipFill rotWithShape="1">
            <a:blip r:embed="rId31" cstate="print">
              <a:extLst>
                <a:ext uri="{28A0092B-C50C-407E-A947-70E740481C1C}">
                  <a14:useLocalDpi xmlns:a14="http://schemas.microsoft.com/office/drawing/2010/main" val="0"/>
                </a:ext>
              </a:extLst>
            </a:blip>
            <a:srcRect l="43356"/>
            <a:stretch/>
          </p:blipFill>
          <p:spPr>
            <a:xfrm>
              <a:off x="670699" y="2713340"/>
              <a:ext cx="784574" cy="730375"/>
            </a:xfrm>
            <a:prstGeom prst="rect">
              <a:avLst/>
            </a:prstGeom>
          </p:spPr>
        </p:pic>
        <p:pic>
          <p:nvPicPr>
            <p:cNvPr id="347" name="图片 346">
              <a:extLst>
                <a:ext uri="{FF2B5EF4-FFF2-40B4-BE49-F238E27FC236}">
                  <a16:creationId xmlns:a16="http://schemas.microsoft.com/office/drawing/2014/main" id="{FF2FCB7A-0756-4E02-9C67-8992C4FB2A16}"/>
                </a:ext>
              </a:extLst>
            </p:cNvPr>
            <p:cNvPicPr>
              <a:picLocks noChangeAspect="1"/>
            </p:cNvPicPr>
            <p:nvPr/>
          </p:nvPicPr>
          <p:blipFill rotWithShape="1">
            <a:blip r:embed="rId32" cstate="print">
              <a:extLst>
                <a:ext uri="{28A0092B-C50C-407E-A947-70E740481C1C}">
                  <a14:useLocalDpi xmlns:a14="http://schemas.microsoft.com/office/drawing/2010/main" val="0"/>
                </a:ext>
              </a:extLst>
            </a:blip>
            <a:srcRect l="21765" r="22037"/>
            <a:stretch/>
          </p:blipFill>
          <p:spPr>
            <a:xfrm>
              <a:off x="1499638" y="2713340"/>
              <a:ext cx="781447" cy="733226"/>
            </a:xfrm>
            <a:prstGeom prst="rect">
              <a:avLst/>
            </a:prstGeom>
          </p:spPr>
        </p:pic>
        <p:pic>
          <p:nvPicPr>
            <p:cNvPr id="349" name="图片 348">
              <a:extLst>
                <a:ext uri="{FF2B5EF4-FFF2-40B4-BE49-F238E27FC236}">
                  <a16:creationId xmlns:a16="http://schemas.microsoft.com/office/drawing/2014/main" id="{C6328E4A-53A9-432E-B044-16253BBF1026}"/>
                </a:ext>
              </a:extLst>
            </p:cNvPr>
            <p:cNvPicPr>
              <a:picLocks noChangeAspect="1"/>
            </p:cNvPicPr>
            <p:nvPr/>
          </p:nvPicPr>
          <p:blipFill rotWithShape="1">
            <a:blip r:embed="rId33" cstate="print">
              <a:extLst>
                <a:ext uri="{28A0092B-C50C-407E-A947-70E740481C1C}">
                  <a14:useLocalDpi xmlns:a14="http://schemas.microsoft.com/office/drawing/2010/main" val="0"/>
                </a:ext>
              </a:extLst>
            </a:blip>
            <a:srcRect l="30339" r="11835"/>
            <a:stretch/>
          </p:blipFill>
          <p:spPr>
            <a:xfrm>
              <a:off x="2324940" y="2713339"/>
              <a:ext cx="800956" cy="730373"/>
            </a:xfrm>
            <a:prstGeom prst="rect">
              <a:avLst/>
            </a:prstGeom>
          </p:spPr>
        </p:pic>
        <p:pic>
          <p:nvPicPr>
            <p:cNvPr id="351" name="图片 350">
              <a:extLst>
                <a:ext uri="{FF2B5EF4-FFF2-40B4-BE49-F238E27FC236}">
                  <a16:creationId xmlns:a16="http://schemas.microsoft.com/office/drawing/2014/main" id="{30ABDF6B-5BD9-4B5E-9913-42432FECF9B2}"/>
                </a:ext>
              </a:extLst>
            </p:cNvPr>
            <p:cNvPicPr>
              <a:picLocks noChangeAspect="1"/>
            </p:cNvPicPr>
            <p:nvPr/>
          </p:nvPicPr>
          <p:blipFill rotWithShape="1">
            <a:blip r:embed="rId34" cstate="print">
              <a:extLst>
                <a:ext uri="{28A0092B-C50C-407E-A947-70E740481C1C}">
                  <a14:useLocalDpi xmlns:a14="http://schemas.microsoft.com/office/drawing/2010/main" val="0"/>
                </a:ext>
              </a:extLst>
            </a:blip>
            <a:srcRect l="15467" r="26521"/>
            <a:stretch/>
          </p:blipFill>
          <p:spPr>
            <a:xfrm>
              <a:off x="4012751" y="2718016"/>
              <a:ext cx="800656" cy="727740"/>
            </a:xfrm>
            <a:prstGeom prst="rect">
              <a:avLst/>
            </a:prstGeom>
          </p:spPr>
        </p:pic>
        <p:pic>
          <p:nvPicPr>
            <p:cNvPr id="353" name="图片 352">
              <a:extLst>
                <a:ext uri="{FF2B5EF4-FFF2-40B4-BE49-F238E27FC236}">
                  <a16:creationId xmlns:a16="http://schemas.microsoft.com/office/drawing/2014/main" id="{0CBF2DBE-1115-4F70-8AEB-879248C8DBFF}"/>
                </a:ext>
              </a:extLst>
            </p:cNvPr>
            <p:cNvPicPr>
              <a:picLocks noChangeAspect="1"/>
            </p:cNvPicPr>
            <p:nvPr/>
          </p:nvPicPr>
          <p:blipFill rotWithShape="1">
            <a:blip r:embed="rId35" cstate="print">
              <a:extLst>
                <a:ext uri="{28A0092B-C50C-407E-A947-70E740481C1C}">
                  <a14:useLocalDpi xmlns:a14="http://schemas.microsoft.com/office/drawing/2010/main" val="0"/>
                </a:ext>
              </a:extLst>
            </a:blip>
            <a:srcRect l="18749" r="23237"/>
            <a:stretch/>
          </p:blipFill>
          <p:spPr>
            <a:xfrm>
              <a:off x="3161568" y="2719920"/>
              <a:ext cx="800656" cy="727736"/>
            </a:xfrm>
            <a:prstGeom prst="rect">
              <a:avLst/>
            </a:prstGeom>
          </p:spPr>
        </p:pic>
      </p:grpSp>
      <p:grpSp>
        <p:nvGrpSpPr>
          <p:cNvPr id="8" name="组合 7"/>
          <p:cNvGrpSpPr/>
          <p:nvPr/>
        </p:nvGrpSpPr>
        <p:grpSpPr>
          <a:xfrm>
            <a:off x="676872" y="3501247"/>
            <a:ext cx="4133198" cy="746559"/>
            <a:chOff x="676872" y="3501247"/>
            <a:chExt cx="4133198" cy="746559"/>
          </a:xfrm>
        </p:grpSpPr>
        <p:pic>
          <p:nvPicPr>
            <p:cNvPr id="354" name="图片 353">
              <a:extLst>
                <a:ext uri="{FF2B5EF4-FFF2-40B4-BE49-F238E27FC236}">
                  <a16:creationId xmlns:a16="http://schemas.microsoft.com/office/drawing/2014/main" id="{923EDD9D-6598-430D-89E5-9C6FB57D1EC0}"/>
                </a:ext>
              </a:extLst>
            </p:cNvPr>
            <p:cNvPicPr>
              <a:picLocks noChangeAspect="1"/>
            </p:cNvPicPr>
            <p:nvPr/>
          </p:nvPicPr>
          <p:blipFill rotWithShape="1">
            <a:blip r:embed="rId36" cstate="print">
              <a:extLst>
                <a:ext uri="{28A0092B-C50C-407E-A947-70E740481C1C}">
                  <a14:useLocalDpi xmlns:a14="http://schemas.microsoft.com/office/drawing/2010/main" val="0"/>
                </a:ext>
              </a:extLst>
            </a:blip>
            <a:srcRect l="40459" r="3976"/>
            <a:stretch/>
          </p:blipFill>
          <p:spPr>
            <a:xfrm>
              <a:off x="1502685" y="3506911"/>
              <a:ext cx="778400" cy="740895"/>
            </a:xfrm>
            <a:prstGeom prst="rect">
              <a:avLst/>
            </a:prstGeom>
          </p:spPr>
        </p:pic>
        <p:pic>
          <p:nvPicPr>
            <p:cNvPr id="355" name="图片 354">
              <a:extLst>
                <a:ext uri="{FF2B5EF4-FFF2-40B4-BE49-F238E27FC236}">
                  <a16:creationId xmlns:a16="http://schemas.microsoft.com/office/drawing/2014/main" id="{72B4D2CD-4872-41FE-AE19-3FCB8CD04A3D}"/>
                </a:ext>
              </a:extLst>
            </p:cNvPr>
            <p:cNvPicPr>
              <a:picLocks noChangeAspect="1"/>
            </p:cNvPicPr>
            <p:nvPr/>
          </p:nvPicPr>
          <p:blipFill rotWithShape="1">
            <a:blip r:embed="rId37" cstate="print">
              <a:extLst>
                <a:ext uri="{28A0092B-C50C-407E-A947-70E740481C1C}">
                  <a14:useLocalDpi xmlns:a14="http://schemas.microsoft.com/office/drawing/2010/main" val="0"/>
                </a:ext>
              </a:extLst>
            </a:blip>
            <a:srcRect l="27823"/>
            <a:stretch/>
          </p:blipFill>
          <p:spPr>
            <a:xfrm>
              <a:off x="676872" y="3513561"/>
              <a:ext cx="778401" cy="721577"/>
            </a:xfrm>
            <a:prstGeom prst="rect">
              <a:avLst/>
            </a:prstGeom>
          </p:spPr>
        </p:pic>
        <p:pic>
          <p:nvPicPr>
            <p:cNvPr id="356" name="图片 355">
              <a:extLst>
                <a:ext uri="{FF2B5EF4-FFF2-40B4-BE49-F238E27FC236}">
                  <a16:creationId xmlns:a16="http://schemas.microsoft.com/office/drawing/2014/main" id="{2EB8A2D6-31BF-4D30-BE11-1E95D52D7C38}"/>
                </a:ext>
              </a:extLst>
            </p:cNvPr>
            <p:cNvPicPr>
              <a:picLocks noChangeAspect="1"/>
            </p:cNvPicPr>
            <p:nvPr/>
          </p:nvPicPr>
          <p:blipFill rotWithShape="1">
            <a:blip r:embed="rId38" cstate="print">
              <a:extLst>
                <a:ext uri="{28A0092B-C50C-407E-A947-70E740481C1C}">
                  <a14:useLocalDpi xmlns:a14="http://schemas.microsoft.com/office/drawing/2010/main" val="0"/>
                </a:ext>
              </a:extLst>
            </a:blip>
            <a:srcRect l="25731" r="17296"/>
            <a:stretch/>
          </p:blipFill>
          <p:spPr>
            <a:xfrm>
              <a:off x="2324941" y="3505209"/>
              <a:ext cx="796956" cy="737610"/>
            </a:xfrm>
            <a:prstGeom prst="rect">
              <a:avLst/>
            </a:prstGeom>
          </p:spPr>
        </p:pic>
        <p:pic>
          <p:nvPicPr>
            <p:cNvPr id="357" name="图片 356">
              <a:extLst>
                <a:ext uri="{FF2B5EF4-FFF2-40B4-BE49-F238E27FC236}">
                  <a16:creationId xmlns:a16="http://schemas.microsoft.com/office/drawing/2014/main" id="{D35DA9FB-AA0E-4D7D-A762-C990C883B23D}"/>
                </a:ext>
              </a:extLst>
            </p:cNvPr>
            <p:cNvPicPr>
              <a:picLocks noChangeAspect="1"/>
            </p:cNvPicPr>
            <p:nvPr/>
          </p:nvPicPr>
          <p:blipFill rotWithShape="1">
            <a:blip r:embed="rId39" cstate="print">
              <a:extLst>
                <a:ext uri="{28A0092B-C50C-407E-A947-70E740481C1C}">
                  <a14:useLocalDpi xmlns:a14="http://schemas.microsoft.com/office/drawing/2010/main" val="0"/>
                </a:ext>
              </a:extLst>
            </a:blip>
            <a:srcRect l="18703" r="24631"/>
            <a:stretch/>
          </p:blipFill>
          <p:spPr>
            <a:xfrm>
              <a:off x="4013114" y="3501247"/>
              <a:ext cx="796956" cy="741615"/>
            </a:xfrm>
            <a:prstGeom prst="rect">
              <a:avLst/>
            </a:prstGeom>
          </p:spPr>
        </p:pic>
        <p:pic>
          <p:nvPicPr>
            <p:cNvPr id="358" name="图片 357">
              <a:extLst>
                <a:ext uri="{FF2B5EF4-FFF2-40B4-BE49-F238E27FC236}">
                  <a16:creationId xmlns:a16="http://schemas.microsoft.com/office/drawing/2014/main" id="{A8148D8C-B30C-4723-8842-130F1E238B8A}"/>
                </a:ext>
              </a:extLst>
            </p:cNvPr>
            <p:cNvPicPr>
              <a:picLocks noChangeAspect="1"/>
            </p:cNvPicPr>
            <p:nvPr/>
          </p:nvPicPr>
          <p:blipFill rotWithShape="1">
            <a:blip r:embed="rId40" cstate="print">
              <a:extLst>
                <a:ext uri="{28A0092B-C50C-407E-A947-70E740481C1C}">
                  <a14:useLocalDpi xmlns:a14="http://schemas.microsoft.com/office/drawing/2010/main" val="0"/>
                </a:ext>
              </a:extLst>
            </a:blip>
            <a:srcRect l="12521" r="30728"/>
            <a:stretch/>
          </p:blipFill>
          <p:spPr>
            <a:xfrm>
              <a:off x="3161568" y="3508847"/>
              <a:ext cx="793691" cy="737457"/>
            </a:xfrm>
            <a:prstGeom prst="rect">
              <a:avLst/>
            </a:prstGeom>
          </p:spPr>
        </p:pic>
      </p:grpSp>
      <p:sp>
        <p:nvSpPr>
          <p:cNvPr id="359" name="文本框 358">
            <a:extLst>
              <a:ext uri="{FF2B5EF4-FFF2-40B4-BE49-F238E27FC236}">
                <a16:creationId xmlns:a16="http://schemas.microsoft.com/office/drawing/2014/main" id="{453C59C6-A801-4D12-892B-C88C27D15DF5}"/>
              </a:ext>
            </a:extLst>
          </p:cNvPr>
          <p:cNvSpPr txBox="1"/>
          <p:nvPr/>
        </p:nvSpPr>
        <p:spPr>
          <a:xfrm>
            <a:off x="76588" y="1857937"/>
            <a:ext cx="269675" cy="246221"/>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B</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360" name="文本框 359">
            <a:extLst>
              <a:ext uri="{FF2B5EF4-FFF2-40B4-BE49-F238E27FC236}">
                <a16:creationId xmlns:a16="http://schemas.microsoft.com/office/drawing/2014/main" id="{1F264176-BAA9-45D1-B572-F66C7849A182}"/>
              </a:ext>
            </a:extLst>
          </p:cNvPr>
          <p:cNvSpPr txBox="1"/>
          <p:nvPr/>
        </p:nvSpPr>
        <p:spPr>
          <a:xfrm>
            <a:off x="76588" y="2676155"/>
            <a:ext cx="269675" cy="246221"/>
          </a:xfrm>
          <a:prstGeom prst="rect">
            <a:avLst/>
          </a:prstGeom>
          <a:noFill/>
        </p:spPr>
        <p:txBody>
          <a:bodyPr wrap="square" rtlCol="0">
            <a:spAutoFit/>
          </a:bodyPr>
          <a:lstStyle/>
          <a:p>
            <a:pPr defTabSz="342900"/>
            <a:r>
              <a:rPr lang="en-US" altLang="zh-CN" sz="1000" dirty="0" smtClean="0">
                <a:solidFill>
                  <a:prstClr val="black"/>
                </a:solidFill>
                <a:latin typeface="Arial" panose="020B0604020202020204" pitchFamily="34" charset="0"/>
                <a:ea typeface="等线" panose="02010600030101010101" pitchFamily="2" charset="-122"/>
                <a:cs typeface="Arial" panose="020B0604020202020204" pitchFamily="34" charset="0"/>
              </a:rPr>
              <a:t>C</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361" name="文本框 360">
            <a:extLst>
              <a:ext uri="{FF2B5EF4-FFF2-40B4-BE49-F238E27FC236}">
                <a16:creationId xmlns:a16="http://schemas.microsoft.com/office/drawing/2014/main" id="{7A3E2084-1CCF-4052-83CF-2297AFF349C1}"/>
              </a:ext>
            </a:extLst>
          </p:cNvPr>
          <p:cNvSpPr txBox="1"/>
          <p:nvPr/>
        </p:nvSpPr>
        <p:spPr>
          <a:xfrm>
            <a:off x="76588" y="3513560"/>
            <a:ext cx="232243" cy="246221"/>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D</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grpSp>
        <p:nvGrpSpPr>
          <p:cNvPr id="362" name="组合 361"/>
          <p:cNvGrpSpPr/>
          <p:nvPr/>
        </p:nvGrpSpPr>
        <p:grpSpPr>
          <a:xfrm>
            <a:off x="5104573" y="1532515"/>
            <a:ext cx="1984415" cy="2726795"/>
            <a:chOff x="6405221" y="3138766"/>
            <a:chExt cx="1984415" cy="2726795"/>
          </a:xfrm>
        </p:grpSpPr>
        <p:pic>
          <p:nvPicPr>
            <p:cNvPr id="363" name="图片 362"/>
            <p:cNvPicPr>
              <a:picLocks noChangeAspect="1"/>
            </p:cNvPicPr>
            <p:nvPr/>
          </p:nvPicPr>
          <p:blipFill rotWithShape="1">
            <a:blip r:embed="rId41"/>
            <a:srcRect l="11683" b="22416"/>
            <a:stretch/>
          </p:blipFill>
          <p:spPr>
            <a:xfrm>
              <a:off x="6855892" y="3429713"/>
              <a:ext cx="1533744" cy="1663203"/>
            </a:xfrm>
            <a:prstGeom prst="rect">
              <a:avLst/>
            </a:prstGeom>
          </p:spPr>
        </p:pic>
        <p:sp>
          <p:nvSpPr>
            <p:cNvPr id="364" name="文本框 363">
              <a:extLst>
                <a:ext uri="{FF2B5EF4-FFF2-40B4-BE49-F238E27FC236}">
                  <a16:creationId xmlns:a16="http://schemas.microsoft.com/office/drawing/2014/main" id="{1F765230-4A9C-4846-B12E-431E66271A6E}"/>
                </a:ext>
              </a:extLst>
            </p:cNvPr>
            <p:cNvSpPr txBox="1"/>
            <p:nvPr/>
          </p:nvSpPr>
          <p:spPr>
            <a:xfrm rot="16200000">
              <a:off x="6054927" y="4040451"/>
              <a:ext cx="1170116" cy="246221"/>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Ashcroft score</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365" name="文本框 364">
              <a:extLst>
                <a:ext uri="{FF2B5EF4-FFF2-40B4-BE49-F238E27FC236}">
                  <a16:creationId xmlns:a16="http://schemas.microsoft.com/office/drawing/2014/main" id="{73B48AEC-A9C5-4784-A500-04CF2A5771AA}"/>
                </a:ext>
              </a:extLst>
            </p:cNvPr>
            <p:cNvSpPr txBox="1"/>
            <p:nvPr/>
          </p:nvSpPr>
          <p:spPr>
            <a:xfrm>
              <a:off x="6721235" y="4879204"/>
              <a:ext cx="129569" cy="246221"/>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0</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366" name="文本框 365">
              <a:extLst>
                <a:ext uri="{FF2B5EF4-FFF2-40B4-BE49-F238E27FC236}">
                  <a16:creationId xmlns:a16="http://schemas.microsoft.com/office/drawing/2014/main" id="{D1ED8D2D-88AB-4637-862F-506869BE0CA7}"/>
                </a:ext>
              </a:extLst>
            </p:cNvPr>
            <p:cNvSpPr txBox="1"/>
            <p:nvPr/>
          </p:nvSpPr>
          <p:spPr>
            <a:xfrm>
              <a:off x="6721235" y="4629443"/>
              <a:ext cx="129569" cy="246221"/>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2</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367" name="文本框 366">
              <a:extLst>
                <a:ext uri="{FF2B5EF4-FFF2-40B4-BE49-F238E27FC236}">
                  <a16:creationId xmlns:a16="http://schemas.microsoft.com/office/drawing/2014/main" id="{F886A3C6-CACB-4F2F-9FA8-D9C11563C3B9}"/>
                </a:ext>
              </a:extLst>
            </p:cNvPr>
            <p:cNvSpPr txBox="1"/>
            <p:nvPr/>
          </p:nvSpPr>
          <p:spPr>
            <a:xfrm>
              <a:off x="6721235" y="4353542"/>
              <a:ext cx="129569" cy="246221"/>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4</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368" name="文本框 367">
              <a:extLst>
                <a:ext uri="{FF2B5EF4-FFF2-40B4-BE49-F238E27FC236}">
                  <a16:creationId xmlns:a16="http://schemas.microsoft.com/office/drawing/2014/main" id="{3C428A49-7BAA-4466-9BFD-27BF25ADC901}"/>
                </a:ext>
              </a:extLst>
            </p:cNvPr>
            <p:cNvSpPr txBox="1"/>
            <p:nvPr/>
          </p:nvSpPr>
          <p:spPr>
            <a:xfrm>
              <a:off x="6721235" y="4077642"/>
              <a:ext cx="129569" cy="246221"/>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6</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369" name="文本框 368">
              <a:extLst>
                <a:ext uri="{FF2B5EF4-FFF2-40B4-BE49-F238E27FC236}">
                  <a16:creationId xmlns:a16="http://schemas.microsoft.com/office/drawing/2014/main" id="{4EFAD489-244A-4969-9FC9-C7E8670C7807}"/>
                </a:ext>
              </a:extLst>
            </p:cNvPr>
            <p:cNvSpPr txBox="1"/>
            <p:nvPr/>
          </p:nvSpPr>
          <p:spPr>
            <a:xfrm>
              <a:off x="6721235" y="3801742"/>
              <a:ext cx="129569" cy="246221"/>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8</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370" name="文本框 369">
              <a:extLst>
                <a:ext uri="{FF2B5EF4-FFF2-40B4-BE49-F238E27FC236}">
                  <a16:creationId xmlns:a16="http://schemas.microsoft.com/office/drawing/2014/main" id="{9FE6771E-2056-4DB6-A0BA-92EB384FC142}"/>
                </a:ext>
              </a:extLst>
            </p:cNvPr>
            <p:cNvSpPr txBox="1"/>
            <p:nvPr/>
          </p:nvSpPr>
          <p:spPr>
            <a:xfrm>
              <a:off x="6621614" y="3516359"/>
              <a:ext cx="392519" cy="246221"/>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10</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371" name="文本框 370">
              <a:extLst>
                <a:ext uri="{FF2B5EF4-FFF2-40B4-BE49-F238E27FC236}">
                  <a16:creationId xmlns:a16="http://schemas.microsoft.com/office/drawing/2014/main" id="{0B4DC129-5246-40C5-B1FA-73B87CED5EDC}"/>
                </a:ext>
              </a:extLst>
            </p:cNvPr>
            <p:cNvSpPr txBox="1"/>
            <p:nvPr/>
          </p:nvSpPr>
          <p:spPr>
            <a:xfrm>
              <a:off x="6479756" y="5051969"/>
              <a:ext cx="642740" cy="246221"/>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BLM</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372" name="文本框 371">
              <a:extLst>
                <a:ext uri="{FF2B5EF4-FFF2-40B4-BE49-F238E27FC236}">
                  <a16:creationId xmlns:a16="http://schemas.microsoft.com/office/drawing/2014/main" id="{A0F131BA-0F53-4EC6-ACE3-A26DF7BAC2EA}"/>
                </a:ext>
              </a:extLst>
            </p:cNvPr>
            <p:cNvSpPr txBox="1"/>
            <p:nvPr/>
          </p:nvSpPr>
          <p:spPr>
            <a:xfrm rot="18421893">
              <a:off x="6970120" y="5248309"/>
              <a:ext cx="637616" cy="246221"/>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Saline</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373" name="文本框 372">
              <a:extLst>
                <a:ext uri="{FF2B5EF4-FFF2-40B4-BE49-F238E27FC236}">
                  <a16:creationId xmlns:a16="http://schemas.microsoft.com/office/drawing/2014/main" id="{9E9C0942-AE2B-43C4-8B9D-768F12CB5A81}"/>
                </a:ext>
              </a:extLst>
            </p:cNvPr>
            <p:cNvSpPr txBox="1"/>
            <p:nvPr/>
          </p:nvSpPr>
          <p:spPr>
            <a:xfrm rot="18421893">
              <a:off x="7207080" y="5300248"/>
              <a:ext cx="596617" cy="246221"/>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DMEM</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374" name="文本框 373">
              <a:extLst>
                <a:ext uri="{FF2B5EF4-FFF2-40B4-BE49-F238E27FC236}">
                  <a16:creationId xmlns:a16="http://schemas.microsoft.com/office/drawing/2014/main" id="{9E8F9AF6-7834-4E56-999E-21E833FE3F03}"/>
                </a:ext>
              </a:extLst>
            </p:cNvPr>
            <p:cNvSpPr txBox="1"/>
            <p:nvPr/>
          </p:nvSpPr>
          <p:spPr>
            <a:xfrm rot="18421893">
              <a:off x="7345092" y="5341584"/>
              <a:ext cx="801732" cy="246221"/>
            </a:xfrm>
            <a:prstGeom prst="rect">
              <a:avLst/>
            </a:prstGeom>
            <a:noFill/>
          </p:spPr>
          <p:txBody>
            <a:bodyPr wrap="square" rtlCol="0">
              <a:spAutoFit/>
            </a:bodyPr>
            <a:lstStyle>
              <a:defPPr>
                <a:defRPr lang="en-US"/>
              </a:defPPr>
              <a:lvl1pPr>
                <a:defRPr sz="1200"/>
              </a:lvl1pPr>
            </a:lstStyle>
            <a:p>
              <a:pPr defTabSz="342900"/>
              <a:r>
                <a:rPr lang="en-US" altLang="zh-CN" sz="1000" dirty="0" smtClean="0">
                  <a:solidFill>
                    <a:prstClr val="black"/>
                  </a:solidFill>
                  <a:latin typeface="Arial" panose="020B0604020202020204" pitchFamily="34" charset="0"/>
                  <a:ea typeface="等线" panose="02010600030101010101" pitchFamily="2" charset="-122"/>
                  <a:cs typeface="Arial" panose="020B0604020202020204" pitchFamily="34" charset="0"/>
                </a:rPr>
                <a:t>UCMSC </a:t>
              </a:r>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S</a:t>
              </a:r>
            </a:p>
          </p:txBody>
        </p:sp>
        <p:sp>
          <p:nvSpPr>
            <p:cNvPr id="375" name="文本框 374">
              <a:extLst>
                <a:ext uri="{FF2B5EF4-FFF2-40B4-BE49-F238E27FC236}">
                  <a16:creationId xmlns:a16="http://schemas.microsoft.com/office/drawing/2014/main" id="{10541F99-D865-4F60-8F63-5EE48248879D}"/>
                </a:ext>
              </a:extLst>
            </p:cNvPr>
            <p:cNvSpPr txBox="1"/>
            <p:nvPr/>
          </p:nvSpPr>
          <p:spPr>
            <a:xfrm>
              <a:off x="6989908" y="5008638"/>
              <a:ext cx="161429" cy="246221"/>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376" name="文本框 375">
              <a:extLst>
                <a:ext uri="{FF2B5EF4-FFF2-40B4-BE49-F238E27FC236}">
                  <a16:creationId xmlns:a16="http://schemas.microsoft.com/office/drawing/2014/main" id="{3ECE8E15-1657-4B55-807E-7056442E8AD6}"/>
                </a:ext>
              </a:extLst>
            </p:cNvPr>
            <p:cNvSpPr txBox="1"/>
            <p:nvPr/>
          </p:nvSpPr>
          <p:spPr>
            <a:xfrm>
              <a:off x="7496388" y="5024293"/>
              <a:ext cx="161429" cy="246221"/>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377" name="文本框 376">
              <a:extLst>
                <a:ext uri="{FF2B5EF4-FFF2-40B4-BE49-F238E27FC236}">
                  <a16:creationId xmlns:a16="http://schemas.microsoft.com/office/drawing/2014/main" id="{E2FCF958-947A-4A8E-8C95-662D9BD43A9A}"/>
                </a:ext>
              </a:extLst>
            </p:cNvPr>
            <p:cNvSpPr txBox="1"/>
            <p:nvPr/>
          </p:nvSpPr>
          <p:spPr>
            <a:xfrm>
              <a:off x="7747856" y="5024398"/>
              <a:ext cx="193589" cy="246221"/>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378" name="文本框 377">
              <a:extLst>
                <a:ext uri="{FF2B5EF4-FFF2-40B4-BE49-F238E27FC236}">
                  <a16:creationId xmlns:a16="http://schemas.microsoft.com/office/drawing/2014/main" id="{D14548CE-5B0B-4FCD-B843-0A228F9F85AF}"/>
                </a:ext>
              </a:extLst>
            </p:cNvPr>
            <p:cNvSpPr txBox="1"/>
            <p:nvPr/>
          </p:nvSpPr>
          <p:spPr>
            <a:xfrm>
              <a:off x="7236613" y="5021148"/>
              <a:ext cx="161429" cy="246221"/>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379" name="文本框 378">
              <a:extLst>
                <a:ext uri="{FF2B5EF4-FFF2-40B4-BE49-F238E27FC236}">
                  <a16:creationId xmlns:a16="http://schemas.microsoft.com/office/drawing/2014/main" id="{24C1ED46-DFF3-4665-9140-F0DB3F39FE1F}"/>
                </a:ext>
              </a:extLst>
            </p:cNvPr>
            <p:cNvSpPr txBox="1"/>
            <p:nvPr/>
          </p:nvSpPr>
          <p:spPr>
            <a:xfrm>
              <a:off x="8017382" y="5024293"/>
              <a:ext cx="193589" cy="246221"/>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380" name="文本框 379">
              <a:extLst>
                <a:ext uri="{FF2B5EF4-FFF2-40B4-BE49-F238E27FC236}">
                  <a16:creationId xmlns:a16="http://schemas.microsoft.com/office/drawing/2014/main" id="{BA36C28A-F17C-4B83-814E-88DF515B373D}"/>
                </a:ext>
              </a:extLst>
            </p:cNvPr>
            <p:cNvSpPr txBox="1"/>
            <p:nvPr/>
          </p:nvSpPr>
          <p:spPr>
            <a:xfrm rot="18421893">
              <a:off x="7627944" y="5336166"/>
              <a:ext cx="781143" cy="246221"/>
            </a:xfrm>
            <a:prstGeom prst="rect">
              <a:avLst/>
            </a:prstGeom>
            <a:noFill/>
          </p:spPr>
          <p:txBody>
            <a:bodyPr wrap="square" rtlCol="0">
              <a:spAutoFit/>
            </a:bodyPr>
            <a:lstStyle>
              <a:defPPr>
                <a:defRPr lang="en-US"/>
              </a:defPPr>
              <a:lvl1pPr>
                <a:defRPr sz="1200"/>
              </a:lvl1p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PL</a:t>
              </a:r>
              <a:r>
                <a:rPr lang="en-US" altLang="zh-CN" sz="1000" dirty="0" smtClean="0">
                  <a:solidFill>
                    <a:prstClr val="black"/>
                  </a:solidFill>
                  <a:latin typeface="Arial" panose="020B0604020202020204" pitchFamily="34" charset="0"/>
                  <a:ea typeface="等线" panose="02010600030101010101" pitchFamily="2" charset="-122"/>
                  <a:cs typeface="Arial" panose="020B0604020202020204" pitchFamily="34" charset="0"/>
                </a:rPr>
                <a:t>MSC S</a:t>
              </a:r>
              <a:endPar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381" name="文本框 380">
              <a:extLst>
                <a:ext uri="{FF2B5EF4-FFF2-40B4-BE49-F238E27FC236}">
                  <a16:creationId xmlns:a16="http://schemas.microsoft.com/office/drawing/2014/main" id="{0B3BFE55-F8CF-41BF-A9E0-C9F6F57F1BBB}"/>
                </a:ext>
              </a:extLst>
            </p:cNvPr>
            <p:cNvSpPr txBox="1"/>
            <p:nvPr/>
          </p:nvSpPr>
          <p:spPr>
            <a:xfrm rot="18421893">
              <a:off x="6828808" y="5213371"/>
              <a:ext cx="407829" cy="246221"/>
            </a:xfrm>
            <a:prstGeom prst="rect">
              <a:avLst/>
            </a:prstGeom>
            <a:noFill/>
          </p:spPr>
          <p:txBody>
            <a:bodyPr wrap="square" rtlCol="0">
              <a:spAutoFit/>
            </a:bodyPr>
            <a:lstStyle>
              <a:defPPr>
                <a:defRPr lang="en-US"/>
              </a:defPPr>
              <a:lvl1pPr>
                <a:defRPr sz="1200"/>
              </a:lvl1p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Ctrl</a:t>
              </a:r>
            </a:p>
          </p:txBody>
        </p:sp>
        <p:sp>
          <p:nvSpPr>
            <p:cNvPr id="382" name="文本框 381">
              <a:extLst>
                <a:ext uri="{FF2B5EF4-FFF2-40B4-BE49-F238E27FC236}">
                  <a16:creationId xmlns:a16="http://schemas.microsoft.com/office/drawing/2014/main" id="{19ED99E8-316D-4A4D-996C-1B7D502E401A}"/>
                </a:ext>
              </a:extLst>
            </p:cNvPr>
            <p:cNvSpPr txBox="1"/>
            <p:nvPr/>
          </p:nvSpPr>
          <p:spPr>
            <a:xfrm>
              <a:off x="6405221" y="3215710"/>
              <a:ext cx="251692" cy="246221"/>
            </a:xfrm>
            <a:prstGeom prst="rect">
              <a:avLst/>
            </a:prstGeom>
            <a:noFill/>
          </p:spPr>
          <p:txBody>
            <a:bodyPr wrap="square" rtlCol="0">
              <a:spAutoFit/>
            </a:bodyPr>
            <a:lstStyle/>
            <a:p>
              <a:pPr defTabSz="342900"/>
              <a:r>
                <a:rPr lang="en-US" altLang="zh-CN" sz="1000" dirty="0" smtClean="0">
                  <a:solidFill>
                    <a:prstClr val="black"/>
                  </a:solidFill>
                  <a:latin typeface="Arial" panose="020B0604020202020204" pitchFamily="34" charset="0"/>
                  <a:ea typeface="等线" panose="02010600030101010101" pitchFamily="2" charset="-122"/>
                  <a:cs typeface="Arial" panose="020B0604020202020204" pitchFamily="34" charset="0"/>
                </a:rPr>
                <a:t>E</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383" name="文本框 382">
              <a:extLst>
                <a:ext uri="{FF2B5EF4-FFF2-40B4-BE49-F238E27FC236}">
                  <a16:creationId xmlns:a16="http://schemas.microsoft.com/office/drawing/2014/main" id="{DFB98330-2088-47CC-ACFD-B91D613EC1EA}"/>
                </a:ext>
              </a:extLst>
            </p:cNvPr>
            <p:cNvSpPr txBox="1"/>
            <p:nvPr/>
          </p:nvSpPr>
          <p:spPr>
            <a:xfrm>
              <a:off x="6860550" y="3408666"/>
              <a:ext cx="666317" cy="200055"/>
            </a:xfrm>
            <a:prstGeom prst="rect">
              <a:avLst/>
            </a:prstGeom>
            <a:noFill/>
          </p:spPr>
          <p:txBody>
            <a:bodyPr wrap="square" rtlCol="0">
              <a:spAutoFit/>
            </a:bodyPr>
            <a:lstStyle/>
            <a:p>
              <a:pPr defTabSz="342900"/>
              <a:r>
                <a:rPr lang="en-US" altLang="zh-CN" sz="700" dirty="0" smtClean="0">
                  <a:solidFill>
                    <a:prstClr val="black"/>
                  </a:solidFill>
                  <a:latin typeface="Arial" panose="020B0604020202020204" pitchFamily="34" charset="0"/>
                  <a:cs typeface="Arial" panose="020B0604020202020204" pitchFamily="34" charset="0"/>
                </a:rPr>
                <a:t>p</a:t>
              </a:r>
              <a:r>
                <a:rPr lang="zh-CN" altLang="en-US" sz="700" dirty="0" smtClean="0">
                  <a:solidFill>
                    <a:prstClr val="black"/>
                  </a:solidFill>
                  <a:latin typeface="Arial" panose="020B0604020202020204" pitchFamily="34" charset="0"/>
                  <a:cs typeface="Arial" panose="020B0604020202020204" pitchFamily="34" charset="0"/>
                </a:rPr>
                <a:t>＜</a:t>
              </a:r>
              <a:r>
                <a:rPr lang="en-US" altLang="zh-CN" sz="700" dirty="0">
                  <a:solidFill>
                    <a:prstClr val="black"/>
                  </a:solidFill>
                  <a:latin typeface="Arial" panose="020B0604020202020204" pitchFamily="34" charset="0"/>
                  <a:cs typeface="Arial" panose="020B0604020202020204" pitchFamily="34" charset="0"/>
                </a:rPr>
                <a:t>0.0001</a:t>
              </a:r>
            </a:p>
          </p:txBody>
        </p:sp>
        <p:cxnSp>
          <p:nvCxnSpPr>
            <p:cNvPr id="384" name="直接连接符 383">
              <a:extLst>
                <a:ext uri="{FF2B5EF4-FFF2-40B4-BE49-F238E27FC236}">
                  <a16:creationId xmlns:a16="http://schemas.microsoft.com/office/drawing/2014/main" id="{ECB819AA-499B-48A5-A6FD-4A4C2E546F99}"/>
                </a:ext>
              </a:extLst>
            </p:cNvPr>
            <p:cNvCxnSpPr>
              <a:cxnSpLocks/>
            </p:cNvCxnSpPr>
            <p:nvPr/>
          </p:nvCxnSpPr>
          <p:spPr>
            <a:xfrm>
              <a:off x="6927219" y="3593624"/>
              <a:ext cx="432000" cy="0"/>
            </a:xfrm>
            <a:prstGeom prst="line">
              <a:avLst/>
            </a:prstGeom>
          </p:spPr>
          <p:style>
            <a:lnRef idx="1">
              <a:schemeClr val="dk1"/>
            </a:lnRef>
            <a:fillRef idx="0">
              <a:schemeClr val="dk1"/>
            </a:fillRef>
            <a:effectRef idx="0">
              <a:schemeClr val="dk1"/>
            </a:effectRef>
            <a:fontRef idx="minor">
              <a:schemeClr val="tx1"/>
            </a:fontRef>
          </p:style>
        </p:cxnSp>
        <p:sp>
          <p:nvSpPr>
            <p:cNvPr id="385" name="文本框 384">
              <a:extLst>
                <a:ext uri="{FF2B5EF4-FFF2-40B4-BE49-F238E27FC236}">
                  <a16:creationId xmlns:a16="http://schemas.microsoft.com/office/drawing/2014/main" id="{3CE3AE49-06EB-4E11-8A89-426EAE0D89E0}"/>
                </a:ext>
              </a:extLst>
            </p:cNvPr>
            <p:cNvSpPr txBox="1"/>
            <p:nvPr/>
          </p:nvSpPr>
          <p:spPr>
            <a:xfrm>
              <a:off x="6956895" y="3138766"/>
              <a:ext cx="680721" cy="200055"/>
            </a:xfrm>
            <a:prstGeom prst="rect">
              <a:avLst/>
            </a:prstGeom>
            <a:noFill/>
          </p:spPr>
          <p:txBody>
            <a:bodyPr wrap="square" rtlCol="0">
              <a:spAutoFit/>
            </a:bodyPr>
            <a:lstStyle/>
            <a:p>
              <a:pPr defTabSz="342900"/>
              <a:r>
                <a:rPr lang="en-US" altLang="zh-CN" sz="700" dirty="0">
                  <a:solidFill>
                    <a:prstClr val="black"/>
                  </a:solidFill>
                  <a:latin typeface="Arial" panose="020B0604020202020204" pitchFamily="34" charset="0"/>
                  <a:cs typeface="Arial" panose="020B0604020202020204" pitchFamily="34" charset="0"/>
                </a:rPr>
                <a:t>p</a:t>
              </a:r>
              <a:r>
                <a:rPr lang="zh-CN" altLang="en-US" sz="700" dirty="0">
                  <a:solidFill>
                    <a:prstClr val="black"/>
                  </a:solidFill>
                  <a:latin typeface="Arial" panose="020B0604020202020204" pitchFamily="34" charset="0"/>
                  <a:cs typeface="Arial" panose="020B0604020202020204" pitchFamily="34" charset="0"/>
                </a:rPr>
                <a:t>＜</a:t>
              </a:r>
              <a:r>
                <a:rPr lang="en-US" altLang="zh-CN" sz="700" dirty="0">
                  <a:solidFill>
                    <a:prstClr val="black"/>
                  </a:solidFill>
                  <a:latin typeface="Arial" panose="020B0604020202020204" pitchFamily="34" charset="0"/>
                  <a:cs typeface="Arial" panose="020B0604020202020204" pitchFamily="34" charset="0"/>
                </a:rPr>
                <a:t>0.0001</a:t>
              </a:r>
            </a:p>
          </p:txBody>
        </p:sp>
        <p:cxnSp>
          <p:nvCxnSpPr>
            <p:cNvPr id="386" name="直接连接符 385">
              <a:extLst>
                <a:ext uri="{FF2B5EF4-FFF2-40B4-BE49-F238E27FC236}">
                  <a16:creationId xmlns:a16="http://schemas.microsoft.com/office/drawing/2014/main" id="{38196624-39DD-4F3B-B6DD-790B0F422789}"/>
                </a:ext>
              </a:extLst>
            </p:cNvPr>
            <p:cNvCxnSpPr>
              <a:cxnSpLocks/>
            </p:cNvCxnSpPr>
            <p:nvPr/>
          </p:nvCxnSpPr>
          <p:spPr>
            <a:xfrm>
              <a:off x="6955476" y="3313470"/>
              <a:ext cx="612000" cy="0"/>
            </a:xfrm>
            <a:prstGeom prst="line">
              <a:avLst/>
            </a:prstGeom>
          </p:spPr>
          <p:style>
            <a:lnRef idx="1">
              <a:schemeClr val="dk1"/>
            </a:lnRef>
            <a:fillRef idx="0">
              <a:schemeClr val="dk1"/>
            </a:fillRef>
            <a:effectRef idx="0">
              <a:schemeClr val="dk1"/>
            </a:effectRef>
            <a:fontRef idx="minor">
              <a:schemeClr val="tx1"/>
            </a:fontRef>
          </p:style>
        </p:cxnSp>
        <p:cxnSp>
          <p:nvCxnSpPr>
            <p:cNvPr id="387" name="直接连接符 386">
              <a:extLst>
                <a:ext uri="{FF2B5EF4-FFF2-40B4-BE49-F238E27FC236}">
                  <a16:creationId xmlns:a16="http://schemas.microsoft.com/office/drawing/2014/main" id="{C8497A2C-FC21-4004-BCB2-DC7A91A235D3}"/>
                </a:ext>
              </a:extLst>
            </p:cNvPr>
            <p:cNvCxnSpPr/>
            <p:nvPr/>
          </p:nvCxnSpPr>
          <p:spPr>
            <a:xfrm>
              <a:off x="7407196" y="3593157"/>
              <a:ext cx="502079" cy="0"/>
            </a:xfrm>
            <a:prstGeom prst="line">
              <a:avLst/>
            </a:prstGeom>
          </p:spPr>
          <p:style>
            <a:lnRef idx="1">
              <a:schemeClr val="dk1"/>
            </a:lnRef>
            <a:fillRef idx="0">
              <a:schemeClr val="dk1"/>
            </a:fillRef>
            <a:effectRef idx="0">
              <a:schemeClr val="dk1"/>
            </a:effectRef>
            <a:fontRef idx="minor">
              <a:schemeClr val="tx1"/>
            </a:fontRef>
          </p:style>
        </p:cxnSp>
        <p:cxnSp>
          <p:nvCxnSpPr>
            <p:cNvPr id="388" name="直接连接符 387">
              <a:extLst>
                <a:ext uri="{FF2B5EF4-FFF2-40B4-BE49-F238E27FC236}">
                  <a16:creationId xmlns:a16="http://schemas.microsoft.com/office/drawing/2014/main" id="{615C5ECB-1FE8-4436-ACB3-B0B5C7510B51}"/>
                </a:ext>
              </a:extLst>
            </p:cNvPr>
            <p:cNvCxnSpPr/>
            <p:nvPr/>
          </p:nvCxnSpPr>
          <p:spPr>
            <a:xfrm>
              <a:off x="7432595" y="3439228"/>
              <a:ext cx="779371" cy="0"/>
            </a:xfrm>
            <a:prstGeom prst="line">
              <a:avLst/>
            </a:prstGeom>
          </p:spPr>
          <p:style>
            <a:lnRef idx="1">
              <a:schemeClr val="dk1"/>
            </a:lnRef>
            <a:fillRef idx="0">
              <a:schemeClr val="dk1"/>
            </a:fillRef>
            <a:effectRef idx="0">
              <a:schemeClr val="dk1"/>
            </a:effectRef>
            <a:fontRef idx="minor">
              <a:schemeClr val="tx1"/>
            </a:fontRef>
          </p:style>
        </p:cxnSp>
        <p:sp>
          <p:nvSpPr>
            <p:cNvPr id="389" name="文本框 388">
              <a:extLst>
                <a:ext uri="{FF2B5EF4-FFF2-40B4-BE49-F238E27FC236}">
                  <a16:creationId xmlns:a16="http://schemas.microsoft.com/office/drawing/2014/main" id="{CF2095A4-69E0-4C0A-8B2F-9C5338E11649}"/>
                </a:ext>
              </a:extLst>
            </p:cNvPr>
            <p:cNvSpPr txBox="1"/>
            <p:nvPr/>
          </p:nvSpPr>
          <p:spPr>
            <a:xfrm>
              <a:off x="7554022" y="3246869"/>
              <a:ext cx="656949" cy="200055"/>
            </a:xfrm>
            <a:prstGeom prst="rect">
              <a:avLst/>
            </a:prstGeom>
            <a:noFill/>
          </p:spPr>
          <p:txBody>
            <a:bodyPr wrap="square" rtlCol="0">
              <a:spAutoFit/>
            </a:bodyPr>
            <a:lstStyle/>
            <a:p>
              <a:pPr defTabSz="342900"/>
              <a:r>
                <a:rPr lang="en-US" altLang="zh-CN" sz="700" dirty="0">
                  <a:solidFill>
                    <a:prstClr val="black"/>
                  </a:solidFill>
                  <a:latin typeface="Arial" panose="020B0604020202020204" pitchFamily="34" charset="0"/>
                  <a:cs typeface="Arial" panose="020B0604020202020204" pitchFamily="34" charset="0"/>
                </a:rPr>
                <a:t>p</a:t>
              </a:r>
              <a:r>
                <a:rPr lang="zh-CN" altLang="en-US" sz="700" dirty="0">
                  <a:solidFill>
                    <a:prstClr val="black"/>
                  </a:solidFill>
                  <a:latin typeface="Arial" panose="020B0604020202020204" pitchFamily="34" charset="0"/>
                  <a:cs typeface="Arial" panose="020B0604020202020204" pitchFamily="34" charset="0"/>
                </a:rPr>
                <a:t>＜</a:t>
              </a:r>
              <a:r>
                <a:rPr lang="en-US" altLang="zh-CN" sz="700" dirty="0">
                  <a:solidFill>
                    <a:prstClr val="black"/>
                  </a:solidFill>
                  <a:latin typeface="Arial" panose="020B0604020202020204" pitchFamily="34" charset="0"/>
                  <a:cs typeface="Arial" panose="020B0604020202020204" pitchFamily="34" charset="0"/>
                </a:rPr>
                <a:t>0.0001</a:t>
              </a:r>
            </a:p>
          </p:txBody>
        </p:sp>
        <p:sp>
          <p:nvSpPr>
            <p:cNvPr id="390" name="文本框 389">
              <a:extLst>
                <a:ext uri="{FF2B5EF4-FFF2-40B4-BE49-F238E27FC236}">
                  <a16:creationId xmlns:a16="http://schemas.microsoft.com/office/drawing/2014/main" id="{8A676752-DE7D-4451-B901-4AFBF653A331}"/>
                </a:ext>
              </a:extLst>
            </p:cNvPr>
            <p:cNvSpPr txBox="1"/>
            <p:nvPr/>
          </p:nvSpPr>
          <p:spPr>
            <a:xfrm>
              <a:off x="7358557" y="3419381"/>
              <a:ext cx="662757" cy="200055"/>
            </a:xfrm>
            <a:prstGeom prst="rect">
              <a:avLst/>
            </a:prstGeom>
            <a:noFill/>
          </p:spPr>
          <p:txBody>
            <a:bodyPr wrap="square" rtlCol="0">
              <a:spAutoFit/>
            </a:bodyPr>
            <a:lstStyle/>
            <a:p>
              <a:pPr defTabSz="342900"/>
              <a:r>
                <a:rPr lang="en-US" altLang="zh-CN" sz="700" dirty="0">
                  <a:solidFill>
                    <a:prstClr val="black"/>
                  </a:solidFill>
                  <a:latin typeface="Arial" panose="020B0604020202020204" pitchFamily="34" charset="0"/>
                  <a:cs typeface="Arial" panose="020B0604020202020204" pitchFamily="34" charset="0"/>
                </a:rPr>
                <a:t>p</a:t>
              </a:r>
              <a:r>
                <a:rPr lang="zh-CN" altLang="en-US" sz="700" dirty="0">
                  <a:solidFill>
                    <a:prstClr val="black"/>
                  </a:solidFill>
                  <a:latin typeface="Arial" panose="020B0604020202020204" pitchFamily="34" charset="0"/>
                  <a:cs typeface="Arial" panose="020B0604020202020204" pitchFamily="34" charset="0"/>
                </a:rPr>
                <a:t>＜</a:t>
              </a:r>
              <a:r>
                <a:rPr lang="en-US" altLang="zh-CN" sz="700" dirty="0">
                  <a:solidFill>
                    <a:prstClr val="black"/>
                  </a:solidFill>
                  <a:latin typeface="Arial" panose="020B0604020202020204" pitchFamily="34" charset="0"/>
                  <a:cs typeface="Arial" panose="020B0604020202020204" pitchFamily="34" charset="0"/>
                </a:rPr>
                <a:t>0.0001</a:t>
              </a:r>
            </a:p>
          </p:txBody>
        </p:sp>
        <p:cxnSp>
          <p:nvCxnSpPr>
            <p:cNvPr id="391" name="直接连接符 390">
              <a:extLst>
                <a:ext uri="{FF2B5EF4-FFF2-40B4-BE49-F238E27FC236}">
                  <a16:creationId xmlns:a16="http://schemas.microsoft.com/office/drawing/2014/main" id="{C8497A2C-FC21-4004-BCB2-DC7A91A235D3}"/>
                </a:ext>
              </a:extLst>
            </p:cNvPr>
            <p:cNvCxnSpPr/>
            <p:nvPr/>
          </p:nvCxnSpPr>
          <p:spPr>
            <a:xfrm>
              <a:off x="7784857" y="3956585"/>
              <a:ext cx="432000" cy="0"/>
            </a:xfrm>
            <a:prstGeom prst="line">
              <a:avLst/>
            </a:prstGeom>
          </p:spPr>
          <p:style>
            <a:lnRef idx="1">
              <a:schemeClr val="dk1"/>
            </a:lnRef>
            <a:fillRef idx="0">
              <a:schemeClr val="dk1"/>
            </a:fillRef>
            <a:effectRef idx="0">
              <a:schemeClr val="dk1"/>
            </a:effectRef>
            <a:fontRef idx="minor">
              <a:schemeClr val="tx1"/>
            </a:fontRef>
          </p:style>
        </p:cxnSp>
        <p:sp>
          <p:nvSpPr>
            <p:cNvPr id="392" name="文本框 391">
              <a:extLst>
                <a:ext uri="{FF2B5EF4-FFF2-40B4-BE49-F238E27FC236}">
                  <a16:creationId xmlns:a16="http://schemas.microsoft.com/office/drawing/2014/main" id="{8A676752-DE7D-4451-B901-4AFBF653A331}"/>
                </a:ext>
              </a:extLst>
            </p:cNvPr>
            <p:cNvSpPr txBox="1"/>
            <p:nvPr/>
          </p:nvSpPr>
          <p:spPr>
            <a:xfrm>
              <a:off x="7718438" y="3762841"/>
              <a:ext cx="620177" cy="200055"/>
            </a:xfrm>
            <a:prstGeom prst="rect">
              <a:avLst/>
            </a:prstGeom>
            <a:noFill/>
          </p:spPr>
          <p:txBody>
            <a:bodyPr wrap="square" rtlCol="0">
              <a:spAutoFit/>
            </a:bodyPr>
            <a:lstStyle/>
            <a:p>
              <a:pPr defTabSz="342900"/>
              <a:r>
                <a:rPr lang="en-US" altLang="zh-CN" sz="700" dirty="0" smtClean="0">
                  <a:solidFill>
                    <a:prstClr val="black"/>
                  </a:solidFill>
                  <a:latin typeface="Arial" panose="020B0604020202020204" pitchFamily="34" charset="0"/>
                  <a:cs typeface="Arial" panose="020B0604020202020204" pitchFamily="34" charset="0"/>
                </a:rPr>
                <a:t>p=0.0012</a:t>
              </a:r>
              <a:endParaRPr lang="en-US" altLang="zh-CN" sz="700" dirty="0">
                <a:solidFill>
                  <a:prstClr val="black"/>
                </a:solidFill>
                <a:latin typeface="Arial" panose="020B0604020202020204" pitchFamily="34" charset="0"/>
                <a:cs typeface="Arial" panose="020B0604020202020204" pitchFamily="34" charset="0"/>
              </a:endParaRPr>
            </a:p>
          </p:txBody>
        </p:sp>
      </p:grpSp>
      <p:grpSp>
        <p:nvGrpSpPr>
          <p:cNvPr id="5" name="组合 4"/>
          <p:cNvGrpSpPr/>
          <p:nvPr/>
        </p:nvGrpSpPr>
        <p:grpSpPr>
          <a:xfrm>
            <a:off x="2459095" y="6688001"/>
            <a:ext cx="2440744" cy="2765917"/>
            <a:chOff x="2459095" y="7123421"/>
            <a:chExt cx="2440744" cy="2765917"/>
          </a:xfrm>
        </p:grpSpPr>
        <p:pic>
          <p:nvPicPr>
            <p:cNvPr id="261" name="图片 260"/>
            <p:cNvPicPr>
              <a:picLocks noChangeAspect="1"/>
            </p:cNvPicPr>
            <p:nvPr/>
          </p:nvPicPr>
          <p:blipFill rotWithShape="1">
            <a:blip r:embed="rId42"/>
            <a:srcRect l="7177" b="27891"/>
            <a:stretch/>
          </p:blipFill>
          <p:spPr>
            <a:xfrm>
              <a:off x="3000677" y="7123421"/>
              <a:ext cx="1899162" cy="1970126"/>
            </a:xfrm>
            <a:prstGeom prst="rect">
              <a:avLst/>
            </a:prstGeom>
          </p:spPr>
        </p:pic>
        <p:sp>
          <p:nvSpPr>
            <p:cNvPr id="249" name="文本框 248">
              <a:extLst>
                <a:ext uri="{FF2B5EF4-FFF2-40B4-BE49-F238E27FC236}">
                  <a16:creationId xmlns:a16="http://schemas.microsoft.com/office/drawing/2014/main" id="{8D1D6CA0-BE75-4A9A-99A8-DF1F63DBEA13}"/>
                </a:ext>
              </a:extLst>
            </p:cNvPr>
            <p:cNvSpPr txBox="1"/>
            <p:nvPr/>
          </p:nvSpPr>
          <p:spPr>
            <a:xfrm>
              <a:off x="2694175" y="9010289"/>
              <a:ext cx="491086" cy="482930"/>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BLM</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250" name="文本框 249">
              <a:extLst>
                <a:ext uri="{FF2B5EF4-FFF2-40B4-BE49-F238E27FC236}">
                  <a16:creationId xmlns:a16="http://schemas.microsoft.com/office/drawing/2014/main" id="{ED48E5D4-DC02-4D01-89DD-3271FC76108C}"/>
                </a:ext>
              </a:extLst>
            </p:cNvPr>
            <p:cNvSpPr txBox="1"/>
            <p:nvPr/>
          </p:nvSpPr>
          <p:spPr>
            <a:xfrm rot="18421893">
              <a:off x="3195442" y="9248229"/>
              <a:ext cx="658113" cy="246222"/>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Saline</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251" name="文本框 250">
              <a:extLst>
                <a:ext uri="{FF2B5EF4-FFF2-40B4-BE49-F238E27FC236}">
                  <a16:creationId xmlns:a16="http://schemas.microsoft.com/office/drawing/2014/main" id="{A88A8F76-8478-47AC-BB53-B59BC7EA4869}"/>
                </a:ext>
              </a:extLst>
            </p:cNvPr>
            <p:cNvSpPr txBox="1"/>
            <p:nvPr/>
          </p:nvSpPr>
          <p:spPr>
            <a:xfrm rot="18421893">
              <a:off x="3524489" y="9290798"/>
              <a:ext cx="641630" cy="246222"/>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DMEM</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252" name="文本框 251">
              <a:extLst>
                <a:ext uri="{FF2B5EF4-FFF2-40B4-BE49-F238E27FC236}">
                  <a16:creationId xmlns:a16="http://schemas.microsoft.com/office/drawing/2014/main" id="{87EF3B49-84A0-44C2-8CFD-683A84CE9443}"/>
                </a:ext>
              </a:extLst>
            </p:cNvPr>
            <p:cNvSpPr txBox="1"/>
            <p:nvPr/>
          </p:nvSpPr>
          <p:spPr>
            <a:xfrm rot="18421893">
              <a:off x="3712774" y="9367793"/>
              <a:ext cx="796869" cy="246222"/>
            </a:xfrm>
            <a:prstGeom prst="rect">
              <a:avLst/>
            </a:prstGeom>
            <a:noFill/>
          </p:spPr>
          <p:txBody>
            <a:bodyPr wrap="square" rtlCol="0">
              <a:spAutoFit/>
            </a:bodyPr>
            <a:lstStyle>
              <a:defPPr>
                <a:defRPr lang="en-US"/>
              </a:defPPr>
              <a:lvl1pPr>
                <a:defRPr sz="1200"/>
              </a:lvl1pPr>
            </a:lstStyle>
            <a:p>
              <a:pPr defTabSz="342900"/>
              <a:r>
                <a:rPr lang="en-US" altLang="zh-CN" sz="1000" dirty="0" smtClean="0">
                  <a:solidFill>
                    <a:prstClr val="black"/>
                  </a:solidFill>
                  <a:latin typeface="Arial" panose="020B0604020202020204" pitchFamily="34" charset="0"/>
                  <a:ea typeface="等线" panose="02010600030101010101" pitchFamily="2" charset="-122"/>
                  <a:cs typeface="Arial" panose="020B0604020202020204" pitchFamily="34" charset="0"/>
                </a:rPr>
                <a:t>UCMSC S</a:t>
              </a:r>
              <a:endPar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253" name="文本框 252">
              <a:extLst>
                <a:ext uri="{FF2B5EF4-FFF2-40B4-BE49-F238E27FC236}">
                  <a16:creationId xmlns:a16="http://schemas.microsoft.com/office/drawing/2014/main" id="{6BABD4E1-E728-4C91-8BDD-077A55E5E822}"/>
                </a:ext>
              </a:extLst>
            </p:cNvPr>
            <p:cNvSpPr txBox="1"/>
            <p:nvPr/>
          </p:nvSpPr>
          <p:spPr>
            <a:xfrm>
              <a:off x="3150511" y="9022231"/>
              <a:ext cx="194844" cy="297187"/>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254" name="文本框 253">
              <a:extLst>
                <a:ext uri="{FF2B5EF4-FFF2-40B4-BE49-F238E27FC236}">
                  <a16:creationId xmlns:a16="http://schemas.microsoft.com/office/drawing/2014/main" id="{6BDE2F1C-E522-4E22-8A97-0F345926CCEF}"/>
                </a:ext>
              </a:extLst>
            </p:cNvPr>
            <p:cNvSpPr txBox="1"/>
            <p:nvPr/>
          </p:nvSpPr>
          <p:spPr>
            <a:xfrm>
              <a:off x="3811838" y="9041127"/>
              <a:ext cx="194844" cy="297187"/>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255" name="文本框 254">
              <a:extLst>
                <a:ext uri="{FF2B5EF4-FFF2-40B4-BE49-F238E27FC236}">
                  <a16:creationId xmlns:a16="http://schemas.microsoft.com/office/drawing/2014/main" id="{2EC3058D-C637-416C-A9BA-645385F75C8C}"/>
                </a:ext>
              </a:extLst>
            </p:cNvPr>
            <p:cNvSpPr txBox="1"/>
            <p:nvPr/>
          </p:nvSpPr>
          <p:spPr>
            <a:xfrm>
              <a:off x="4161920" y="9041253"/>
              <a:ext cx="233660" cy="297187"/>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256" name="文本框 255">
              <a:extLst>
                <a:ext uri="{FF2B5EF4-FFF2-40B4-BE49-F238E27FC236}">
                  <a16:creationId xmlns:a16="http://schemas.microsoft.com/office/drawing/2014/main" id="{207227BB-98B8-4F4D-BC85-E3D888A0A8AC}"/>
                </a:ext>
              </a:extLst>
            </p:cNvPr>
            <p:cNvSpPr txBox="1"/>
            <p:nvPr/>
          </p:nvSpPr>
          <p:spPr>
            <a:xfrm>
              <a:off x="3467252" y="9037331"/>
              <a:ext cx="194844" cy="297187"/>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257" name="文本框 256">
              <a:extLst>
                <a:ext uri="{FF2B5EF4-FFF2-40B4-BE49-F238E27FC236}">
                  <a16:creationId xmlns:a16="http://schemas.microsoft.com/office/drawing/2014/main" id="{3AFB5FA1-DD03-4264-8FCE-4EF1516A5915}"/>
                </a:ext>
              </a:extLst>
            </p:cNvPr>
            <p:cNvSpPr txBox="1"/>
            <p:nvPr/>
          </p:nvSpPr>
          <p:spPr>
            <a:xfrm>
              <a:off x="4495858" y="9041127"/>
              <a:ext cx="233660" cy="297187"/>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258" name="文本框 257">
              <a:extLst>
                <a:ext uri="{FF2B5EF4-FFF2-40B4-BE49-F238E27FC236}">
                  <a16:creationId xmlns:a16="http://schemas.microsoft.com/office/drawing/2014/main" id="{BD548BA0-6B2C-437F-B4DE-FBEFD24B26C6}"/>
                </a:ext>
              </a:extLst>
            </p:cNvPr>
            <p:cNvSpPr txBox="1"/>
            <p:nvPr/>
          </p:nvSpPr>
          <p:spPr>
            <a:xfrm rot="18421893">
              <a:off x="4092704" y="9354514"/>
              <a:ext cx="759140" cy="246222"/>
            </a:xfrm>
            <a:prstGeom prst="rect">
              <a:avLst/>
            </a:prstGeom>
            <a:noFill/>
          </p:spPr>
          <p:txBody>
            <a:bodyPr wrap="square" rtlCol="0">
              <a:spAutoFit/>
            </a:bodyPr>
            <a:lstStyle>
              <a:defPPr>
                <a:defRPr lang="en-US"/>
              </a:defPPr>
              <a:lvl1pPr>
                <a:defRPr sz="1200"/>
              </a:lvl1pPr>
            </a:lstStyle>
            <a:p>
              <a:pPr defTabSz="342900"/>
              <a:r>
                <a:rPr lang="en-US" altLang="zh-CN" sz="1000" dirty="0" smtClean="0">
                  <a:solidFill>
                    <a:prstClr val="black"/>
                  </a:solidFill>
                  <a:latin typeface="Arial" panose="020B0604020202020204" pitchFamily="34" charset="0"/>
                  <a:ea typeface="等线" panose="02010600030101010101" pitchFamily="2" charset="-122"/>
                  <a:cs typeface="Arial" panose="020B0604020202020204" pitchFamily="34" charset="0"/>
                </a:rPr>
                <a:t>PLMSC S</a:t>
              </a:r>
              <a:endPar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259" name="文本框 258">
              <a:extLst>
                <a:ext uri="{FF2B5EF4-FFF2-40B4-BE49-F238E27FC236}">
                  <a16:creationId xmlns:a16="http://schemas.microsoft.com/office/drawing/2014/main" id="{A3B3383B-14B0-4DC9-BFFE-C448251F5AD7}"/>
                </a:ext>
              </a:extLst>
            </p:cNvPr>
            <p:cNvSpPr txBox="1"/>
            <p:nvPr/>
          </p:nvSpPr>
          <p:spPr>
            <a:xfrm rot="18421893">
              <a:off x="2970342" y="9209272"/>
              <a:ext cx="517939" cy="246222"/>
            </a:xfrm>
            <a:prstGeom prst="rect">
              <a:avLst/>
            </a:prstGeom>
            <a:noFill/>
          </p:spPr>
          <p:txBody>
            <a:bodyPr wrap="square" rtlCol="0">
              <a:spAutoFit/>
            </a:bodyPr>
            <a:lstStyle>
              <a:defPPr>
                <a:defRPr lang="en-US"/>
              </a:defPPr>
              <a:lvl1pPr>
                <a:defRPr sz="1200"/>
              </a:lvl1p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Ctrl</a:t>
              </a:r>
            </a:p>
          </p:txBody>
        </p:sp>
        <p:sp>
          <p:nvSpPr>
            <p:cNvPr id="260" name="文本框 259">
              <a:extLst>
                <a:ext uri="{FF2B5EF4-FFF2-40B4-BE49-F238E27FC236}">
                  <a16:creationId xmlns:a16="http://schemas.microsoft.com/office/drawing/2014/main" id="{1A05C5C3-B776-40B4-9D02-205D70DDD367}"/>
                </a:ext>
              </a:extLst>
            </p:cNvPr>
            <p:cNvSpPr txBox="1"/>
            <p:nvPr/>
          </p:nvSpPr>
          <p:spPr>
            <a:xfrm rot="16200000">
              <a:off x="2226751" y="7903665"/>
              <a:ext cx="710910" cy="246221"/>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Col3a1</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262" name="文本框 261"/>
            <p:cNvSpPr txBox="1"/>
            <p:nvPr/>
          </p:nvSpPr>
          <p:spPr>
            <a:xfrm>
              <a:off x="2816410" y="7149362"/>
              <a:ext cx="283633" cy="246221"/>
            </a:xfrm>
            <a:prstGeom prst="rect">
              <a:avLst/>
            </a:prstGeom>
            <a:noFill/>
          </p:spPr>
          <p:txBody>
            <a:bodyPr wrap="square" rtlCol="0">
              <a:spAutoFit/>
            </a:bodyPr>
            <a:lstStyle/>
            <a:p>
              <a:r>
                <a:rPr lang="en-US" altLang="zh-CN" sz="1000" dirty="0" smtClean="0">
                  <a:latin typeface="Arial" panose="020B0604020202020204" pitchFamily="34" charset="0"/>
                  <a:cs typeface="Arial" panose="020B0604020202020204" pitchFamily="34" charset="0"/>
                </a:rPr>
                <a:t>5</a:t>
              </a:r>
              <a:endParaRPr lang="zh-CN" altLang="en-US" sz="1000" dirty="0">
                <a:latin typeface="Arial" panose="020B0604020202020204" pitchFamily="34" charset="0"/>
                <a:cs typeface="Arial" panose="020B0604020202020204" pitchFamily="34" charset="0"/>
              </a:endParaRPr>
            </a:p>
          </p:txBody>
        </p:sp>
        <p:sp>
          <p:nvSpPr>
            <p:cNvPr id="263" name="文本框 262"/>
            <p:cNvSpPr txBox="1"/>
            <p:nvPr/>
          </p:nvSpPr>
          <p:spPr>
            <a:xfrm>
              <a:off x="2817888" y="7498119"/>
              <a:ext cx="283633" cy="246221"/>
            </a:xfrm>
            <a:prstGeom prst="rect">
              <a:avLst/>
            </a:prstGeom>
            <a:noFill/>
          </p:spPr>
          <p:txBody>
            <a:bodyPr wrap="square" rtlCol="0">
              <a:spAutoFit/>
            </a:bodyPr>
            <a:lstStyle/>
            <a:p>
              <a:r>
                <a:rPr lang="en-US" altLang="zh-CN" sz="1000" dirty="0" smtClean="0">
                  <a:latin typeface="Arial" panose="020B0604020202020204" pitchFamily="34" charset="0"/>
                  <a:cs typeface="Arial" panose="020B0604020202020204" pitchFamily="34" charset="0"/>
                </a:rPr>
                <a:t>4</a:t>
              </a:r>
              <a:endParaRPr lang="zh-CN" altLang="en-US" sz="1000" dirty="0">
                <a:latin typeface="Arial" panose="020B0604020202020204" pitchFamily="34" charset="0"/>
                <a:cs typeface="Arial" panose="020B0604020202020204" pitchFamily="34" charset="0"/>
              </a:endParaRPr>
            </a:p>
          </p:txBody>
        </p:sp>
        <p:sp>
          <p:nvSpPr>
            <p:cNvPr id="264" name="文本框 263"/>
            <p:cNvSpPr txBox="1"/>
            <p:nvPr/>
          </p:nvSpPr>
          <p:spPr>
            <a:xfrm>
              <a:off x="2817023" y="7843643"/>
              <a:ext cx="283633" cy="246221"/>
            </a:xfrm>
            <a:prstGeom prst="rect">
              <a:avLst/>
            </a:prstGeom>
            <a:noFill/>
          </p:spPr>
          <p:txBody>
            <a:bodyPr wrap="square" rtlCol="0">
              <a:spAutoFit/>
            </a:bodyPr>
            <a:lstStyle/>
            <a:p>
              <a:r>
                <a:rPr lang="en-US" altLang="zh-CN" sz="1000" dirty="0">
                  <a:latin typeface="Arial" panose="020B0604020202020204" pitchFamily="34" charset="0"/>
                  <a:cs typeface="Arial" panose="020B0604020202020204" pitchFamily="34" charset="0"/>
                </a:rPr>
                <a:t>3</a:t>
              </a:r>
              <a:endParaRPr lang="zh-CN" altLang="en-US" sz="1000" dirty="0">
                <a:latin typeface="Arial" panose="020B0604020202020204" pitchFamily="34" charset="0"/>
                <a:cs typeface="Arial" panose="020B0604020202020204" pitchFamily="34" charset="0"/>
              </a:endParaRPr>
            </a:p>
          </p:txBody>
        </p:sp>
        <p:sp>
          <p:nvSpPr>
            <p:cNvPr id="265" name="文本框 264"/>
            <p:cNvSpPr txBox="1"/>
            <p:nvPr/>
          </p:nvSpPr>
          <p:spPr>
            <a:xfrm>
              <a:off x="2819563" y="8191623"/>
              <a:ext cx="283633" cy="246221"/>
            </a:xfrm>
            <a:prstGeom prst="rect">
              <a:avLst/>
            </a:prstGeom>
            <a:noFill/>
          </p:spPr>
          <p:txBody>
            <a:bodyPr wrap="square" rtlCol="0">
              <a:spAutoFit/>
            </a:bodyPr>
            <a:lstStyle/>
            <a:p>
              <a:r>
                <a:rPr lang="en-US" altLang="zh-CN" sz="1000" dirty="0" smtClean="0">
                  <a:latin typeface="Arial" panose="020B0604020202020204" pitchFamily="34" charset="0"/>
                  <a:cs typeface="Arial" panose="020B0604020202020204" pitchFamily="34" charset="0"/>
                </a:rPr>
                <a:t>2</a:t>
              </a:r>
              <a:endParaRPr lang="zh-CN" altLang="en-US" sz="1000" dirty="0">
                <a:latin typeface="Arial" panose="020B0604020202020204" pitchFamily="34" charset="0"/>
                <a:cs typeface="Arial" panose="020B0604020202020204" pitchFamily="34" charset="0"/>
              </a:endParaRPr>
            </a:p>
          </p:txBody>
        </p:sp>
        <p:sp>
          <p:nvSpPr>
            <p:cNvPr id="266" name="文本框 265"/>
            <p:cNvSpPr txBox="1"/>
            <p:nvPr/>
          </p:nvSpPr>
          <p:spPr>
            <a:xfrm>
              <a:off x="2817023" y="8539603"/>
              <a:ext cx="283633" cy="246221"/>
            </a:xfrm>
            <a:prstGeom prst="rect">
              <a:avLst/>
            </a:prstGeom>
            <a:noFill/>
          </p:spPr>
          <p:txBody>
            <a:bodyPr wrap="square" rtlCol="0">
              <a:spAutoFit/>
            </a:bodyPr>
            <a:lstStyle/>
            <a:p>
              <a:r>
                <a:rPr lang="en-US" altLang="zh-CN" sz="1000" dirty="0">
                  <a:latin typeface="Arial" panose="020B0604020202020204" pitchFamily="34" charset="0"/>
                  <a:cs typeface="Arial" panose="020B0604020202020204" pitchFamily="34" charset="0"/>
                </a:rPr>
                <a:t>1</a:t>
              </a:r>
              <a:endParaRPr lang="zh-CN" altLang="en-US" sz="1000" dirty="0">
                <a:latin typeface="Arial" panose="020B0604020202020204" pitchFamily="34" charset="0"/>
                <a:cs typeface="Arial" panose="020B0604020202020204" pitchFamily="34" charset="0"/>
              </a:endParaRPr>
            </a:p>
          </p:txBody>
        </p:sp>
        <p:sp>
          <p:nvSpPr>
            <p:cNvPr id="267" name="文本框 266"/>
            <p:cNvSpPr txBox="1"/>
            <p:nvPr/>
          </p:nvSpPr>
          <p:spPr>
            <a:xfrm>
              <a:off x="2817023" y="8885043"/>
              <a:ext cx="283633" cy="246221"/>
            </a:xfrm>
            <a:prstGeom prst="rect">
              <a:avLst/>
            </a:prstGeom>
            <a:noFill/>
          </p:spPr>
          <p:txBody>
            <a:bodyPr wrap="square" rtlCol="0">
              <a:spAutoFit/>
            </a:bodyPr>
            <a:lstStyle/>
            <a:p>
              <a:r>
                <a:rPr lang="en-US" altLang="zh-CN" sz="1000" dirty="0" smtClean="0">
                  <a:latin typeface="Arial" panose="020B0604020202020204" pitchFamily="34" charset="0"/>
                  <a:cs typeface="Arial" panose="020B0604020202020204" pitchFamily="34" charset="0"/>
                </a:rPr>
                <a:t>0</a:t>
              </a:r>
              <a:endParaRPr lang="zh-CN" altLang="en-US" sz="1000" dirty="0">
                <a:latin typeface="Arial" panose="020B0604020202020204" pitchFamily="34" charset="0"/>
                <a:cs typeface="Arial" panose="020B0604020202020204" pitchFamily="34" charset="0"/>
              </a:endParaRPr>
            </a:p>
          </p:txBody>
        </p:sp>
        <p:sp>
          <p:nvSpPr>
            <p:cNvPr id="172" name="文本框 171"/>
            <p:cNvSpPr txBox="1"/>
            <p:nvPr/>
          </p:nvSpPr>
          <p:spPr>
            <a:xfrm rot="16200000">
              <a:off x="1835361" y="7954401"/>
              <a:ext cx="1816324" cy="246221"/>
            </a:xfrm>
            <a:prstGeom prst="rect">
              <a:avLst/>
            </a:prstGeom>
            <a:noFill/>
          </p:spPr>
          <p:txBody>
            <a:bodyPr wrap="square" rtlCol="0">
              <a:spAutoFit/>
            </a:bodyPr>
            <a:lstStyle/>
            <a:p>
              <a:r>
                <a:rPr lang="en-US" altLang="zh-CN" sz="1000" dirty="0" smtClean="0">
                  <a:latin typeface="Arial" panose="020B0604020202020204" pitchFamily="34" charset="0"/>
                  <a:cs typeface="Arial" panose="020B0604020202020204" pitchFamily="34" charset="0"/>
                </a:rPr>
                <a:t>Relative mRNA Expression</a:t>
              </a:r>
              <a:endParaRPr lang="zh-CN" altLang="en-US" sz="1000" dirty="0">
                <a:latin typeface="Arial" panose="020B0604020202020204" pitchFamily="34" charset="0"/>
                <a:cs typeface="Arial" panose="020B0604020202020204" pitchFamily="34" charset="0"/>
              </a:endParaRPr>
            </a:p>
          </p:txBody>
        </p:sp>
      </p:grpSp>
      <p:grpSp>
        <p:nvGrpSpPr>
          <p:cNvPr id="6" name="组合 5"/>
          <p:cNvGrpSpPr/>
          <p:nvPr/>
        </p:nvGrpSpPr>
        <p:grpSpPr>
          <a:xfrm>
            <a:off x="4841805" y="6817627"/>
            <a:ext cx="2325058" cy="2636291"/>
            <a:chOff x="4841805" y="7253047"/>
            <a:chExt cx="2325058" cy="2636291"/>
          </a:xfrm>
        </p:grpSpPr>
        <p:sp>
          <p:nvSpPr>
            <p:cNvPr id="310" name="文本框 309">
              <a:extLst>
                <a:ext uri="{FF2B5EF4-FFF2-40B4-BE49-F238E27FC236}">
                  <a16:creationId xmlns:a16="http://schemas.microsoft.com/office/drawing/2014/main" id="{67981DE3-C13C-442E-B1F4-57EE4E4ACD42}"/>
                </a:ext>
              </a:extLst>
            </p:cNvPr>
            <p:cNvSpPr txBox="1"/>
            <p:nvPr/>
          </p:nvSpPr>
          <p:spPr>
            <a:xfrm>
              <a:off x="4970092" y="9005870"/>
              <a:ext cx="491086" cy="482930"/>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BLM</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311" name="文本框 310">
              <a:extLst>
                <a:ext uri="{FF2B5EF4-FFF2-40B4-BE49-F238E27FC236}">
                  <a16:creationId xmlns:a16="http://schemas.microsoft.com/office/drawing/2014/main" id="{903CC748-E206-4673-A2D5-27EBDEF5A0F4}"/>
                </a:ext>
              </a:extLst>
            </p:cNvPr>
            <p:cNvSpPr txBox="1"/>
            <p:nvPr/>
          </p:nvSpPr>
          <p:spPr>
            <a:xfrm rot="18421893">
              <a:off x="5458234" y="9224773"/>
              <a:ext cx="672377" cy="246222"/>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Saline</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312" name="文本框 311">
              <a:extLst>
                <a:ext uri="{FF2B5EF4-FFF2-40B4-BE49-F238E27FC236}">
                  <a16:creationId xmlns:a16="http://schemas.microsoft.com/office/drawing/2014/main" id="{8EA5083B-D899-4E0F-8453-2C4C307F0E28}"/>
                </a:ext>
              </a:extLst>
            </p:cNvPr>
            <p:cNvSpPr txBox="1"/>
            <p:nvPr/>
          </p:nvSpPr>
          <p:spPr>
            <a:xfrm rot="18421893">
              <a:off x="5808666" y="9310329"/>
              <a:ext cx="612820" cy="246222"/>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DMEM</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313" name="文本框 312">
              <a:extLst>
                <a:ext uri="{FF2B5EF4-FFF2-40B4-BE49-F238E27FC236}">
                  <a16:creationId xmlns:a16="http://schemas.microsoft.com/office/drawing/2014/main" id="{F4842C7B-DC04-45CD-888F-105135611814}"/>
                </a:ext>
              </a:extLst>
            </p:cNvPr>
            <p:cNvSpPr txBox="1"/>
            <p:nvPr/>
          </p:nvSpPr>
          <p:spPr>
            <a:xfrm rot="18421893">
              <a:off x="6018229" y="9358365"/>
              <a:ext cx="815724" cy="246222"/>
            </a:xfrm>
            <a:prstGeom prst="rect">
              <a:avLst/>
            </a:prstGeom>
            <a:noFill/>
          </p:spPr>
          <p:txBody>
            <a:bodyPr wrap="square" rtlCol="0">
              <a:spAutoFit/>
            </a:bodyPr>
            <a:lstStyle>
              <a:defPPr>
                <a:defRPr lang="en-US"/>
              </a:defPPr>
              <a:lvl1pPr>
                <a:defRPr sz="1200"/>
              </a:lvl1pPr>
            </a:lstStyle>
            <a:p>
              <a:pPr defTabSz="342900"/>
              <a:r>
                <a:rPr lang="en-US" altLang="zh-CN" sz="1000" dirty="0" smtClean="0">
                  <a:solidFill>
                    <a:prstClr val="black"/>
                  </a:solidFill>
                  <a:latin typeface="Arial" panose="020B0604020202020204" pitchFamily="34" charset="0"/>
                  <a:ea typeface="等线" panose="02010600030101010101" pitchFamily="2" charset="-122"/>
                  <a:cs typeface="Arial" panose="020B0604020202020204" pitchFamily="34" charset="0"/>
                </a:rPr>
                <a:t>UCMSC S</a:t>
              </a:r>
              <a:endPar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314" name="文本框 313">
              <a:extLst>
                <a:ext uri="{FF2B5EF4-FFF2-40B4-BE49-F238E27FC236}">
                  <a16:creationId xmlns:a16="http://schemas.microsoft.com/office/drawing/2014/main" id="{DB034DD7-0ADF-41B7-A54B-7F68EAD5B6B7}"/>
                </a:ext>
              </a:extLst>
            </p:cNvPr>
            <p:cNvSpPr txBox="1"/>
            <p:nvPr/>
          </p:nvSpPr>
          <p:spPr>
            <a:xfrm>
              <a:off x="5451714" y="9015481"/>
              <a:ext cx="194844" cy="297187"/>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315" name="文本框 314">
              <a:extLst>
                <a:ext uri="{FF2B5EF4-FFF2-40B4-BE49-F238E27FC236}">
                  <a16:creationId xmlns:a16="http://schemas.microsoft.com/office/drawing/2014/main" id="{92C49CCA-5A05-43AF-A87E-C716D6A9103D}"/>
                </a:ext>
              </a:extLst>
            </p:cNvPr>
            <p:cNvSpPr txBox="1"/>
            <p:nvPr/>
          </p:nvSpPr>
          <p:spPr>
            <a:xfrm>
              <a:off x="6113042" y="9034376"/>
              <a:ext cx="194844" cy="297187"/>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316" name="文本框 315">
              <a:extLst>
                <a:ext uri="{FF2B5EF4-FFF2-40B4-BE49-F238E27FC236}">
                  <a16:creationId xmlns:a16="http://schemas.microsoft.com/office/drawing/2014/main" id="{D5DFBCC6-80B8-4C80-842B-BCED057CAED8}"/>
                </a:ext>
              </a:extLst>
            </p:cNvPr>
            <p:cNvSpPr txBox="1"/>
            <p:nvPr/>
          </p:nvSpPr>
          <p:spPr>
            <a:xfrm>
              <a:off x="6463123" y="9034503"/>
              <a:ext cx="233660" cy="297187"/>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317" name="文本框 316">
              <a:extLst>
                <a:ext uri="{FF2B5EF4-FFF2-40B4-BE49-F238E27FC236}">
                  <a16:creationId xmlns:a16="http://schemas.microsoft.com/office/drawing/2014/main" id="{AD883F9C-F72A-4FAB-8CEC-A578458E6392}"/>
                </a:ext>
              </a:extLst>
            </p:cNvPr>
            <p:cNvSpPr txBox="1"/>
            <p:nvPr/>
          </p:nvSpPr>
          <p:spPr>
            <a:xfrm>
              <a:off x="5768456" y="9030580"/>
              <a:ext cx="194844" cy="297187"/>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318" name="文本框 317">
              <a:extLst>
                <a:ext uri="{FF2B5EF4-FFF2-40B4-BE49-F238E27FC236}">
                  <a16:creationId xmlns:a16="http://schemas.microsoft.com/office/drawing/2014/main" id="{20A5BCBE-8A00-4723-9917-79CDF2B519C1}"/>
                </a:ext>
              </a:extLst>
            </p:cNvPr>
            <p:cNvSpPr txBox="1"/>
            <p:nvPr/>
          </p:nvSpPr>
          <p:spPr>
            <a:xfrm>
              <a:off x="6797062" y="9034376"/>
              <a:ext cx="233660" cy="297187"/>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319" name="文本框 318">
              <a:extLst>
                <a:ext uri="{FF2B5EF4-FFF2-40B4-BE49-F238E27FC236}">
                  <a16:creationId xmlns:a16="http://schemas.microsoft.com/office/drawing/2014/main" id="{CE27BC83-8748-4EB1-9100-87EBDEDE986D}"/>
                </a:ext>
              </a:extLst>
            </p:cNvPr>
            <p:cNvSpPr txBox="1"/>
            <p:nvPr/>
          </p:nvSpPr>
          <p:spPr>
            <a:xfrm rot="18421893">
              <a:off x="6354620" y="9334356"/>
              <a:ext cx="825573" cy="246222"/>
            </a:xfrm>
            <a:prstGeom prst="rect">
              <a:avLst/>
            </a:prstGeom>
            <a:noFill/>
          </p:spPr>
          <p:txBody>
            <a:bodyPr wrap="square" rtlCol="0">
              <a:spAutoFit/>
            </a:bodyPr>
            <a:lstStyle>
              <a:defPPr>
                <a:defRPr lang="en-US"/>
              </a:defPPr>
              <a:lvl1pPr>
                <a:defRPr sz="1200"/>
              </a:lvl1pPr>
            </a:lstStyle>
            <a:p>
              <a:pPr defTabSz="342900"/>
              <a:r>
                <a:rPr lang="en-US" altLang="zh-CN" sz="1000" dirty="0" smtClean="0">
                  <a:solidFill>
                    <a:prstClr val="black"/>
                  </a:solidFill>
                  <a:latin typeface="Arial" panose="020B0604020202020204" pitchFamily="34" charset="0"/>
                  <a:ea typeface="等线" panose="02010600030101010101" pitchFamily="2" charset="-122"/>
                  <a:cs typeface="Arial" panose="020B0604020202020204" pitchFamily="34" charset="0"/>
                </a:rPr>
                <a:t>PLMSC S</a:t>
              </a:r>
              <a:endPar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320" name="文本框 319">
              <a:extLst>
                <a:ext uri="{FF2B5EF4-FFF2-40B4-BE49-F238E27FC236}">
                  <a16:creationId xmlns:a16="http://schemas.microsoft.com/office/drawing/2014/main" id="{6117BBEC-72DD-4BE0-9483-1C102ACDBC29}"/>
                </a:ext>
              </a:extLst>
            </p:cNvPr>
            <p:cNvSpPr txBox="1"/>
            <p:nvPr/>
          </p:nvSpPr>
          <p:spPr>
            <a:xfrm rot="18421893">
              <a:off x="5275177" y="9184836"/>
              <a:ext cx="472690" cy="246222"/>
            </a:xfrm>
            <a:prstGeom prst="rect">
              <a:avLst/>
            </a:prstGeom>
            <a:noFill/>
          </p:spPr>
          <p:txBody>
            <a:bodyPr wrap="square" rtlCol="0">
              <a:spAutoFit/>
            </a:bodyPr>
            <a:lstStyle>
              <a:defPPr>
                <a:defRPr lang="en-US"/>
              </a:defPPr>
              <a:lvl1pPr>
                <a:defRPr sz="1200"/>
              </a:lvl1p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Ctrl</a:t>
              </a:r>
            </a:p>
          </p:txBody>
        </p:sp>
        <p:sp>
          <p:nvSpPr>
            <p:cNvPr id="321" name="文本框 320">
              <a:extLst>
                <a:ext uri="{FF2B5EF4-FFF2-40B4-BE49-F238E27FC236}">
                  <a16:creationId xmlns:a16="http://schemas.microsoft.com/office/drawing/2014/main" id="{27659D93-BA4C-4D8C-B460-150B2A4D01AE}"/>
                </a:ext>
              </a:extLst>
            </p:cNvPr>
            <p:cNvSpPr txBox="1"/>
            <p:nvPr/>
          </p:nvSpPr>
          <p:spPr>
            <a:xfrm rot="16200000">
              <a:off x="4486344" y="7961153"/>
              <a:ext cx="957141" cy="246220"/>
            </a:xfrm>
            <a:prstGeom prst="rect">
              <a:avLst/>
            </a:prstGeom>
            <a:noFill/>
          </p:spPr>
          <p:txBody>
            <a:bodyPr wrap="square" rtlCol="0">
              <a:spAutoFit/>
            </a:bodyPr>
            <a:lstStyle/>
            <a:p>
              <a:pPr defTabSz="342900"/>
              <a:r>
                <a:rPr lang="en-US" altLang="zh-CN" sz="1000" dirty="0" smtClean="0">
                  <a:solidFill>
                    <a:prstClr val="black"/>
                  </a:solidFill>
                  <a:latin typeface="Arial" panose="020B0604020202020204" pitchFamily="34" charset="0"/>
                  <a:ea typeface="等线" panose="02010600030101010101" pitchFamily="2" charset="-122"/>
                  <a:cs typeface="Arial" panose="020B0604020202020204" pitchFamily="34" charset="0"/>
                </a:rPr>
                <a:t>Fibronectin</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pic>
          <p:nvPicPr>
            <p:cNvPr id="322" name="图片 321"/>
            <p:cNvPicPr>
              <a:picLocks noChangeAspect="1"/>
            </p:cNvPicPr>
            <p:nvPr/>
          </p:nvPicPr>
          <p:blipFill rotWithShape="1">
            <a:blip r:embed="rId43"/>
            <a:srcRect l="9110" t="7930" b="30626"/>
            <a:stretch/>
          </p:blipFill>
          <p:spPr>
            <a:xfrm>
              <a:off x="5355427" y="7440213"/>
              <a:ext cx="1811436" cy="1659466"/>
            </a:xfrm>
            <a:prstGeom prst="rect">
              <a:avLst/>
            </a:prstGeom>
          </p:spPr>
        </p:pic>
        <p:sp>
          <p:nvSpPr>
            <p:cNvPr id="323" name="文本框 322"/>
            <p:cNvSpPr txBox="1"/>
            <p:nvPr/>
          </p:nvSpPr>
          <p:spPr>
            <a:xfrm>
              <a:off x="5130286" y="7389672"/>
              <a:ext cx="360523" cy="246221"/>
            </a:xfrm>
            <a:prstGeom prst="rect">
              <a:avLst/>
            </a:prstGeom>
            <a:noFill/>
          </p:spPr>
          <p:txBody>
            <a:bodyPr wrap="square" rtlCol="0">
              <a:spAutoFit/>
            </a:bodyPr>
            <a:lstStyle/>
            <a:p>
              <a:r>
                <a:rPr lang="en-US" altLang="zh-CN" sz="1000" dirty="0" smtClean="0">
                  <a:latin typeface="Arial" panose="020B0604020202020204" pitchFamily="34" charset="0"/>
                  <a:cs typeface="Arial" panose="020B0604020202020204" pitchFamily="34" charset="0"/>
                </a:rPr>
                <a:t>12</a:t>
              </a:r>
              <a:endParaRPr lang="zh-CN" altLang="en-US" sz="1000" dirty="0">
                <a:latin typeface="Arial" panose="020B0604020202020204" pitchFamily="34" charset="0"/>
                <a:cs typeface="Arial" panose="020B0604020202020204" pitchFamily="34" charset="0"/>
              </a:endParaRPr>
            </a:p>
          </p:txBody>
        </p:sp>
        <p:sp>
          <p:nvSpPr>
            <p:cNvPr id="324" name="文本框 323"/>
            <p:cNvSpPr txBox="1"/>
            <p:nvPr/>
          </p:nvSpPr>
          <p:spPr>
            <a:xfrm>
              <a:off x="5189552" y="7766440"/>
              <a:ext cx="360523" cy="246221"/>
            </a:xfrm>
            <a:prstGeom prst="rect">
              <a:avLst/>
            </a:prstGeom>
            <a:noFill/>
          </p:spPr>
          <p:txBody>
            <a:bodyPr wrap="square" rtlCol="0">
              <a:spAutoFit/>
            </a:bodyPr>
            <a:lstStyle/>
            <a:p>
              <a:r>
                <a:rPr lang="en-US" altLang="zh-CN" sz="1000" dirty="0" smtClean="0">
                  <a:latin typeface="Arial" panose="020B0604020202020204" pitchFamily="34" charset="0"/>
                  <a:cs typeface="Arial" panose="020B0604020202020204" pitchFamily="34" charset="0"/>
                </a:rPr>
                <a:t>9</a:t>
              </a:r>
              <a:endParaRPr lang="zh-CN" altLang="en-US" sz="1000" dirty="0">
                <a:latin typeface="Arial" panose="020B0604020202020204" pitchFamily="34" charset="0"/>
                <a:cs typeface="Arial" panose="020B0604020202020204" pitchFamily="34" charset="0"/>
              </a:endParaRPr>
            </a:p>
          </p:txBody>
        </p:sp>
        <p:sp>
          <p:nvSpPr>
            <p:cNvPr id="325" name="文本框 324"/>
            <p:cNvSpPr txBox="1"/>
            <p:nvPr/>
          </p:nvSpPr>
          <p:spPr>
            <a:xfrm>
              <a:off x="5193788" y="8147441"/>
              <a:ext cx="360523" cy="246221"/>
            </a:xfrm>
            <a:prstGeom prst="rect">
              <a:avLst/>
            </a:prstGeom>
            <a:noFill/>
          </p:spPr>
          <p:txBody>
            <a:bodyPr wrap="square" rtlCol="0">
              <a:spAutoFit/>
            </a:bodyPr>
            <a:lstStyle/>
            <a:p>
              <a:r>
                <a:rPr lang="en-US" altLang="zh-CN" sz="1000" dirty="0">
                  <a:latin typeface="Arial" panose="020B0604020202020204" pitchFamily="34" charset="0"/>
                  <a:cs typeface="Arial" panose="020B0604020202020204" pitchFamily="34" charset="0"/>
                </a:rPr>
                <a:t>6</a:t>
              </a:r>
              <a:endParaRPr lang="zh-CN" altLang="en-US" sz="1000" dirty="0">
                <a:latin typeface="Arial" panose="020B0604020202020204" pitchFamily="34" charset="0"/>
                <a:cs typeface="Arial" panose="020B0604020202020204" pitchFamily="34" charset="0"/>
              </a:endParaRPr>
            </a:p>
          </p:txBody>
        </p:sp>
        <p:sp>
          <p:nvSpPr>
            <p:cNvPr id="326" name="文本框 325"/>
            <p:cNvSpPr txBox="1"/>
            <p:nvPr/>
          </p:nvSpPr>
          <p:spPr>
            <a:xfrm>
              <a:off x="5193785" y="8529545"/>
              <a:ext cx="360523" cy="246221"/>
            </a:xfrm>
            <a:prstGeom prst="rect">
              <a:avLst/>
            </a:prstGeom>
            <a:noFill/>
          </p:spPr>
          <p:txBody>
            <a:bodyPr wrap="square" rtlCol="0">
              <a:spAutoFit/>
            </a:bodyPr>
            <a:lstStyle/>
            <a:p>
              <a:r>
                <a:rPr lang="en-US" altLang="zh-CN" sz="1000" dirty="0" smtClean="0">
                  <a:latin typeface="Arial" panose="020B0604020202020204" pitchFamily="34" charset="0"/>
                  <a:cs typeface="Arial" panose="020B0604020202020204" pitchFamily="34" charset="0"/>
                </a:rPr>
                <a:t>3</a:t>
              </a:r>
              <a:endParaRPr lang="zh-CN" altLang="en-US" sz="1000" dirty="0">
                <a:latin typeface="Arial" panose="020B0604020202020204" pitchFamily="34" charset="0"/>
                <a:cs typeface="Arial" panose="020B0604020202020204" pitchFamily="34" charset="0"/>
              </a:endParaRPr>
            </a:p>
          </p:txBody>
        </p:sp>
        <p:sp>
          <p:nvSpPr>
            <p:cNvPr id="327" name="文本框 326"/>
            <p:cNvSpPr txBox="1"/>
            <p:nvPr/>
          </p:nvSpPr>
          <p:spPr>
            <a:xfrm>
              <a:off x="5193782" y="8889374"/>
              <a:ext cx="360523" cy="246221"/>
            </a:xfrm>
            <a:prstGeom prst="rect">
              <a:avLst/>
            </a:prstGeom>
            <a:noFill/>
          </p:spPr>
          <p:txBody>
            <a:bodyPr wrap="square" rtlCol="0">
              <a:spAutoFit/>
            </a:bodyPr>
            <a:lstStyle/>
            <a:p>
              <a:r>
                <a:rPr lang="en-US" altLang="zh-CN" sz="1000" dirty="0">
                  <a:latin typeface="Arial" panose="020B0604020202020204" pitchFamily="34" charset="0"/>
                  <a:cs typeface="Arial" panose="020B0604020202020204" pitchFamily="34" charset="0"/>
                </a:rPr>
                <a:t>0</a:t>
              </a:r>
              <a:endParaRPr lang="zh-CN" altLang="en-US" sz="1000" dirty="0">
                <a:latin typeface="Arial" panose="020B0604020202020204" pitchFamily="34" charset="0"/>
                <a:cs typeface="Arial" panose="020B0604020202020204" pitchFamily="34" charset="0"/>
              </a:endParaRPr>
            </a:p>
          </p:txBody>
        </p:sp>
        <p:sp>
          <p:nvSpPr>
            <p:cNvPr id="173" name="文本框 172"/>
            <p:cNvSpPr txBox="1"/>
            <p:nvPr/>
          </p:nvSpPr>
          <p:spPr>
            <a:xfrm rot="16200000">
              <a:off x="4207999" y="8038098"/>
              <a:ext cx="1816324" cy="246221"/>
            </a:xfrm>
            <a:prstGeom prst="rect">
              <a:avLst/>
            </a:prstGeom>
            <a:noFill/>
          </p:spPr>
          <p:txBody>
            <a:bodyPr wrap="square" rtlCol="0">
              <a:spAutoFit/>
            </a:bodyPr>
            <a:lstStyle/>
            <a:p>
              <a:r>
                <a:rPr lang="en-US" altLang="zh-CN" sz="1000" dirty="0" smtClean="0">
                  <a:latin typeface="Arial" panose="020B0604020202020204" pitchFamily="34" charset="0"/>
                  <a:cs typeface="Arial" panose="020B0604020202020204" pitchFamily="34" charset="0"/>
                </a:rPr>
                <a:t>Relative mRNA Expression</a:t>
              </a:r>
              <a:endParaRPr lang="zh-CN" altLang="en-US" sz="1000"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1391338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27258" y="596766"/>
            <a:ext cx="7190071" cy="2308324"/>
          </a:xfrm>
          <a:prstGeom prst="rect">
            <a:avLst/>
          </a:prstGeom>
          <a:noFill/>
        </p:spPr>
        <p:txBody>
          <a:bodyPr wrap="square" rtlCol="0">
            <a:spAutoFit/>
          </a:bodyPr>
          <a:lstStyle/>
          <a:p>
            <a:pPr algn="just"/>
            <a:r>
              <a:rPr lang="en-US" altLang="zh-CN" sz="1200" b="1" dirty="0">
                <a:latin typeface="Arial" panose="020B0604020202020204" pitchFamily="34" charset="0"/>
                <a:cs typeface="Arial" panose="020B0604020202020204" pitchFamily="34" charset="0"/>
              </a:rPr>
              <a:t>Figure S2. UCMSC secretomes effectively alleviated fibrosis induced by Bleomycin</a:t>
            </a:r>
            <a:endParaRPr lang="zh-CN" altLang="zh-CN" sz="1200" dirty="0">
              <a:latin typeface="Arial" panose="020B0604020202020204" pitchFamily="34" charset="0"/>
              <a:cs typeface="Arial" panose="020B0604020202020204" pitchFamily="34" charset="0"/>
            </a:endParaRPr>
          </a:p>
          <a:p>
            <a:pPr algn="just"/>
            <a:r>
              <a:rPr lang="en-US" altLang="zh-CN" sz="1200" dirty="0">
                <a:latin typeface="Arial" panose="020B0604020202020204" pitchFamily="34" charset="0"/>
                <a:cs typeface="Arial" panose="020B0604020202020204" pitchFamily="34" charset="0"/>
              </a:rPr>
              <a:t>(A) Representative macroscopic views of whole lungs from mice at 21-day post-injury. (B) Representative whole histological lung sections stained with H&amp;E from mice at 21 days post-injury. Scale bars, 500 </a:t>
            </a:r>
            <a:r>
              <a:rPr lang="en-US" altLang="zh-CN" sz="1200" dirty="0" err="1">
                <a:latin typeface="Arial" panose="020B0604020202020204" pitchFamily="34" charset="0"/>
                <a:cs typeface="Arial" panose="020B0604020202020204" pitchFamily="34" charset="0"/>
              </a:rPr>
              <a:t>μm</a:t>
            </a:r>
            <a:r>
              <a:rPr lang="en-US" altLang="zh-CN" sz="1200" dirty="0">
                <a:latin typeface="Arial" panose="020B0604020202020204" pitchFamily="34" charset="0"/>
                <a:cs typeface="Arial" panose="020B0604020202020204" pitchFamily="34" charset="0"/>
              </a:rPr>
              <a:t>. (C) Representative histology of lung sections stained with H&amp;E from mice at 21 days post-injury Scale bars, 50 </a:t>
            </a:r>
            <a:r>
              <a:rPr lang="en-US" altLang="zh-CN" sz="1200" dirty="0" err="1">
                <a:latin typeface="Arial" panose="020B0604020202020204" pitchFamily="34" charset="0"/>
                <a:cs typeface="Arial" panose="020B0604020202020204" pitchFamily="34" charset="0"/>
              </a:rPr>
              <a:t>μm</a:t>
            </a:r>
            <a:r>
              <a:rPr lang="en-US" altLang="zh-CN" sz="1200" dirty="0">
                <a:latin typeface="Arial" panose="020B0604020202020204" pitchFamily="34" charset="0"/>
                <a:cs typeface="Arial" panose="020B0604020202020204" pitchFamily="34" charset="0"/>
              </a:rPr>
              <a:t>. (D) Representative histology of lung sections stained with Masson’s trichrome from mice at 21 days post-injury. Scale bars, 50 </a:t>
            </a:r>
            <a:r>
              <a:rPr lang="en-US" altLang="zh-CN" sz="1200" dirty="0" err="1">
                <a:latin typeface="Arial" panose="020B0604020202020204" pitchFamily="34" charset="0"/>
                <a:cs typeface="Arial" panose="020B0604020202020204" pitchFamily="34" charset="0"/>
              </a:rPr>
              <a:t>μm</a:t>
            </a:r>
            <a:r>
              <a:rPr lang="en-US" altLang="zh-CN" sz="1200" dirty="0">
                <a:latin typeface="Arial" panose="020B0604020202020204" pitchFamily="34" charset="0"/>
                <a:cs typeface="Arial" panose="020B0604020202020204" pitchFamily="34" charset="0"/>
              </a:rPr>
              <a:t>. (E) Quantitative presentations of fibrotic severity with the Ashcroft score in lungs of mice receiving different interventions. (F) Representative images of immunostaining against Col1a1, Col3a1 and ACTA2 in serial sections of lung tissues (n=5). Bronchiolar regions are demarcated with an arrowhead in control sections. (G) Quantitative PCR analyses for the relative mRNA levels of Col1A1, Col3A1, and Fibronectin in the lung tissues of mice under different treatments. </a:t>
            </a:r>
            <a:endParaRPr lang="zh-CN" altLang="zh-CN" sz="1200" dirty="0">
              <a:latin typeface="Arial" panose="020B0604020202020204" pitchFamily="34" charset="0"/>
              <a:cs typeface="Arial" panose="020B0604020202020204" pitchFamily="34" charset="0"/>
            </a:endParaRPr>
          </a:p>
          <a:p>
            <a:pPr algn="just"/>
            <a:endParaRPr lang="zh-CN" alt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83378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275998" y="651867"/>
            <a:ext cx="2780000" cy="1977571"/>
            <a:chOff x="6195753" y="145808"/>
            <a:chExt cx="2780000" cy="1977571"/>
          </a:xfrm>
        </p:grpSpPr>
        <p:pic>
          <p:nvPicPr>
            <p:cNvPr id="5" name="图片 4"/>
            <p:cNvPicPr>
              <a:picLocks noChangeAspect="1"/>
            </p:cNvPicPr>
            <p:nvPr/>
          </p:nvPicPr>
          <p:blipFill rotWithShape="1">
            <a:blip r:embed="rId2"/>
            <a:srcRect l="2080" t="14077"/>
            <a:stretch/>
          </p:blipFill>
          <p:spPr>
            <a:xfrm>
              <a:off x="6955160" y="629317"/>
              <a:ext cx="1814875" cy="1494062"/>
            </a:xfrm>
            <a:prstGeom prst="rect">
              <a:avLst/>
            </a:prstGeom>
          </p:spPr>
        </p:pic>
        <p:sp>
          <p:nvSpPr>
            <p:cNvPr id="6" name="文本框 5"/>
            <p:cNvSpPr txBox="1"/>
            <p:nvPr/>
          </p:nvSpPr>
          <p:spPr>
            <a:xfrm>
              <a:off x="6273480" y="1441775"/>
              <a:ext cx="695831" cy="246221"/>
            </a:xfrm>
            <a:prstGeom prst="rect">
              <a:avLst/>
            </a:prstGeom>
            <a:noFill/>
          </p:spPr>
          <p:txBody>
            <a:bodyPr wrap="square" rtlCol="0">
              <a:spAutoFit/>
            </a:bodyPr>
            <a:lstStyle/>
            <a:p>
              <a:r>
                <a:rPr lang="en-US" altLang="zh-CN" sz="1000" dirty="0" smtClean="0">
                  <a:latin typeface="Arial" panose="020B0604020202020204" pitchFamily="34" charset="0"/>
                  <a:cs typeface="Arial" panose="020B0604020202020204" pitchFamily="34" charset="0"/>
                </a:rPr>
                <a:t>Bottom</a:t>
              </a:r>
              <a:endParaRPr lang="zh-CN" altLang="en-US" sz="1000" dirty="0">
                <a:latin typeface="Arial" panose="020B0604020202020204" pitchFamily="34" charset="0"/>
                <a:cs typeface="Arial" panose="020B0604020202020204" pitchFamily="34" charset="0"/>
              </a:endParaRPr>
            </a:p>
          </p:txBody>
        </p:sp>
        <p:sp>
          <p:nvSpPr>
            <p:cNvPr id="7" name="文本框 6"/>
            <p:cNvSpPr txBox="1"/>
            <p:nvPr/>
          </p:nvSpPr>
          <p:spPr>
            <a:xfrm>
              <a:off x="6277285" y="1153776"/>
              <a:ext cx="695831" cy="246221"/>
            </a:xfrm>
            <a:prstGeom prst="rect">
              <a:avLst/>
            </a:prstGeom>
            <a:noFill/>
          </p:spPr>
          <p:txBody>
            <a:bodyPr wrap="square" rtlCol="0">
              <a:spAutoFit/>
            </a:bodyPr>
            <a:lstStyle>
              <a:defPPr>
                <a:defRPr lang="zh-CN"/>
              </a:defPPr>
              <a:lvl1pPr>
                <a:defRPr sz="1200">
                  <a:latin typeface="Arial" panose="020B0604020202020204" pitchFamily="34" charset="0"/>
                  <a:cs typeface="Arial" panose="020B0604020202020204" pitchFamily="34" charset="0"/>
                </a:defRPr>
              </a:lvl1pPr>
            </a:lstStyle>
            <a:p>
              <a:r>
                <a:rPr lang="en-US" altLang="zh-CN" sz="1000" dirty="0"/>
                <a:t>Middle</a:t>
              </a:r>
              <a:endParaRPr lang="zh-CN" altLang="en-US" sz="1000" dirty="0"/>
            </a:p>
          </p:txBody>
        </p:sp>
        <p:sp>
          <p:nvSpPr>
            <p:cNvPr id="8" name="文本框 7"/>
            <p:cNvSpPr txBox="1"/>
            <p:nvPr/>
          </p:nvSpPr>
          <p:spPr>
            <a:xfrm>
              <a:off x="6283829" y="866747"/>
              <a:ext cx="512069" cy="246221"/>
            </a:xfrm>
            <a:prstGeom prst="rect">
              <a:avLst/>
            </a:prstGeom>
            <a:noFill/>
          </p:spPr>
          <p:txBody>
            <a:bodyPr wrap="square" rtlCol="0">
              <a:spAutoFit/>
            </a:bodyPr>
            <a:lstStyle>
              <a:defPPr>
                <a:defRPr lang="zh-CN"/>
              </a:defPPr>
              <a:lvl1pPr>
                <a:defRPr sz="1200">
                  <a:latin typeface="Arial" panose="020B0604020202020204" pitchFamily="34" charset="0"/>
                  <a:cs typeface="Arial" panose="020B0604020202020204" pitchFamily="34" charset="0"/>
                </a:defRPr>
              </a:lvl1pPr>
            </a:lstStyle>
            <a:p>
              <a:r>
                <a:rPr lang="en-US" altLang="zh-CN" sz="1000" dirty="0" smtClean="0"/>
                <a:t>Top</a:t>
              </a:r>
              <a:endParaRPr lang="zh-CN" altLang="en-US" sz="1000" dirty="0"/>
            </a:p>
          </p:txBody>
        </p:sp>
        <p:cxnSp>
          <p:nvCxnSpPr>
            <p:cNvPr id="9" name="直接连接符 8"/>
            <p:cNvCxnSpPr/>
            <p:nvPr/>
          </p:nvCxnSpPr>
          <p:spPr>
            <a:xfrm>
              <a:off x="6812568" y="933012"/>
              <a:ext cx="0" cy="72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a:off x="6799868" y="1004835"/>
              <a:ext cx="1080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8951879" y="933012"/>
              <a:ext cx="0" cy="72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8856625" y="1004835"/>
              <a:ext cx="1080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6820592" y="1244230"/>
              <a:ext cx="0" cy="72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6807892" y="1316053"/>
              <a:ext cx="1080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a:off x="8959903" y="1244230"/>
              <a:ext cx="0" cy="72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8864649" y="1316053"/>
              <a:ext cx="1080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a:off x="6823696" y="1526573"/>
              <a:ext cx="0" cy="72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a:off x="6810996" y="1598396"/>
              <a:ext cx="1080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a:off x="8963007" y="1526573"/>
              <a:ext cx="0" cy="72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a:off x="8867753" y="1598396"/>
              <a:ext cx="1080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文本框 20">
              <a:extLst>
                <a:ext uri="{FF2B5EF4-FFF2-40B4-BE49-F238E27FC236}">
                  <a16:creationId xmlns:a16="http://schemas.microsoft.com/office/drawing/2014/main" id="{14E826FF-E546-4971-A24A-F6EE3BA191C3}"/>
                </a:ext>
              </a:extLst>
            </p:cNvPr>
            <p:cNvSpPr txBox="1"/>
            <p:nvPr/>
          </p:nvSpPr>
          <p:spPr>
            <a:xfrm>
              <a:off x="6195753" y="145808"/>
              <a:ext cx="223914" cy="246221"/>
            </a:xfrm>
            <a:prstGeom prst="rect">
              <a:avLst/>
            </a:prstGeom>
            <a:noFill/>
          </p:spPr>
          <p:txBody>
            <a:bodyPr wrap="square" rtlCol="0">
              <a:spAutoFit/>
            </a:bodyPr>
            <a:lstStyle/>
            <a:p>
              <a:pPr defTabSz="342900"/>
              <a:r>
                <a:rPr lang="en-US" altLang="zh-CN" sz="1000" dirty="0" smtClean="0">
                  <a:solidFill>
                    <a:prstClr val="black"/>
                  </a:solidFill>
                  <a:latin typeface="Arial" panose="020B0604020202020204" pitchFamily="34" charset="0"/>
                  <a:ea typeface="等线" panose="02010600030101010101" pitchFamily="2" charset="-122"/>
                  <a:cs typeface="Arial" panose="020B0604020202020204" pitchFamily="34" charset="0"/>
                </a:rPr>
                <a:t>A</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grpSp>
      <p:sp>
        <p:nvSpPr>
          <p:cNvPr id="22" name="文本框 21">
            <a:extLst>
              <a:ext uri="{FF2B5EF4-FFF2-40B4-BE49-F238E27FC236}">
                <a16:creationId xmlns:a16="http://schemas.microsoft.com/office/drawing/2014/main" id="{D5DD990B-E788-42AF-97FE-13AEC909E217}"/>
              </a:ext>
            </a:extLst>
          </p:cNvPr>
          <p:cNvSpPr txBox="1"/>
          <p:nvPr/>
        </p:nvSpPr>
        <p:spPr>
          <a:xfrm>
            <a:off x="192647" y="3886941"/>
            <a:ext cx="7431088" cy="1384995"/>
          </a:xfrm>
          <a:prstGeom prst="rect">
            <a:avLst/>
          </a:prstGeom>
          <a:noFill/>
        </p:spPr>
        <p:txBody>
          <a:bodyPr wrap="square" rtlCol="0">
            <a:spAutoFit/>
          </a:bodyPr>
          <a:lstStyle/>
          <a:p>
            <a:r>
              <a:rPr lang="en-US" altLang="zh-CN" sz="1200" b="1" dirty="0">
                <a:latin typeface="Arial" panose="020B0604020202020204" pitchFamily="34" charset="0"/>
                <a:cs typeface="Arial" panose="020B0604020202020204" pitchFamily="34" charset="0"/>
              </a:rPr>
              <a:t>Figure S3. UCMSCs partially reversed pulmonary fibrosis and demonstrated a superior efficacy compared to PLMSCs</a:t>
            </a:r>
            <a:endParaRPr lang="zh-CN" altLang="zh-CN" sz="1200" dirty="0">
              <a:latin typeface="Arial" panose="020B0604020202020204" pitchFamily="34" charset="0"/>
              <a:cs typeface="Arial" panose="020B0604020202020204" pitchFamily="34" charset="0"/>
            </a:endParaRPr>
          </a:p>
          <a:p>
            <a:pPr algn="just"/>
            <a:r>
              <a:rPr lang="en-US" altLang="zh-CN" sz="1200" dirty="0">
                <a:latin typeface="Arial" panose="020B0604020202020204" pitchFamily="34" charset="0"/>
                <a:cs typeface="Arial" panose="020B0604020202020204" pitchFamily="34" charset="0"/>
              </a:rPr>
              <a:t>(A) A three-dimensional reconstruction image from micro CT images. The position of the cross-section showed by ‘Top’, ‘Middle’, ‘Bottom’ related to Figure 3B. (B) Representative macroscopic views of whole lungs from mice at 21-day post-injury. (C) Representative histological lung sections stained with H&amp;E from mice at 21 days post-injury. Scale bars, 500 </a:t>
            </a:r>
            <a:r>
              <a:rPr lang="en-US" altLang="zh-CN" sz="1200" dirty="0" err="1">
                <a:latin typeface="Arial" panose="020B0604020202020204" pitchFamily="34" charset="0"/>
                <a:cs typeface="Arial" panose="020B0604020202020204" pitchFamily="34" charset="0"/>
              </a:rPr>
              <a:t>μm</a:t>
            </a:r>
            <a:r>
              <a:rPr lang="en-US" altLang="zh-CN" sz="1200" dirty="0">
                <a:latin typeface="Arial" panose="020B0604020202020204" pitchFamily="34" charset="0"/>
                <a:cs typeface="Arial" panose="020B0604020202020204" pitchFamily="34" charset="0"/>
              </a:rPr>
              <a:t>. (D) Representative enlarged histological lung sections stained with H&amp;E from mice at 21 days post-injury Scale bars, 50 </a:t>
            </a:r>
            <a:r>
              <a:rPr lang="en-US" altLang="zh-CN" sz="1200" dirty="0" err="1">
                <a:latin typeface="Arial" panose="020B0604020202020204" pitchFamily="34" charset="0"/>
                <a:cs typeface="Arial" panose="020B0604020202020204" pitchFamily="34" charset="0"/>
              </a:rPr>
              <a:t>μm</a:t>
            </a:r>
            <a:r>
              <a:rPr lang="en-US" altLang="zh-CN" sz="1200" dirty="0">
                <a:latin typeface="Arial" panose="020B0604020202020204" pitchFamily="34" charset="0"/>
                <a:cs typeface="Arial" panose="020B0604020202020204" pitchFamily="34" charset="0"/>
              </a:rPr>
              <a:t>. </a:t>
            </a:r>
            <a:endParaRPr lang="zh-CN" altLang="zh-CN" sz="1200" dirty="0">
              <a:latin typeface="Arial" panose="020B0604020202020204" pitchFamily="34" charset="0"/>
              <a:cs typeface="Arial" panose="020B0604020202020204" pitchFamily="34" charset="0"/>
            </a:endParaRPr>
          </a:p>
        </p:txBody>
      </p:sp>
      <p:grpSp>
        <p:nvGrpSpPr>
          <p:cNvPr id="23" name="组合 22"/>
          <p:cNvGrpSpPr/>
          <p:nvPr/>
        </p:nvGrpSpPr>
        <p:grpSpPr>
          <a:xfrm>
            <a:off x="3420080" y="655042"/>
            <a:ext cx="4071536" cy="2810821"/>
            <a:chOff x="459066" y="8780600"/>
            <a:chExt cx="4071536" cy="2810821"/>
          </a:xfrm>
        </p:grpSpPr>
        <p:sp>
          <p:nvSpPr>
            <p:cNvPr id="24" name="文本框 23">
              <a:extLst>
                <a:ext uri="{FF2B5EF4-FFF2-40B4-BE49-F238E27FC236}">
                  <a16:creationId xmlns:a16="http://schemas.microsoft.com/office/drawing/2014/main" id="{7442F375-F58A-48B7-9B52-CCC7B3A9AD08}"/>
                </a:ext>
              </a:extLst>
            </p:cNvPr>
            <p:cNvSpPr txBox="1"/>
            <p:nvPr/>
          </p:nvSpPr>
          <p:spPr>
            <a:xfrm>
              <a:off x="459653" y="8780600"/>
              <a:ext cx="335589" cy="246221"/>
            </a:xfrm>
            <a:prstGeom prst="rect">
              <a:avLst/>
            </a:prstGeom>
            <a:noFill/>
          </p:spPr>
          <p:txBody>
            <a:bodyPr wrap="square" rtlCol="0">
              <a:spAutoFit/>
            </a:bodyPr>
            <a:lstStyle/>
            <a:p>
              <a:r>
                <a:rPr lang="en-US" altLang="zh-CN" sz="1000" dirty="0" smtClean="0">
                  <a:latin typeface="Arial" panose="020B0604020202020204" pitchFamily="34" charset="0"/>
                  <a:cs typeface="Arial" panose="020B0604020202020204" pitchFamily="34" charset="0"/>
                </a:rPr>
                <a:t>B</a:t>
              </a:r>
              <a:endParaRPr lang="zh-CN" altLang="en-US" sz="1000" dirty="0">
                <a:latin typeface="Arial" panose="020B0604020202020204" pitchFamily="34" charset="0"/>
                <a:cs typeface="Arial" panose="020B0604020202020204" pitchFamily="34" charset="0"/>
              </a:endParaRPr>
            </a:p>
          </p:txBody>
        </p:sp>
        <p:sp>
          <p:nvSpPr>
            <p:cNvPr id="25" name="文本框 24">
              <a:extLst>
                <a:ext uri="{FF2B5EF4-FFF2-40B4-BE49-F238E27FC236}">
                  <a16:creationId xmlns:a16="http://schemas.microsoft.com/office/drawing/2014/main" id="{6E740E54-4BB2-49F5-9F7A-D9289FCBE43E}"/>
                </a:ext>
              </a:extLst>
            </p:cNvPr>
            <p:cNvSpPr txBox="1"/>
            <p:nvPr/>
          </p:nvSpPr>
          <p:spPr>
            <a:xfrm>
              <a:off x="2805134" y="8844916"/>
              <a:ext cx="455630" cy="215444"/>
            </a:xfrm>
            <a:prstGeom prst="rect">
              <a:avLst/>
            </a:prstGeom>
            <a:noFill/>
          </p:spPr>
          <p:txBody>
            <a:bodyPr wrap="square" rtlCol="0">
              <a:spAutoFit/>
            </a:bodyPr>
            <a:lstStyle/>
            <a:p>
              <a:r>
                <a:rPr lang="en-US" altLang="zh-CN" sz="800" dirty="0">
                  <a:latin typeface="Arial" panose="020B0604020202020204" pitchFamily="34" charset="0"/>
                  <a:cs typeface="Arial" panose="020B0604020202020204" pitchFamily="34" charset="0"/>
                </a:rPr>
                <a:t>BLM</a:t>
              </a:r>
              <a:endParaRPr lang="zh-CN" altLang="en-US" sz="800" dirty="0">
                <a:latin typeface="Arial" panose="020B0604020202020204" pitchFamily="34" charset="0"/>
                <a:cs typeface="Arial" panose="020B0604020202020204" pitchFamily="34" charset="0"/>
              </a:endParaRPr>
            </a:p>
          </p:txBody>
        </p:sp>
        <p:cxnSp>
          <p:nvCxnSpPr>
            <p:cNvPr id="26" name="直接连接符 25">
              <a:extLst>
                <a:ext uri="{FF2B5EF4-FFF2-40B4-BE49-F238E27FC236}">
                  <a16:creationId xmlns:a16="http://schemas.microsoft.com/office/drawing/2014/main" id="{23EFFEDA-8CCE-4F77-9911-2CBF16B89726}"/>
                </a:ext>
              </a:extLst>
            </p:cNvPr>
            <p:cNvCxnSpPr>
              <a:cxnSpLocks/>
            </p:cNvCxnSpPr>
            <p:nvPr/>
          </p:nvCxnSpPr>
          <p:spPr>
            <a:xfrm>
              <a:off x="2004770" y="9049998"/>
              <a:ext cx="2304000" cy="0"/>
            </a:xfrm>
            <a:prstGeom prst="line">
              <a:avLst/>
            </a:prstGeom>
          </p:spPr>
          <p:style>
            <a:lnRef idx="1">
              <a:schemeClr val="dk1"/>
            </a:lnRef>
            <a:fillRef idx="0">
              <a:schemeClr val="dk1"/>
            </a:fillRef>
            <a:effectRef idx="0">
              <a:schemeClr val="dk1"/>
            </a:effectRef>
            <a:fontRef idx="minor">
              <a:schemeClr val="tx1"/>
            </a:fontRef>
          </p:style>
        </p:cxnSp>
        <p:sp>
          <p:nvSpPr>
            <p:cNvPr id="27" name="文本框 26">
              <a:extLst>
                <a:ext uri="{FF2B5EF4-FFF2-40B4-BE49-F238E27FC236}">
                  <a16:creationId xmlns:a16="http://schemas.microsoft.com/office/drawing/2014/main" id="{9F1878D6-9244-4983-9544-EEB60B173461}"/>
                </a:ext>
              </a:extLst>
            </p:cNvPr>
            <p:cNvSpPr txBox="1"/>
            <p:nvPr/>
          </p:nvSpPr>
          <p:spPr>
            <a:xfrm>
              <a:off x="1972459" y="9049998"/>
              <a:ext cx="575440" cy="215444"/>
            </a:xfrm>
            <a:prstGeom prst="rect">
              <a:avLst/>
            </a:prstGeom>
            <a:noFill/>
          </p:spPr>
          <p:txBody>
            <a:bodyPr wrap="square" rtlCol="0">
              <a:spAutoFit/>
            </a:bodyPr>
            <a:lstStyle/>
            <a:p>
              <a:r>
                <a:rPr lang="en-US" altLang="zh-CN" sz="800" dirty="0">
                  <a:latin typeface="Arial" panose="020B0604020202020204" pitchFamily="34" charset="0"/>
                  <a:cs typeface="Arial" panose="020B0604020202020204" pitchFamily="34" charset="0"/>
                </a:rPr>
                <a:t>Saline</a:t>
              </a:r>
              <a:endParaRPr lang="zh-CN" altLang="en-US" sz="800" dirty="0">
                <a:latin typeface="Arial" panose="020B0604020202020204" pitchFamily="34" charset="0"/>
                <a:cs typeface="Arial" panose="020B0604020202020204" pitchFamily="34" charset="0"/>
              </a:endParaRPr>
            </a:p>
          </p:txBody>
        </p:sp>
        <p:sp>
          <p:nvSpPr>
            <p:cNvPr id="28" name="文本框 27">
              <a:extLst>
                <a:ext uri="{FF2B5EF4-FFF2-40B4-BE49-F238E27FC236}">
                  <a16:creationId xmlns:a16="http://schemas.microsoft.com/office/drawing/2014/main" id="{8FB26B10-1E5D-4268-A058-A7BA330BE0DE}"/>
                </a:ext>
              </a:extLst>
            </p:cNvPr>
            <p:cNvSpPr txBox="1"/>
            <p:nvPr/>
          </p:nvSpPr>
          <p:spPr>
            <a:xfrm>
              <a:off x="2879353" y="9052999"/>
              <a:ext cx="720515" cy="215444"/>
            </a:xfrm>
            <a:prstGeom prst="rect">
              <a:avLst/>
            </a:prstGeom>
            <a:noFill/>
          </p:spPr>
          <p:txBody>
            <a:bodyPr wrap="square" rtlCol="0">
              <a:spAutoFit/>
            </a:bodyPr>
            <a:lstStyle/>
            <a:p>
              <a:r>
                <a:rPr lang="en-US" altLang="zh-CN" sz="800" dirty="0">
                  <a:latin typeface="Arial" panose="020B0604020202020204" pitchFamily="34" charset="0"/>
                  <a:cs typeface="Arial" panose="020B0604020202020204" pitchFamily="34" charset="0"/>
                </a:rPr>
                <a:t>UCMSC</a:t>
              </a:r>
              <a:endParaRPr lang="zh-CN" altLang="en-US" sz="800" dirty="0">
                <a:latin typeface="Arial" panose="020B0604020202020204" pitchFamily="34" charset="0"/>
                <a:cs typeface="Arial" panose="020B0604020202020204" pitchFamily="34" charset="0"/>
              </a:endParaRPr>
            </a:p>
          </p:txBody>
        </p:sp>
        <p:sp>
          <p:nvSpPr>
            <p:cNvPr id="29" name="文本框 28">
              <a:extLst>
                <a:ext uri="{FF2B5EF4-FFF2-40B4-BE49-F238E27FC236}">
                  <a16:creationId xmlns:a16="http://schemas.microsoft.com/office/drawing/2014/main" id="{4D0F563D-4AA1-4FCE-8BFE-F9B1457BF03C}"/>
                </a:ext>
              </a:extLst>
            </p:cNvPr>
            <p:cNvSpPr txBox="1"/>
            <p:nvPr/>
          </p:nvSpPr>
          <p:spPr>
            <a:xfrm>
              <a:off x="3778991" y="9033288"/>
              <a:ext cx="587582" cy="215444"/>
            </a:xfrm>
            <a:prstGeom prst="rect">
              <a:avLst/>
            </a:prstGeom>
            <a:noFill/>
          </p:spPr>
          <p:txBody>
            <a:bodyPr wrap="square" rtlCol="0">
              <a:spAutoFit/>
            </a:bodyPr>
            <a:lstStyle/>
            <a:p>
              <a:r>
                <a:rPr lang="en-US" altLang="zh-CN" sz="800" dirty="0">
                  <a:latin typeface="Arial" panose="020B0604020202020204" pitchFamily="34" charset="0"/>
                  <a:cs typeface="Arial" panose="020B0604020202020204" pitchFamily="34" charset="0"/>
                </a:rPr>
                <a:t>PLMSC</a:t>
              </a:r>
              <a:endParaRPr lang="zh-CN" altLang="en-US" sz="800" dirty="0">
                <a:latin typeface="Arial" panose="020B0604020202020204" pitchFamily="34" charset="0"/>
                <a:cs typeface="Arial" panose="020B0604020202020204" pitchFamily="34" charset="0"/>
              </a:endParaRPr>
            </a:p>
          </p:txBody>
        </p:sp>
        <p:pic>
          <p:nvPicPr>
            <p:cNvPr id="30" name="图片 29">
              <a:extLst>
                <a:ext uri="{FF2B5EF4-FFF2-40B4-BE49-F238E27FC236}">
                  <a16:creationId xmlns:a16="http://schemas.microsoft.com/office/drawing/2014/main" id="{FAACA8BD-EAE6-406F-A59D-8E495EF386E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553" t="81542" r="74001" b="10500"/>
            <a:stretch/>
          </p:blipFill>
          <p:spPr>
            <a:xfrm rot="5400000">
              <a:off x="1827867" y="9308768"/>
              <a:ext cx="782078" cy="626880"/>
            </a:xfrm>
            <a:prstGeom prst="rect">
              <a:avLst/>
            </a:prstGeom>
          </p:spPr>
        </p:pic>
        <p:pic>
          <p:nvPicPr>
            <p:cNvPr id="31" name="图片 30">
              <a:extLst>
                <a:ext uri="{FF2B5EF4-FFF2-40B4-BE49-F238E27FC236}">
                  <a16:creationId xmlns:a16="http://schemas.microsoft.com/office/drawing/2014/main" id="{A35A4606-B19B-4D98-ADE1-0727B3D4939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3125" t="55728" r="28462" b="35522"/>
            <a:stretch/>
          </p:blipFill>
          <p:spPr>
            <a:xfrm rot="5400000">
              <a:off x="3672905" y="9310627"/>
              <a:ext cx="791210" cy="617237"/>
            </a:xfrm>
            <a:prstGeom prst="rect">
              <a:avLst/>
            </a:prstGeom>
          </p:spPr>
        </p:pic>
        <p:pic>
          <p:nvPicPr>
            <p:cNvPr id="32" name="图片 31">
              <a:extLst>
                <a:ext uri="{FF2B5EF4-FFF2-40B4-BE49-F238E27FC236}">
                  <a16:creationId xmlns:a16="http://schemas.microsoft.com/office/drawing/2014/main" id="{9D047329-C8F1-48EB-B722-9CC7AB81401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7502" t="58177" r="44227" b="33053"/>
            <a:stretch/>
          </p:blipFill>
          <p:spPr>
            <a:xfrm rot="5400000">
              <a:off x="2771409" y="9310767"/>
              <a:ext cx="787290" cy="626263"/>
            </a:xfrm>
            <a:prstGeom prst="rect">
              <a:avLst/>
            </a:prstGeom>
          </p:spPr>
        </p:pic>
        <p:pic>
          <p:nvPicPr>
            <p:cNvPr id="33" name="图片 32"/>
            <p:cNvPicPr>
              <a:picLocks noChangeAspect="1"/>
            </p:cNvPicPr>
            <p:nvPr/>
          </p:nvPicPr>
          <p:blipFill rotWithShape="1">
            <a:blip r:embed="rId6"/>
            <a:srcRect l="52688" t="28592" r="37317" b="59207"/>
            <a:stretch/>
          </p:blipFill>
          <p:spPr>
            <a:xfrm>
              <a:off x="937616" y="9231737"/>
              <a:ext cx="654106" cy="777126"/>
            </a:xfrm>
            <a:prstGeom prst="rect">
              <a:avLst/>
            </a:prstGeom>
          </p:spPr>
        </p:pic>
        <p:sp>
          <p:nvSpPr>
            <p:cNvPr id="34" name="文本框 33">
              <a:extLst>
                <a:ext uri="{FF2B5EF4-FFF2-40B4-BE49-F238E27FC236}">
                  <a16:creationId xmlns:a16="http://schemas.microsoft.com/office/drawing/2014/main" id="{95BADB34-32CB-4DAC-AC0F-50E6CD29622B}"/>
                </a:ext>
              </a:extLst>
            </p:cNvPr>
            <p:cNvSpPr txBox="1"/>
            <p:nvPr/>
          </p:nvSpPr>
          <p:spPr>
            <a:xfrm>
              <a:off x="1031332" y="9042027"/>
              <a:ext cx="476305" cy="215444"/>
            </a:xfrm>
            <a:prstGeom prst="rect">
              <a:avLst/>
            </a:prstGeom>
            <a:noFill/>
          </p:spPr>
          <p:txBody>
            <a:bodyPr wrap="square" rtlCol="0">
              <a:spAutoFit/>
            </a:bodyPr>
            <a:lstStyle/>
            <a:p>
              <a:r>
                <a:rPr lang="en-US" altLang="zh-CN" sz="800" dirty="0" smtClean="0">
                  <a:latin typeface="Arial" panose="020B0604020202020204" pitchFamily="34" charset="0"/>
                  <a:cs typeface="Arial" panose="020B0604020202020204" pitchFamily="34" charset="0"/>
                </a:rPr>
                <a:t>Ctrl</a:t>
              </a:r>
              <a:endParaRPr lang="zh-CN" altLang="en-US" sz="800" dirty="0">
                <a:latin typeface="Arial" panose="020B0604020202020204" pitchFamily="34" charset="0"/>
                <a:cs typeface="Arial" panose="020B0604020202020204" pitchFamily="34" charset="0"/>
              </a:endParaRPr>
            </a:p>
          </p:txBody>
        </p:sp>
        <p:pic>
          <p:nvPicPr>
            <p:cNvPr id="35" name="图片 34"/>
            <p:cNvPicPr>
              <a:picLocks noChangeAspect="1"/>
            </p:cNvPicPr>
            <p:nvPr/>
          </p:nvPicPr>
          <p:blipFill rotWithShape="1">
            <a:blip r:embed="rId7" cstate="print">
              <a:extLst>
                <a:ext uri="{28A0092B-C50C-407E-A947-70E740481C1C}">
                  <a14:useLocalDpi xmlns:a14="http://schemas.microsoft.com/office/drawing/2010/main" val="0"/>
                </a:ext>
              </a:extLst>
            </a:blip>
            <a:srcRect l="26495" t="5143" r="11134" b="4229"/>
            <a:stretch/>
          </p:blipFill>
          <p:spPr>
            <a:xfrm rot="5400000">
              <a:off x="834342" y="10183404"/>
              <a:ext cx="828595" cy="602925"/>
            </a:xfrm>
            <a:prstGeom prst="rect">
              <a:avLst/>
            </a:prstGeom>
          </p:spPr>
        </p:pic>
        <p:pic>
          <p:nvPicPr>
            <p:cNvPr id="36" name="图片 35"/>
            <p:cNvPicPr>
              <a:picLocks noChangeAspect="1"/>
            </p:cNvPicPr>
            <p:nvPr/>
          </p:nvPicPr>
          <p:blipFill rotWithShape="1">
            <a:blip r:embed="rId8" cstate="print">
              <a:extLst>
                <a:ext uri="{28A0092B-C50C-407E-A947-70E740481C1C}">
                  <a14:useLocalDpi xmlns:a14="http://schemas.microsoft.com/office/drawing/2010/main" val="0"/>
                </a:ext>
              </a:extLst>
            </a:blip>
            <a:srcRect l="28472" t="6042" r="9444" b="6180"/>
            <a:stretch/>
          </p:blipFill>
          <p:spPr>
            <a:xfrm rot="5400000">
              <a:off x="1766810" y="10204238"/>
              <a:ext cx="873762" cy="618671"/>
            </a:xfrm>
            <a:prstGeom prst="rect">
              <a:avLst/>
            </a:prstGeom>
          </p:spPr>
        </p:pic>
        <p:pic>
          <p:nvPicPr>
            <p:cNvPr id="37" name="图片 36"/>
            <p:cNvPicPr>
              <a:picLocks noChangeAspect="1"/>
            </p:cNvPicPr>
            <p:nvPr/>
          </p:nvPicPr>
          <p:blipFill rotWithShape="1">
            <a:blip r:embed="rId9" cstate="print">
              <a:extLst>
                <a:ext uri="{28A0092B-C50C-407E-A947-70E740481C1C}">
                  <a14:useLocalDpi xmlns:a14="http://schemas.microsoft.com/office/drawing/2010/main" val="0"/>
                </a:ext>
              </a:extLst>
            </a:blip>
            <a:srcRect l="24994" t="9121" r="11533" b="3928"/>
            <a:stretch/>
          </p:blipFill>
          <p:spPr>
            <a:xfrm rot="16200000">
              <a:off x="3665133" y="10196089"/>
              <a:ext cx="839518" cy="575916"/>
            </a:xfrm>
            <a:prstGeom prst="rect">
              <a:avLst/>
            </a:prstGeom>
          </p:spPr>
        </p:pic>
        <p:pic>
          <p:nvPicPr>
            <p:cNvPr id="38" name="图片 37"/>
            <p:cNvPicPr>
              <a:picLocks noChangeAspect="1"/>
            </p:cNvPicPr>
            <p:nvPr/>
          </p:nvPicPr>
          <p:blipFill rotWithShape="1">
            <a:blip r:embed="rId10" cstate="print">
              <a:extLst>
                <a:ext uri="{28A0092B-C50C-407E-A947-70E740481C1C}">
                  <a14:useLocalDpi xmlns:a14="http://schemas.microsoft.com/office/drawing/2010/main" val="0"/>
                </a:ext>
              </a:extLst>
            </a:blip>
            <a:srcRect l="22993" t="12121" r="24181" b="4744"/>
            <a:stretch/>
          </p:blipFill>
          <p:spPr>
            <a:xfrm rot="16200000">
              <a:off x="2763717" y="10161178"/>
              <a:ext cx="797488" cy="628516"/>
            </a:xfrm>
            <a:prstGeom prst="rect">
              <a:avLst/>
            </a:prstGeom>
          </p:spPr>
        </p:pic>
        <p:pic>
          <p:nvPicPr>
            <p:cNvPr id="39" name="图片 38"/>
            <p:cNvPicPr>
              <a:picLocks noChangeAspect="1"/>
            </p:cNvPicPr>
            <p:nvPr/>
          </p:nvPicPr>
          <p:blipFill rotWithShape="1">
            <a:blip r:embed="rId11" cstate="print">
              <a:extLst>
                <a:ext uri="{28A0092B-C50C-407E-A947-70E740481C1C}">
                  <a14:useLocalDpi xmlns:a14="http://schemas.microsoft.com/office/drawing/2010/main" val="0"/>
                </a:ext>
              </a:extLst>
            </a:blip>
            <a:srcRect r="17335"/>
            <a:stretch/>
          </p:blipFill>
          <p:spPr>
            <a:xfrm>
              <a:off x="790662" y="11030883"/>
              <a:ext cx="925285" cy="560538"/>
            </a:xfrm>
            <a:prstGeom prst="rect">
              <a:avLst/>
            </a:prstGeom>
          </p:spPr>
        </p:pic>
        <p:pic>
          <p:nvPicPr>
            <p:cNvPr id="40" name="图片 39"/>
            <p:cNvPicPr>
              <a:picLocks noChangeAspect="1"/>
            </p:cNvPicPr>
            <p:nvPr/>
          </p:nvPicPr>
          <p:blipFill rotWithShape="1">
            <a:blip r:embed="rId12" cstate="print">
              <a:extLst>
                <a:ext uri="{28A0092B-C50C-407E-A947-70E740481C1C}">
                  <a14:useLocalDpi xmlns:a14="http://schemas.microsoft.com/office/drawing/2010/main" val="0"/>
                </a:ext>
              </a:extLst>
            </a:blip>
            <a:srcRect r="17322"/>
            <a:stretch/>
          </p:blipFill>
          <p:spPr>
            <a:xfrm>
              <a:off x="1740191" y="11030972"/>
              <a:ext cx="925285" cy="560449"/>
            </a:xfrm>
            <a:prstGeom prst="rect">
              <a:avLst/>
            </a:prstGeom>
          </p:spPr>
        </p:pic>
        <p:pic>
          <p:nvPicPr>
            <p:cNvPr id="41" name="图片 40"/>
            <p:cNvPicPr>
              <a:picLocks noChangeAspect="1"/>
            </p:cNvPicPr>
            <p:nvPr/>
          </p:nvPicPr>
          <p:blipFill rotWithShape="1">
            <a:blip r:embed="rId13" cstate="print">
              <a:extLst>
                <a:ext uri="{28A0092B-C50C-407E-A947-70E740481C1C}">
                  <a14:useLocalDpi xmlns:a14="http://schemas.microsoft.com/office/drawing/2010/main" val="0"/>
                </a:ext>
              </a:extLst>
            </a:blip>
            <a:srcRect r="19051"/>
            <a:stretch/>
          </p:blipFill>
          <p:spPr>
            <a:xfrm>
              <a:off x="2698273" y="11030884"/>
              <a:ext cx="896956" cy="554894"/>
            </a:xfrm>
            <a:prstGeom prst="rect">
              <a:avLst/>
            </a:prstGeom>
          </p:spPr>
        </p:pic>
        <p:pic>
          <p:nvPicPr>
            <p:cNvPr id="42" name="图片 41"/>
            <p:cNvPicPr>
              <a:picLocks noChangeAspect="1"/>
            </p:cNvPicPr>
            <p:nvPr/>
          </p:nvPicPr>
          <p:blipFill rotWithShape="1">
            <a:blip r:embed="rId14" cstate="print">
              <a:extLst>
                <a:ext uri="{28A0092B-C50C-407E-A947-70E740481C1C}">
                  <a14:useLocalDpi xmlns:a14="http://schemas.microsoft.com/office/drawing/2010/main" val="0"/>
                </a:ext>
              </a:extLst>
            </a:blip>
            <a:srcRect r="19120"/>
            <a:stretch/>
          </p:blipFill>
          <p:spPr>
            <a:xfrm>
              <a:off x="3632322" y="11031301"/>
              <a:ext cx="898280" cy="556190"/>
            </a:xfrm>
            <a:prstGeom prst="rect">
              <a:avLst/>
            </a:prstGeom>
          </p:spPr>
        </p:pic>
        <p:sp>
          <p:nvSpPr>
            <p:cNvPr id="43" name="文本框 42">
              <a:extLst>
                <a:ext uri="{FF2B5EF4-FFF2-40B4-BE49-F238E27FC236}">
                  <a16:creationId xmlns:a16="http://schemas.microsoft.com/office/drawing/2014/main" id="{7442F375-F58A-48B7-9B52-CCC7B3A9AD08}"/>
                </a:ext>
              </a:extLst>
            </p:cNvPr>
            <p:cNvSpPr txBox="1"/>
            <p:nvPr/>
          </p:nvSpPr>
          <p:spPr>
            <a:xfrm>
              <a:off x="459066" y="9976008"/>
              <a:ext cx="335589" cy="246221"/>
            </a:xfrm>
            <a:prstGeom prst="rect">
              <a:avLst/>
            </a:prstGeom>
            <a:noFill/>
          </p:spPr>
          <p:txBody>
            <a:bodyPr wrap="square" rtlCol="0">
              <a:spAutoFit/>
            </a:bodyPr>
            <a:lstStyle/>
            <a:p>
              <a:r>
                <a:rPr lang="en-US" altLang="zh-CN" sz="1000" dirty="0" smtClean="0">
                  <a:latin typeface="Arial" panose="020B0604020202020204" pitchFamily="34" charset="0"/>
                  <a:cs typeface="Arial" panose="020B0604020202020204" pitchFamily="34" charset="0"/>
                </a:rPr>
                <a:t>C</a:t>
              </a:r>
            </a:p>
          </p:txBody>
        </p:sp>
        <p:sp>
          <p:nvSpPr>
            <p:cNvPr id="44" name="文本框 43">
              <a:extLst>
                <a:ext uri="{FF2B5EF4-FFF2-40B4-BE49-F238E27FC236}">
                  <a16:creationId xmlns:a16="http://schemas.microsoft.com/office/drawing/2014/main" id="{7442F375-F58A-48B7-9B52-CCC7B3A9AD08}"/>
                </a:ext>
              </a:extLst>
            </p:cNvPr>
            <p:cNvSpPr txBox="1"/>
            <p:nvPr/>
          </p:nvSpPr>
          <p:spPr>
            <a:xfrm>
              <a:off x="465794" y="10874180"/>
              <a:ext cx="335589" cy="246221"/>
            </a:xfrm>
            <a:prstGeom prst="rect">
              <a:avLst/>
            </a:prstGeom>
            <a:noFill/>
          </p:spPr>
          <p:txBody>
            <a:bodyPr wrap="square" rtlCol="0">
              <a:spAutoFit/>
            </a:bodyPr>
            <a:lstStyle/>
            <a:p>
              <a:r>
                <a:rPr lang="en-US" altLang="zh-CN" sz="1000" dirty="0" smtClean="0">
                  <a:latin typeface="Arial" panose="020B0604020202020204" pitchFamily="34" charset="0"/>
                  <a:cs typeface="Arial" panose="020B0604020202020204" pitchFamily="34" charset="0"/>
                </a:rPr>
                <a:t>D</a:t>
              </a:r>
            </a:p>
          </p:txBody>
        </p:sp>
      </p:grpSp>
    </p:spTree>
    <p:extLst>
      <p:ext uri="{BB962C8B-B14F-4D97-AF65-F5344CB8AC3E}">
        <p14:creationId xmlns:p14="http://schemas.microsoft.com/office/powerpoint/2010/main" val="391843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文本框 52"/>
          <p:cNvSpPr txBox="1"/>
          <p:nvPr/>
        </p:nvSpPr>
        <p:spPr>
          <a:xfrm>
            <a:off x="166890" y="8446218"/>
            <a:ext cx="7366483" cy="1384995"/>
          </a:xfrm>
          <a:prstGeom prst="rect">
            <a:avLst/>
          </a:prstGeom>
          <a:noFill/>
        </p:spPr>
        <p:txBody>
          <a:bodyPr wrap="square" rtlCol="0">
            <a:spAutoFit/>
          </a:bodyPr>
          <a:lstStyle/>
          <a:p>
            <a:pPr algn="just"/>
            <a:r>
              <a:rPr lang="en-US" altLang="zh-CN" sz="1200" b="1" dirty="0">
                <a:latin typeface="Arial" panose="020B0604020202020204" pitchFamily="34" charset="0"/>
                <a:cs typeface="Arial" panose="020B0604020202020204" pitchFamily="34" charset="0"/>
              </a:rPr>
              <a:t>Figure S4. The features of UCMSCs and PLMSCs</a:t>
            </a:r>
            <a:endParaRPr lang="zh-CN" altLang="zh-CN" sz="1200" dirty="0">
              <a:latin typeface="Arial" panose="020B0604020202020204" pitchFamily="34" charset="0"/>
              <a:cs typeface="Arial" panose="020B0604020202020204" pitchFamily="34" charset="0"/>
            </a:endParaRPr>
          </a:p>
          <a:p>
            <a:pPr algn="just"/>
            <a:r>
              <a:rPr lang="en-US" altLang="zh-CN" sz="1200" dirty="0">
                <a:latin typeface="Arial" panose="020B0604020202020204" pitchFamily="34" charset="0"/>
                <a:cs typeface="Arial" panose="020B0604020202020204" pitchFamily="34" charset="0"/>
              </a:rPr>
              <a:t>(A) The violin plots displaying the top 10 highly expressed genes of UCMSC and PLMSC within each subpopulation. (B) A dot plot illustrating the average levels of secreted proteins and membrane proteins in UCMSCs and PLMSCs from </a:t>
            </a:r>
            <a:r>
              <a:rPr lang="en-US" altLang="zh-CN" sz="1200" dirty="0" err="1">
                <a:latin typeface="Arial" panose="020B0604020202020204" pitchFamily="34" charset="0"/>
                <a:cs typeface="Arial" panose="020B0604020202020204" pitchFamily="34" charset="0"/>
              </a:rPr>
              <a:t>scRNA-seq</a:t>
            </a:r>
            <a:r>
              <a:rPr lang="en-US" altLang="zh-CN" sz="1200" dirty="0">
                <a:latin typeface="Arial" panose="020B0604020202020204" pitchFamily="34" charset="0"/>
                <a:cs typeface="Arial" panose="020B0604020202020204" pitchFamily="34" charset="0"/>
              </a:rPr>
              <a:t> analyses. (C) UMAP projection of single-cell analyses highlighting the highly expressed secreted proteins IL1B, CXCL8, CXCL6, FGF1, FGF5, and WNT5A in both UCMSCs and PLMSCs.</a:t>
            </a:r>
            <a:endParaRPr lang="zh-CN" altLang="zh-CN" sz="1200" dirty="0">
              <a:latin typeface="Arial" panose="020B0604020202020204" pitchFamily="34" charset="0"/>
              <a:cs typeface="Arial" panose="020B0604020202020204" pitchFamily="34" charset="0"/>
            </a:endParaRPr>
          </a:p>
          <a:p>
            <a:pPr algn="just"/>
            <a:endParaRPr lang="en-US" altLang="zh-CN" sz="1200" dirty="0">
              <a:latin typeface="Arial" panose="020B0604020202020204" pitchFamily="34" charset="0"/>
              <a:cs typeface="Arial" panose="020B0604020202020204" pitchFamily="34" charset="0"/>
            </a:endParaRPr>
          </a:p>
        </p:txBody>
      </p:sp>
      <p:sp>
        <p:nvSpPr>
          <p:cNvPr id="27" name="文本框 26"/>
          <p:cNvSpPr txBox="1"/>
          <p:nvPr/>
        </p:nvSpPr>
        <p:spPr>
          <a:xfrm>
            <a:off x="398781" y="3385631"/>
            <a:ext cx="255499" cy="246221"/>
          </a:xfrm>
          <a:prstGeom prst="rect">
            <a:avLst/>
          </a:prstGeom>
          <a:noFill/>
        </p:spPr>
        <p:txBody>
          <a:bodyPr wrap="square" lIns="0" rIns="0" rtlCol="0">
            <a:spAutoFit/>
          </a:bodyPr>
          <a:lstStyle/>
          <a:p>
            <a:r>
              <a:rPr lang="en-US" altLang="zh-CN" sz="1000" dirty="0" smtClean="0">
                <a:latin typeface="Arial" panose="020B0604020202020204" pitchFamily="34" charset="0"/>
                <a:cs typeface="Arial" panose="020B0604020202020204" pitchFamily="34" charset="0"/>
              </a:rPr>
              <a:t>B</a:t>
            </a:r>
            <a:endParaRPr lang="zh-CN" altLang="en-US" sz="1000" dirty="0">
              <a:latin typeface="Arial" panose="020B0604020202020204" pitchFamily="34" charset="0"/>
              <a:cs typeface="Arial" panose="020B0604020202020204" pitchFamily="34" charset="0"/>
            </a:endParaRPr>
          </a:p>
        </p:txBody>
      </p:sp>
      <p:grpSp>
        <p:nvGrpSpPr>
          <p:cNvPr id="4" name="组合 3"/>
          <p:cNvGrpSpPr/>
          <p:nvPr/>
        </p:nvGrpSpPr>
        <p:grpSpPr>
          <a:xfrm>
            <a:off x="522831" y="3481311"/>
            <a:ext cx="5164927" cy="1422939"/>
            <a:chOff x="586331" y="4017511"/>
            <a:chExt cx="5164927" cy="1422939"/>
          </a:xfrm>
        </p:grpSpPr>
        <p:pic>
          <p:nvPicPr>
            <p:cNvPr id="28" name="图片 27" descr="P3-2.top50.cyto">
              <a:extLst>
                <a:ext uri="{FF2B5EF4-FFF2-40B4-BE49-F238E27FC236}">
                  <a16:creationId xmlns:a16="http://schemas.microsoft.com/office/drawing/2014/main" id="{C9E0795D-82B3-42A9-8021-8313ED73E18D}"/>
                </a:ext>
              </a:extLst>
            </p:cNvPr>
            <p:cNvPicPr>
              <a:picLocks noChangeAspect="1"/>
            </p:cNvPicPr>
            <p:nvPr/>
          </p:nvPicPr>
          <p:blipFill rotWithShape="1">
            <a:blip r:embed="rId3"/>
            <a:srcRect l="2905" r="10430" b="7122"/>
            <a:stretch/>
          </p:blipFill>
          <p:spPr>
            <a:xfrm>
              <a:off x="878008" y="4249588"/>
              <a:ext cx="4229064" cy="975417"/>
            </a:xfrm>
            <a:prstGeom prst="rect">
              <a:avLst/>
            </a:prstGeom>
          </p:spPr>
        </p:pic>
        <p:sp>
          <p:nvSpPr>
            <p:cNvPr id="29" name="文本框 28"/>
            <p:cNvSpPr txBox="1"/>
            <p:nvPr/>
          </p:nvSpPr>
          <p:spPr>
            <a:xfrm rot="16200000">
              <a:off x="415548" y="4495633"/>
              <a:ext cx="557009" cy="215444"/>
            </a:xfrm>
            <a:prstGeom prst="rect">
              <a:avLst/>
            </a:prstGeom>
            <a:noFill/>
          </p:spPr>
          <p:txBody>
            <a:bodyPr wrap="square" lIns="0" rIns="0" rtlCol="0">
              <a:spAutoFit/>
            </a:bodyPr>
            <a:lstStyle/>
            <a:p>
              <a:r>
                <a:rPr lang="en-US" altLang="zh-CN" sz="800" dirty="0" smtClean="0">
                  <a:latin typeface="Arial" panose="020B0604020202020204" pitchFamily="34" charset="0"/>
                  <a:cs typeface="Arial" panose="020B0604020202020204" pitchFamily="34" charset="0"/>
                </a:rPr>
                <a:t>Identity</a:t>
              </a:r>
              <a:endParaRPr lang="zh-CN" altLang="en-US" sz="800" dirty="0">
                <a:latin typeface="Arial" panose="020B0604020202020204" pitchFamily="34" charset="0"/>
                <a:cs typeface="Arial" panose="020B0604020202020204" pitchFamily="34" charset="0"/>
              </a:endParaRPr>
            </a:p>
          </p:txBody>
        </p:sp>
        <p:sp>
          <p:nvSpPr>
            <p:cNvPr id="30" name="文本框 29"/>
            <p:cNvSpPr txBox="1"/>
            <p:nvPr/>
          </p:nvSpPr>
          <p:spPr>
            <a:xfrm rot="16200000">
              <a:off x="683331" y="4364341"/>
              <a:ext cx="295176" cy="215444"/>
            </a:xfrm>
            <a:prstGeom prst="rect">
              <a:avLst/>
            </a:prstGeom>
            <a:noFill/>
          </p:spPr>
          <p:txBody>
            <a:bodyPr wrap="square" lIns="0" rIns="0" rtlCol="0">
              <a:spAutoFit/>
            </a:bodyPr>
            <a:lstStyle/>
            <a:p>
              <a:r>
                <a:rPr lang="en-US" altLang="zh-CN" sz="800" dirty="0" smtClean="0">
                  <a:latin typeface="Arial" panose="020B0604020202020204" pitchFamily="34" charset="0"/>
                  <a:cs typeface="Arial" panose="020B0604020202020204" pitchFamily="34" charset="0"/>
                </a:rPr>
                <a:t>UC</a:t>
              </a:r>
              <a:endParaRPr lang="zh-CN" altLang="en-US" sz="800" dirty="0">
                <a:latin typeface="Arial" panose="020B0604020202020204" pitchFamily="34" charset="0"/>
                <a:cs typeface="Arial" panose="020B0604020202020204" pitchFamily="34" charset="0"/>
              </a:endParaRPr>
            </a:p>
          </p:txBody>
        </p:sp>
        <p:sp>
          <p:nvSpPr>
            <p:cNvPr id="31" name="文本框 30"/>
            <p:cNvSpPr txBox="1"/>
            <p:nvPr/>
          </p:nvSpPr>
          <p:spPr>
            <a:xfrm rot="16200000">
              <a:off x="657968" y="4695317"/>
              <a:ext cx="345903" cy="215444"/>
            </a:xfrm>
            <a:prstGeom prst="rect">
              <a:avLst/>
            </a:prstGeom>
            <a:noFill/>
          </p:spPr>
          <p:txBody>
            <a:bodyPr wrap="square" lIns="0" rIns="0" rtlCol="0">
              <a:spAutoFit/>
            </a:bodyPr>
            <a:lstStyle/>
            <a:p>
              <a:r>
                <a:rPr lang="en-US" altLang="zh-CN" sz="800" dirty="0" smtClean="0">
                  <a:latin typeface="Arial" panose="020B0604020202020204" pitchFamily="34" charset="0"/>
                  <a:cs typeface="Arial" panose="020B0604020202020204" pitchFamily="34" charset="0"/>
                </a:rPr>
                <a:t>PL</a:t>
              </a:r>
              <a:endParaRPr lang="zh-CN" altLang="en-US" sz="800" dirty="0">
                <a:latin typeface="Arial" panose="020B0604020202020204" pitchFamily="34" charset="0"/>
                <a:cs typeface="Arial" panose="020B0604020202020204" pitchFamily="34" charset="0"/>
              </a:endParaRPr>
            </a:p>
          </p:txBody>
        </p:sp>
        <p:pic>
          <p:nvPicPr>
            <p:cNvPr id="32" name="图片 31" descr="P3-2.top50.cyto">
              <a:extLst>
                <a:ext uri="{FF2B5EF4-FFF2-40B4-BE49-F238E27FC236}">
                  <a16:creationId xmlns:a16="http://schemas.microsoft.com/office/drawing/2014/main" id="{C9E0795D-82B3-42A9-8021-8313ED73E18D}"/>
                </a:ext>
              </a:extLst>
            </p:cNvPr>
            <p:cNvPicPr>
              <a:picLocks noChangeAspect="1"/>
            </p:cNvPicPr>
            <p:nvPr/>
          </p:nvPicPr>
          <p:blipFill rotWithShape="1">
            <a:blip r:embed="rId3"/>
            <a:srcRect l="89353" t="12259" r="4912" b="56099"/>
            <a:stretch/>
          </p:blipFill>
          <p:spPr>
            <a:xfrm>
              <a:off x="5257622" y="4314856"/>
              <a:ext cx="422546" cy="501791"/>
            </a:xfrm>
            <a:prstGeom prst="rect">
              <a:avLst/>
            </a:prstGeom>
          </p:spPr>
        </p:pic>
        <p:sp>
          <p:nvSpPr>
            <p:cNvPr id="33" name="文本框 32"/>
            <p:cNvSpPr txBox="1"/>
            <p:nvPr/>
          </p:nvSpPr>
          <p:spPr>
            <a:xfrm>
              <a:off x="2843243" y="5225006"/>
              <a:ext cx="560577" cy="215444"/>
            </a:xfrm>
            <a:prstGeom prst="rect">
              <a:avLst/>
            </a:prstGeom>
            <a:noFill/>
          </p:spPr>
          <p:txBody>
            <a:bodyPr wrap="square" lIns="0" rIns="0" rtlCol="0">
              <a:spAutoFit/>
            </a:bodyPr>
            <a:lstStyle/>
            <a:p>
              <a:r>
                <a:rPr lang="en-US" altLang="zh-CN" sz="800" dirty="0" smtClean="0">
                  <a:latin typeface="Arial" panose="020B0604020202020204" pitchFamily="34" charset="0"/>
                  <a:cs typeface="Arial" panose="020B0604020202020204" pitchFamily="34" charset="0"/>
                </a:rPr>
                <a:t>Features</a:t>
              </a:r>
              <a:endParaRPr lang="zh-CN" altLang="en-US" sz="800" dirty="0">
                <a:latin typeface="Arial" panose="020B0604020202020204" pitchFamily="34" charset="0"/>
                <a:cs typeface="Arial" panose="020B0604020202020204" pitchFamily="34" charset="0"/>
              </a:endParaRPr>
            </a:p>
          </p:txBody>
        </p:sp>
        <p:pic>
          <p:nvPicPr>
            <p:cNvPr id="34" name="图片 33" descr="P3-2.top50.cyto">
              <a:extLst>
                <a:ext uri="{FF2B5EF4-FFF2-40B4-BE49-F238E27FC236}">
                  <a16:creationId xmlns:a16="http://schemas.microsoft.com/office/drawing/2014/main" id="{C9E0795D-82B3-42A9-8021-8313ED73E18D}"/>
                </a:ext>
              </a:extLst>
            </p:cNvPr>
            <p:cNvPicPr>
              <a:picLocks noChangeAspect="1"/>
            </p:cNvPicPr>
            <p:nvPr/>
          </p:nvPicPr>
          <p:blipFill rotWithShape="1">
            <a:blip r:embed="rId3"/>
            <a:srcRect l="89353" t="52770" r="6084" b="25262"/>
            <a:stretch/>
          </p:blipFill>
          <p:spPr>
            <a:xfrm>
              <a:off x="5232692" y="4944764"/>
              <a:ext cx="341648" cy="353969"/>
            </a:xfrm>
            <a:prstGeom prst="rect">
              <a:avLst/>
            </a:prstGeom>
          </p:spPr>
        </p:pic>
        <p:sp>
          <p:nvSpPr>
            <p:cNvPr id="35" name="文本框 34"/>
            <p:cNvSpPr txBox="1"/>
            <p:nvPr/>
          </p:nvSpPr>
          <p:spPr>
            <a:xfrm>
              <a:off x="5133068" y="4017511"/>
              <a:ext cx="618190" cy="338554"/>
            </a:xfrm>
            <a:prstGeom prst="rect">
              <a:avLst/>
            </a:prstGeom>
            <a:noFill/>
          </p:spPr>
          <p:txBody>
            <a:bodyPr wrap="square" lIns="0" rIns="0" rtlCol="0">
              <a:spAutoFit/>
            </a:bodyPr>
            <a:lstStyle/>
            <a:p>
              <a:r>
                <a:rPr lang="en-US" altLang="zh-CN" sz="800" dirty="0" smtClean="0">
                  <a:latin typeface="Arial" panose="020B0604020202020204" pitchFamily="34" charset="0"/>
                  <a:cs typeface="Arial" panose="020B0604020202020204" pitchFamily="34" charset="0"/>
                </a:rPr>
                <a:t>Average </a:t>
              </a:r>
            </a:p>
            <a:p>
              <a:r>
                <a:rPr lang="en-US" altLang="zh-CN" sz="800" dirty="0" smtClean="0">
                  <a:latin typeface="Arial" panose="020B0604020202020204" pitchFamily="34" charset="0"/>
                  <a:cs typeface="Arial" panose="020B0604020202020204" pitchFamily="34" charset="0"/>
                </a:rPr>
                <a:t>Expression</a:t>
              </a:r>
              <a:endParaRPr lang="zh-CN" altLang="en-US" sz="800" dirty="0">
                <a:latin typeface="Arial" panose="020B0604020202020204" pitchFamily="34" charset="0"/>
                <a:cs typeface="Arial" panose="020B0604020202020204" pitchFamily="34" charset="0"/>
              </a:endParaRPr>
            </a:p>
          </p:txBody>
        </p:sp>
        <p:sp>
          <p:nvSpPr>
            <p:cNvPr id="36" name="文本框 35"/>
            <p:cNvSpPr txBox="1"/>
            <p:nvPr/>
          </p:nvSpPr>
          <p:spPr>
            <a:xfrm>
              <a:off x="5133470" y="4775882"/>
              <a:ext cx="522674" cy="215444"/>
            </a:xfrm>
            <a:prstGeom prst="rect">
              <a:avLst/>
            </a:prstGeom>
            <a:noFill/>
          </p:spPr>
          <p:txBody>
            <a:bodyPr wrap="square" lIns="0" rIns="0" rtlCol="0">
              <a:spAutoFit/>
            </a:bodyPr>
            <a:lstStyle/>
            <a:p>
              <a:r>
                <a:rPr lang="en-US" altLang="zh-CN" sz="800" dirty="0" smtClean="0">
                  <a:latin typeface="Arial" panose="020B0604020202020204" pitchFamily="34" charset="0"/>
                  <a:cs typeface="Arial" panose="020B0604020202020204" pitchFamily="34" charset="0"/>
                </a:rPr>
                <a:t>Percent </a:t>
              </a:r>
              <a:endParaRPr lang="zh-CN" altLang="en-US" sz="800" dirty="0">
                <a:latin typeface="Arial" panose="020B0604020202020204" pitchFamily="34" charset="0"/>
                <a:cs typeface="Arial" panose="020B0604020202020204" pitchFamily="34" charset="0"/>
              </a:endParaRPr>
            </a:p>
          </p:txBody>
        </p:sp>
      </p:grpSp>
      <p:grpSp>
        <p:nvGrpSpPr>
          <p:cNvPr id="40" name="组合 39"/>
          <p:cNvGrpSpPr>
            <a:grpSpLocks noChangeAspect="1"/>
          </p:cNvGrpSpPr>
          <p:nvPr/>
        </p:nvGrpSpPr>
        <p:grpSpPr>
          <a:xfrm>
            <a:off x="715650" y="5095387"/>
            <a:ext cx="5132350" cy="3282330"/>
            <a:chOff x="1137502" y="5949725"/>
            <a:chExt cx="3864893" cy="2559376"/>
          </a:xfrm>
        </p:grpSpPr>
        <p:pic>
          <p:nvPicPr>
            <p:cNvPr id="41" name="图片 4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42395" y="7249101"/>
              <a:ext cx="1260000" cy="1260000"/>
            </a:xfrm>
            <a:prstGeom prst="rect">
              <a:avLst/>
            </a:prstGeom>
          </p:spPr>
        </p:pic>
        <p:pic>
          <p:nvPicPr>
            <p:cNvPr id="42" name="图片 4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42395" y="5949725"/>
              <a:ext cx="1260000" cy="1260000"/>
            </a:xfrm>
            <a:prstGeom prst="rect">
              <a:avLst/>
            </a:prstGeom>
          </p:spPr>
        </p:pic>
        <p:pic>
          <p:nvPicPr>
            <p:cNvPr id="43" name="图片 4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37502" y="5949725"/>
              <a:ext cx="1260000" cy="1260000"/>
            </a:xfrm>
            <a:prstGeom prst="rect">
              <a:avLst/>
            </a:prstGeom>
          </p:spPr>
        </p:pic>
        <p:pic>
          <p:nvPicPr>
            <p:cNvPr id="44" name="图片 4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442541" y="5949725"/>
              <a:ext cx="1260000" cy="1260000"/>
            </a:xfrm>
            <a:prstGeom prst="rect">
              <a:avLst/>
            </a:prstGeom>
          </p:spPr>
        </p:pic>
        <p:pic>
          <p:nvPicPr>
            <p:cNvPr id="45" name="图片 4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442541" y="7249101"/>
              <a:ext cx="1260000" cy="1260000"/>
            </a:xfrm>
            <a:prstGeom prst="rect">
              <a:avLst/>
            </a:prstGeom>
          </p:spPr>
        </p:pic>
        <p:pic>
          <p:nvPicPr>
            <p:cNvPr id="46" name="图片 4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37502" y="7249101"/>
              <a:ext cx="1260000" cy="1260000"/>
            </a:xfrm>
            <a:prstGeom prst="rect">
              <a:avLst/>
            </a:prstGeom>
          </p:spPr>
        </p:pic>
      </p:grpSp>
      <p:sp>
        <p:nvSpPr>
          <p:cNvPr id="47" name="文本框 46"/>
          <p:cNvSpPr txBox="1"/>
          <p:nvPr/>
        </p:nvSpPr>
        <p:spPr>
          <a:xfrm>
            <a:off x="398781" y="4839547"/>
            <a:ext cx="255499" cy="246221"/>
          </a:xfrm>
          <a:prstGeom prst="rect">
            <a:avLst/>
          </a:prstGeom>
          <a:noFill/>
        </p:spPr>
        <p:txBody>
          <a:bodyPr wrap="square" lIns="0" rIns="0" rtlCol="0">
            <a:spAutoFit/>
          </a:bodyPr>
          <a:lstStyle/>
          <a:p>
            <a:r>
              <a:rPr lang="en-US" altLang="zh-CN" sz="1000" dirty="0">
                <a:latin typeface="Arial" panose="020B0604020202020204" pitchFamily="34" charset="0"/>
                <a:cs typeface="Arial" panose="020B0604020202020204" pitchFamily="34" charset="0"/>
              </a:rPr>
              <a:t>C</a:t>
            </a:r>
            <a:endParaRPr lang="zh-CN" altLang="en-US" sz="1000" dirty="0">
              <a:latin typeface="Arial" panose="020B0604020202020204" pitchFamily="34" charset="0"/>
              <a:cs typeface="Arial" panose="020B0604020202020204" pitchFamily="34" charset="0"/>
            </a:endParaRPr>
          </a:p>
        </p:txBody>
      </p:sp>
      <p:sp>
        <p:nvSpPr>
          <p:cNvPr id="39" name="文本框 38"/>
          <p:cNvSpPr txBox="1"/>
          <p:nvPr/>
        </p:nvSpPr>
        <p:spPr>
          <a:xfrm>
            <a:off x="398781" y="10391"/>
            <a:ext cx="171030" cy="246221"/>
          </a:xfrm>
          <a:prstGeom prst="rect">
            <a:avLst/>
          </a:prstGeom>
          <a:noFill/>
        </p:spPr>
        <p:txBody>
          <a:bodyPr wrap="square" lIns="0" rIns="0" rtlCol="0">
            <a:spAutoFit/>
          </a:bodyPr>
          <a:lstStyle/>
          <a:p>
            <a:r>
              <a:rPr lang="en-US" altLang="zh-CN" sz="1000" dirty="0" smtClean="0">
                <a:latin typeface="Arial" panose="020B0604020202020204" pitchFamily="34" charset="0"/>
                <a:cs typeface="Arial" panose="020B0604020202020204" pitchFamily="34" charset="0"/>
              </a:rPr>
              <a:t>A</a:t>
            </a:r>
            <a:endParaRPr lang="zh-CN" altLang="en-US" sz="1000" dirty="0">
              <a:latin typeface="Arial" panose="020B0604020202020204" pitchFamily="34" charset="0"/>
              <a:cs typeface="Arial" panose="020B0604020202020204" pitchFamily="34" charset="0"/>
            </a:endParaRPr>
          </a:p>
        </p:txBody>
      </p:sp>
      <p:pic>
        <p:nvPicPr>
          <p:cNvPr id="2" name="图片 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34301" y="138753"/>
            <a:ext cx="4383314" cy="3287486"/>
          </a:xfrm>
          <a:prstGeom prst="rect">
            <a:avLst/>
          </a:prstGeom>
        </p:spPr>
      </p:pic>
      <p:grpSp>
        <p:nvGrpSpPr>
          <p:cNvPr id="6" name="组合 5"/>
          <p:cNvGrpSpPr/>
          <p:nvPr/>
        </p:nvGrpSpPr>
        <p:grpSpPr>
          <a:xfrm>
            <a:off x="5355046" y="413319"/>
            <a:ext cx="1689193" cy="2196904"/>
            <a:chOff x="5355046" y="682819"/>
            <a:chExt cx="1689193" cy="2196904"/>
          </a:xfrm>
        </p:grpSpPr>
        <p:sp>
          <p:nvSpPr>
            <p:cNvPr id="25" name="文本框 24"/>
            <p:cNvSpPr txBox="1"/>
            <p:nvPr/>
          </p:nvSpPr>
          <p:spPr>
            <a:xfrm rot="16200000">
              <a:off x="5034275" y="1651578"/>
              <a:ext cx="887763" cy="246221"/>
            </a:xfrm>
            <a:prstGeom prst="rect">
              <a:avLst/>
            </a:prstGeom>
            <a:noFill/>
          </p:spPr>
          <p:txBody>
            <a:bodyPr wrap="square" rtlCol="0">
              <a:spAutoFit/>
            </a:bodyPr>
            <a:lstStyle/>
            <a:p>
              <a:r>
                <a:rPr lang="en-US" altLang="zh-CN" sz="1000" dirty="0" smtClean="0">
                  <a:latin typeface="Arial" panose="020B0604020202020204" pitchFamily="34" charset="0"/>
                  <a:cs typeface="Arial" panose="020B0604020202020204" pitchFamily="34" charset="0"/>
                </a:rPr>
                <a:t>Expression</a:t>
              </a:r>
              <a:endParaRPr lang="zh-CN" altLang="en-US" sz="1000" dirty="0">
                <a:latin typeface="Arial" panose="020B0604020202020204" pitchFamily="34" charset="0"/>
                <a:cs typeface="Arial" panose="020B0604020202020204" pitchFamily="34" charset="0"/>
              </a:endParaRPr>
            </a:p>
          </p:txBody>
        </p:sp>
        <p:pic>
          <p:nvPicPr>
            <p:cNvPr id="37" name="图片 36"/>
            <p:cNvPicPr>
              <a:picLocks noChangeAspect="1"/>
            </p:cNvPicPr>
            <p:nvPr/>
          </p:nvPicPr>
          <p:blipFill rotWithShape="1">
            <a:blip r:embed="rId11"/>
            <a:srcRect l="26325" t="11704" r="23294" b="12235"/>
            <a:stretch/>
          </p:blipFill>
          <p:spPr>
            <a:xfrm>
              <a:off x="5751258" y="810741"/>
              <a:ext cx="1291699" cy="1845920"/>
            </a:xfrm>
            <a:prstGeom prst="rect">
              <a:avLst/>
            </a:prstGeom>
          </p:spPr>
        </p:pic>
        <p:sp>
          <p:nvSpPr>
            <p:cNvPr id="38" name="文本框 37"/>
            <p:cNvSpPr txBox="1"/>
            <p:nvPr/>
          </p:nvSpPr>
          <p:spPr>
            <a:xfrm>
              <a:off x="5501457" y="874020"/>
              <a:ext cx="346543" cy="246221"/>
            </a:xfrm>
            <a:prstGeom prst="rect">
              <a:avLst/>
            </a:prstGeom>
            <a:noFill/>
          </p:spPr>
          <p:txBody>
            <a:bodyPr wrap="square" rtlCol="0">
              <a:spAutoFit/>
            </a:bodyPr>
            <a:lstStyle/>
            <a:p>
              <a:r>
                <a:rPr lang="en-US" altLang="zh-CN" sz="1000" dirty="0" smtClean="0">
                  <a:latin typeface="Arial" panose="020B0604020202020204" pitchFamily="34" charset="0"/>
                  <a:cs typeface="Arial" panose="020B0604020202020204" pitchFamily="34" charset="0"/>
                </a:rPr>
                <a:t>50</a:t>
              </a:r>
              <a:endParaRPr lang="zh-CN" altLang="en-US" sz="1000" dirty="0">
                <a:latin typeface="Arial" panose="020B0604020202020204" pitchFamily="34" charset="0"/>
                <a:cs typeface="Arial" panose="020B0604020202020204" pitchFamily="34" charset="0"/>
              </a:endParaRPr>
            </a:p>
          </p:txBody>
        </p:sp>
        <p:sp>
          <p:nvSpPr>
            <p:cNvPr id="48" name="文本框 47"/>
            <p:cNvSpPr txBox="1"/>
            <p:nvPr/>
          </p:nvSpPr>
          <p:spPr>
            <a:xfrm>
              <a:off x="5501457" y="1278588"/>
              <a:ext cx="346543" cy="246221"/>
            </a:xfrm>
            <a:prstGeom prst="rect">
              <a:avLst/>
            </a:prstGeom>
            <a:noFill/>
          </p:spPr>
          <p:txBody>
            <a:bodyPr wrap="square" rtlCol="0">
              <a:spAutoFit/>
            </a:bodyPr>
            <a:lstStyle/>
            <a:p>
              <a:r>
                <a:rPr lang="en-US" altLang="zh-CN" sz="1000" dirty="0" smtClean="0">
                  <a:latin typeface="Arial" panose="020B0604020202020204" pitchFamily="34" charset="0"/>
                  <a:cs typeface="Arial" panose="020B0604020202020204" pitchFamily="34" charset="0"/>
                </a:rPr>
                <a:t>45</a:t>
              </a:r>
              <a:endParaRPr lang="zh-CN" altLang="en-US" sz="1000" dirty="0">
                <a:latin typeface="Arial" panose="020B0604020202020204" pitchFamily="34" charset="0"/>
                <a:cs typeface="Arial" panose="020B0604020202020204" pitchFamily="34" charset="0"/>
              </a:endParaRPr>
            </a:p>
          </p:txBody>
        </p:sp>
        <p:sp>
          <p:nvSpPr>
            <p:cNvPr id="49" name="文本框 48"/>
            <p:cNvSpPr txBox="1"/>
            <p:nvPr/>
          </p:nvSpPr>
          <p:spPr>
            <a:xfrm>
              <a:off x="5501457" y="1674588"/>
              <a:ext cx="346543" cy="246221"/>
            </a:xfrm>
            <a:prstGeom prst="rect">
              <a:avLst/>
            </a:prstGeom>
            <a:noFill/>
          </p:spPr>
          <p:txBody>
            <a:bodyPr wrap="square" rtlCol="0">
              <a:spAutoFit/>
            </a:bodyPr>
            <a:lstStyle/>
            <a:p>
              <a:r>
                <a:rPr lang="en-US" altLang="zh-CN" sz="1000" dirty="0">
                  <a:latin typeface="Arial" panose="020B0604020202020204" pitchFamily="34" charset="0"/>
                  <a:cs typeface="Arial" panose="020B0604020202020204" pitchFamily="34" charset="0"/>
                </a:rPr>
                <a:t>4</a:t>
              </a:r>
              <a:r>
                <a:rPr lang="en-US" altLang="zh-CN" sz="1000" dirty="0" smtClean="0">
                  <a:latin typeface="Arial" panose="020B0604020202020204" pitchFamily="34" charset="0"/>
                  <a:cs typeface="Arial" panose="020B0604020202020204" pitchFamily="34" charset="0"/>
                </a:rPr>
                <a:t>0</a:t>
              </a:r>
              <a:endParaRPr lang="zh-CN" altLang="en-US" sz="1000" dirty="0">
                <a:latin typeface="Arial" panose="020B0604020202020204" pitchFamily="34" charset="0"/>
                <a:cs typeface="Arial" panose="020B0604020202020204" pitchFamily="34" charset="0"/>
              </a:endParaRPr>
            </a:p>
          </p:txBody>
        </p:sp>
        <p:sp>
          <p:nvSpPr>
            <p:cNvPr id="50" name="文本框 49"/>
            <p:cNvSpPr txBox="1"/>
            <p:nvPr/>
          </p:nvSpPr>
          <p:spPr>
            <a:xfrm>
              <a:off x="5501457" y="2089934"/>
              <a:ext cx="346543" cy="246221"/>
            </a:xfrm>
            <a:prstGeom prst="rect">
              <a:avLst/>
            </a:prstGeom>
            <a:noFill/>
          </p:spPr>
          <p:txBody>
            <a:bodyPr wrap="square" rtlCol="0">
              <a:spAutoFit/>
            </a:bodyPr>
            <a:lstStyle/>
            <a:p>
              <a:r>
                <a:rPr lang="en-US" altLang="zh-CN" sz="1000" dirty="0">
                  <a:latin typeface="Arial" panose="020B0604020202020204" pitchFamily="34" charset="0"/>
                  <a:cs typeface="Arial" panose="020B0604020202020204" pitchFamily="34" charset="0"/>
                </a:rPr>
                <a:t>3</a:t>
              </a:r>
              <a:r>
                <a:rPr lang="en-US" altLang="zh-CN" sz="1000" dirty="0" smtClean="0">
                  <a:latin typeface="Arial" panose="020B0604020202020204" pitchFamily="34" charset="0"/>
                  <a:cs typeface="Arial" panose="020B0604020202020204" pitchFamily="34" charset="0"/>
                </a:rPr>
                <a:t>5</a:t>
              </a:r>
              <a:endParaRPr lang="zh-CN" altLang="en-US" sz="1000" dirty="0">
                <a:latin typeface="Arial" panose="020B0604020202020204" pitchFamily="34" charset="0"/>
                <a:cs typeface="Arial" panose="020B0604020202020204" pitchFamily="34" charset="0"/>
              </a:endParaRPr>
            </a:p>
          </p:txBody>
        </p:sp>
        <p:sp>
          <p:nvSpPr>
            <p:cNvPr id="51" name="文本框 50"/>
            <p:cNvSpPr txBox="1"/>
            <p:nvPr/>
          </p:nvSpPr>
          <p:spPr>
            <a:xfrm>
              <a:off x="5501457" y="2474498"/>
              <a:ext cx="346543" cy="246221"/>
            </a:xfrm>
            <a:prstGeom prst="rect">
              <a:avLst/>
            </a:prstGeom>
            <a:noFill/>
          </p:spPr>
          <p:txBody>
            <a:bodyPr wrap="square" rtlCol="0">
              <a:spAutoFit/>
            </a:bodyPr>
            <a:lstStyle/>
            <a:p>
              <a:r>
                <a:rPr lang="en-US" altLang="zh-CN" sz="1000" dirty="0" smtClean="0">
                  <a:latin typeface="Arial" panose="020B0604020202020204" pitchFamily="34" charset="0"/>
                  <a:cs typeface="Arial" panose="020B0604020202020204" pitchFamily="34" charset="0"/>
                </a:rPr>
                <a:t>30</a:t>
              </a:r>
              <a:endParaRPr lang="zh-CN" altLang="en-US" sz="1000" dirty="0">
                <a:latin typeface="Arial" panose="020B0604020202020204" pitchFamily="34" charset="0"/>
                <a:cs typeface="Arial" panose="020B0604020202020204" pitchFamily="34" charset="0"/>
              </a:endParaRPr>
            </a:p>
          </p:txBody>
        </p:sp>
        <p:sp>
          <p:nvSpPr>
            <p:cNvPr id="52" name="文本框 51"/>
            <p:cNvSpPr txBox="1"/>
            <p:nvPr/>
          </p:nvSpPr>
          <p:spPr>
            <a:xfrm>
              <a:off x="5732541" y="2633502"/>
              <a:ext cx="742481" cy="246221"/>
            </a:xfrm>
            <a:prstGeom prst="rect">
              <a:avLst/>
            </a:prstGeom>
            <a:noFill/>
          </p:spPr>
          <p:txBody>
            <a:bodyPr wrap="square" rtlCol="0">
              <a:spAutoFit/>
            </a:bodyPr>
            <a:lstStyle/>
            <a:p>
              <a:r>
                <a:rPr lang="en-US" altLang="zh-CN" sz="1000" dirty="0" smtClean="0">
                  <a:latin typeface="Arial" panose="020B0604020202020204" pitchFamily="34" charset="0"/>
                  <a:cs typeface="Arial" panose="020B0604020202020204" pitchFamily="34" charset="0"/>
                </a:rPr>
                <a:t>UCMSC</a:t>
              </a:r>
              <a:endParaRPr lang="zh-CN" altLang="en-US" sz="1000" dirty="0">
                <a:latin typeface="Arial" panose="020B0604020202020204" pitchFamily="34" charset="0"/>
                <a:cs typeface="Arial" panose="020B0604020202020204" pitchFamily="34" charset="0"/>
              </a:endParaRPr>
            </a:p>
          </p:txBody>
        </p:sp>
        <p:sp>
          <p:nvSpPr>
            <p:cNvPr id="54" name="文本框 53"/>
            <p:cNvSpPr txBox="1"/>
            <p:nvPr/>
          </p:nvSpPr>
          <p:spPr>
            <a:xfrm>
              <a:off x="6301758" y="2633502"/>
              <a:ext cx="742481" cy="246221"/>
            </a:xfrm>
            <a:prstGeom prst="rect">
              <a:avLst/>
            </a:prstGeom>
            <a:noFill/>
          </p:spPr>
          <p:txBody>
            <a:bodyPr wrap="square" rtlCol="0">
              <a:spAutoFit/>
            </a:bodyPr>
            <a:lstStyle/>
            <a:p>
              <a:r>
                <a:rPr lang="en-US" altLang="zh-CN" sz="1000" dirty="0" smtClean="0">
                  <a:latin typeface="Arial" panose="020B0604020202020204" pitchFamily="34" charset="0"/>
                  <a:cs typeface="Arial" panose="020B0604020202020204" pitchFamily="34" charset="0"/>
                </a:rPr>
                <a:t>PLMSC</a:t>
              </a:r>
              <a:endParaRPr lang="zh-CN" altLang="en-US" sz="1000" dirty="0">
                <a:latin typeface="Arial" panose="020B0604020202020204" pitchFamily="34" charset="0"/>
                <a:cs typeface="Arial" panose="020B0604020202020204" pitchFamily="34" charset="0"/>
              </a:endParaRPr>
            </a:p>
          </p:txBody>
        </p:sp>
        <p:sp>
          <p:nvSpPr>
            <p:cNvPr id="55" name="文本框 54"/>
            <p:cNvSpPr txBox="1"/>
            <p:nvPr/>
          </p:nvSpPr>
          <p:spPr>
            <a:xfrm>
              <a:off x="6018977" y="682819"/>
              <a:ext cx="742481" cy="246221"/>
            </a:xfrm>
            <a:prstGeom prst="rect">
              <a:avLst/>
            </a:prstGeom>
            <a:noFill/>
          </p:spPr>
          <p:txBody>
            <a:bodyPr wrap="square" rtlCol="0">
              <a:spAutoFit/>
            </a:bodyPr>
            <a:lstStyle/>
            <a:p>
              <a:r>
                <a:rPr lang="en-US" altLang="zh-CN" sz="1000" dirty="0" smtClean="0">
                  <a:latin typeface="Arial" panose="020B0604020202020204" pitchFamily="34" charset="0"/>
                  <a:cs typeface="Arial" panose="020B0604020202020204" pitchFamily="34" charset="0"/>
                </a:rPr>
                <a:t>MMP1</a:t>
              </a:r>
              <a:endParaRPr lang="zh-CN" altLang="en-US" sz="1000" dirty="0">
                <a:latin typeface="Arial" panose="020B0604020202020204" pitchFamily="34" charset="0"/>
                <a:cs typeface="Arial" panose="020B0604020202020204" pitchFamily="34" charset="0"/>
              </a:endParaRPr>
            </a:p>
          </p:txBody>
        </p:sp>
      </p:grpSp>
      <p:sp>
        <p:nvSpPr>
          <p:cNvPr id="56" name="文本框 55"/>
          <p:cNvSpPr txBox="1"/>
          <p:nvPr/>
        </p:nvSpPr>
        <p:spPr>
          <a:xfrm>
            <a:off x="5150762" y="10391"/>
            <a:ext cx="248543" cy="246221"/>
          </a:xfrm>
          <a:prstGeom prst="rect">
            <a:avLst/>
          </a:prstGeom>
          <a:noFill/>
        </p:spPr>
        <p:txBody>
          <a:bodyPr wrap="square" rtlCol="0">
            <a:spAutoFit/>
          </a:bodyPr>
          <a:lstStyle/>
          <a:p>
            <a:r>
              <a:rPr lang="en-US" altLang="zh-CN" sz="1000" dirty="0" smtClean="0">
                <a:latin typeface="Arial" panose="020B0604020202020204" pitchFamily="34" charset="0"/>
                <a:cs typeface="Arial" panose="020B0604020202020204" pitchFamily="34" charset="0"/>
              </a:rPr>
              <a:t>D</a:t>
            </a:r>
            <a:endParaRPr lang="zh-CN" alt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653186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文本框 42"/>
          <p:cNvSpPr txBox="1"/>
          <p:nvPr/>
        </p:nvSpPr>
        <p:spPr>
          <a:xfrm>
            <a:off x="188055" y="5976064"/>
            <a:ext cx="7267834" cy="1754326"/>
          </a:xfrm>
          <a:prstGeom prst="rect">
            <a:avLst/>
          </a:prstGeom>
          <a:noFill/>
        </p:spPr>
        <p:txBody>
          <a:bodyPr wrap="square" rtlCol="0">
            <a:spAutoFit/>
          </a:bodyPr>
          <a:lstStyle/>
          <a:p>
            <a:pPr algn="just"/>
            <a:r>
              <a:rPr lang="en-US" altLang="zh-CN" sz="1200" b="1" dirty="0">
                <a:latin typeface="Arial" panose="020B0604020202020204" pitchFamily="34" charset="0"/>
                <a:cs typeface="Arial" panose="020B0604020202020204" pitchFamily="34" charset="0"/>
              </a:rPr>
              <a:t>Figure S5.</a:t>
            </a:r>
            <a:r>
              <a:rPr lang="en-US" altLang="zh-CN" sz="1200" dirty="0">
                <a:latin typeface="Arial" panose="020B0604020202020204" pitchFamily="34" charset="0"/>
                <a:cs typeface="Arial" panose="020B0604020202020204" pitchFamily="34" charset="0"/>
              </a:rPr>
              <a:t> </a:t>
            </a:r>
            <a:r>
              <a:rPr lang="en-US" altLang="zh-CN" sz="1200" b="1" dirty="0">
                <a:latin typeface="Arial" panose="020B0604020202020204" pitchFamily="34" charset="0"/>
                <a:cs typeface="Arial" panose="020B0604020202020204" pitchFamily="34" charset="0"/>
              </a:rPr>
              <a:t>UCMSCs regulated the gene expression in macrophages in response to inflammation challenges</a:t>
            </a:r>
            <a:r>
              <a:rPr lang="en-US" altLang="zh-CN" sz="1200" dirty="0">
                <a:latin typeface="Arial" panose="020B0604020202020204" pitchFamily="34" charset="0"/>
                <a:cs typeface="Arial" panose="020B0604020202020204" pitchFamily="34" charset="0"/>
              </a:rPr>
              <a:t> </a:t>
            </a:r>
            <a:endParaRPr lang="zh-CN" altLang="zh-CN" sz="1200" dirty="0">
              <a:latin typeface="Arial" panose="020B0604020202020204" pitchFamily="34" charset="0"/>
              <a:cs typeface="Arial" panose="020B0604020202020204" pitchFamily="34" charset="0"/>
            </a:endParaRPr>
          </a:p>
          <a:p>
            <a:pPr algn="just"/>
            <a:r>
              <a:rPr lang="en-US" altLang="zh-CN" sz="1200" dirty="0">
                <a:latin typeface="Arial" panose="020B0604020202020204" pitchFamily="34" charset="0"/>
                <a:cs typeface="Arial" panose="020B0604020202020204" pitchFamily="34" charset="0"/>
              </a:rPr>
              <a:t>(A) Scatter plots displaying the differentially expressed genes (DEGs) between UCMSCs and PLMSCs. Up-regulated genes are highlighted in red. Down-regulated genes are highlighted in gray. Blue dots represent non-DEGs (&lt; 2-fold change). (B) A GO enrichment analysis comparing upregulated genes in UCMSCs and PLMSCs upon priming by 4 cytokines (4-F). (C-E) Clustered </a:t>
            </a:r>
            <a:r>
              <a:rPr lang="en-US" altLang="zh-CN" sz="1200" dirty="0" err="1">
                <a:latin typeface="Arial" panose="020B0604020202020204" pitchFamily="34" charset="0"/>
                <a:cs typeface="Arial" panose="020B0604020202020204" pitchFamily="34" charset="0"/>
              </a:rPr>
              <a:t>heatmaps</a:t>
            </a:r>
            <a:r>
              <a:rPr lang="en-US" altLang="zh-CN" sz="1200" dirty="0">
                <a:latin typeface="Arial" panose="020B0604020202020204" pitchFamily="34" charset="0"/>
                <a:cs typeface="Arial" panose="020B0604020202020204" pitchFamily="34" charset="0"/>
              </a:rPr>
              <a:t> of expressed genes encoding cytokines (C), inflammatory regulators (D), anti-inflammatory cytokines (E) and receptors (F) in UCMSCs and PLMSCs upon 4 cytokine priming (4-F).</a:t>
            </a:r>
            <a:endParaRPr lang="zh-CN" altLang="zh-CN" sz="1200" dirty="0">
              <a:latin typeface="Arial" panose="020B0604020202020204" pitchFamily="34" charset="0"/>
              <a:cs typeface="Arial" panose="020B0604020202020204" pitchFamily="34" charset="0"/>
            </a:endParaRPr>
          </a:p>
          <a:p>
            <a:pPr algn="just"/>
            <a:endParaRPr lang="en-US" altLang="zh-CN" sz="1200" dirty="0">
              <a:latin typeface="Arial" panose="020B0604020202020204" pitchFamily="34" charset="0"/>
              <a:cs typeface="Arial" panose="020B0604020202020204" pitchFamily="34" charset="0"/>
            </a:endParaRPr>
          </a:p>
        </p:txBody>
      </p:sp>
      <p:sp>
        <p:nvSpPr>
          <p:cNvPr id="48" name="文本框 47">
            <a:extLst>
              <a:ext uri="{FF2B5EF4-FFF2-40B4-BE49-F238E27FC236}">
                <a16:creationId xmlns:a16="http://schemas.microsoft.com/office/drawing/2014/main" id="{14E826FF-E546-4971-A24A-F6EE3BA191C3}"/>
              </a:ext>
            </a:extLst>
          </p:cNvPr>
          <p:cNvSpPr txBox="1"/>
          <p:nvPr/>
        </p:nvSpPr>
        <p:spPr>
          <a:xfrm>
            <a:off x="165047" y="-26682"/>
            <a:ext cx="319323" cy="246221"/>
          </a:xfrm>
          <a:prstGeom prst="rect">
            <a:avLst/>
          </a:prstGeom>
          <a:noFill/>
        </p:spPr>
        <p:txBody>
          <a:bodyPr wrap="square" rtlCol="0">
            <a:spAutoFit/>
          </a:bodyPr>
          <a:lstStyle/>
          <a:p>
            <a:pPr defTabSz="342900"/>
            <a:r>
              <a:rPr lang="en-US" altLang="zh-CN" sz="1000" dirty="0">
                <a:solidFill>
                  <a:prstClr val="black"/>
                </a:solidFill>
                <a:latin typeface="Arial" panose="020B0604020202020204" pitchFamily="34" charset="0"/>
                <a:ea typeface="等线" panose="02010600030101010101" pitchFamily="2" charset="-122"/>
                <a:cs typeface="Arial" panose="020B0604020202020204" pitchFamily="34" charset="0"/>
              </a:rPr>
              <a:t>A</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grpSp>
        <p:nvGrpSpPr>
          <p:cNvPr id="9" name="组合 8"/>
          <p:cNvGrpSpPr/>
          <p:nvPr/>
        </p:nvGrpSpPr>
        <p:grpSpPr>
          <a:xfrm>
            <a:off x="188054" y="12257"/>
            <a:ext cx="3603741" cy="2589283"/>
            <a:chOff x="356828" y="416311"/>
            <a:chExt cx="3603741" cy="2589283"/>
          </a:xfrm>
        </p:grpSpPr>
        <p:grpSp>
          <p:nvGrpSpPr>
            <p:cNvPr id="47" name="组合 46"/>
            <p:cNvGrpSpPr/>
            <p:nvPr/>
          </p:nvGrpSpPr>
          <p:grpSpPr>
            <a:xfrm>
              <a:off x="356828" y="416311"/>
              <a:ext cx="3152894" cy="2589283"/>
              <a:chOff x="531003" y="3401450"/>
              <a:chExt cx="3652273" cy="2999395"/>
            </a:xfrm>
          </p:grpSpPr>
          <p:pic>
            <p:nvPicPr>
              <p:cNvPr id="58" name="图片 57">
                <a:extLst>
                  <a:ext uri="{FF2B5EF4-FFF2-40B4-BE49-F238E27FC236}">
                    <a16:creationId xmlns:a16="http://schemas.microsoft.com/office/drawing/2014/main" id="{C9D87E1A-A605-4571-A1BD-752708FF1CAB}"/>
                  </a:ext>
                </a:extLst>
              </p:cNvPr>
              <p:cNvPicPr>
                <a:picLocks noChangeAspect="1"/>
              </p:cNvPicPr>
              <p:nvPr/>
            </p:nvPicPr>
            <p:blipFill rotWithShape="1">
              <a:blip r:embed="rId3">
                <a:extLst>
                  <a:ext uri="{28A0092B-C50C-407E-A947-70E740481C1C}">
                    <a14:useLocalDpi xmlns:a14="http://schemas.microsoft.com/office/drawing/2010/main" val="0"/>
                  </a:ext>
                </a:extLst>
              </a:blip>
              <a:srcRect l="5387" r="16954" b="10837"/>
              <a:stretch/>
            </p:blipFill>
            <p:spPr>
              <a:xfrm>
                <a:off x="901922" y="3653366"/>
                <a:ext cx="3281354" cy="2262717"/>
              </a:xfrm>
              <a:prstGeom prst="rect">
                <a:avLst/>
              </a:prstGeom>
            </p:spPr>
          </p:pic>
          <mc:AlternateContent xmlns:mc="http://schemas.openxmlformats.org/markup-compatibility/2006" xmlns:a14="http://schemas.microsoft.com/office/drawing/2010/main">
            <mc:Choice Requires="a14">
              <p:sp>
                <p:nvSpPr>
                  <p:cNvPr id="59" name="文本框 58"/>
                  <p:cNvSpPr txBox="1"/>
                  <p:nvPr/>
                </p:nvSpPr>
                <p:spPr>
                  <a:xfrm>
                    <a:off x="1818498" y="6089926"/>
                    <a:ext cx="1448202" cy="310919"/>
                  </a:xfrm>
                  <a:prstGeom prst="rect">
                    <a:avLst/>
                  </a:prstGeom>
                  <a:noFill/>
                </p:spPr>
                <p:txBody>
                  <a:bodyPr wrap="square" rtlCol="0">
                    <a:spAutoFit/>
                  </a:bodyPr>
                  <a:lstStyle/>
                  <a:p>
                    <a:r>
                      <a:rPr lang="en-US" altLang="zh-CN" sz="1000" dirty="0" smtClean="0">
                        <a:latin typeface="Arial" panose="020B0604020202020204" pitchFamily="34" charset="0"/>
                        <a:cs typeface="Arial" panose="020B0604020202020204" pitchFamily="34" charset="0"/>
                      </a:rPr>
                      <a:t>log2(</a:t>
                    </a:r>
                    <a:r>
                      <a:rPr lang="en-US" altLang="zh-CN" sz="1000" dirty="0" err="1" smtClean="0">
                        <a:latin typeface="Arial" panose="020B0604020202020204" pitchFamily="34" charset="0"/>
                        <a:cs typeface="Arial" panose="020B0604020202020204" pitchFamily="34" charset="0"/>
                      </a:rPr>
                      <a:t>foldchang</a:t>
                    </a:r>
                    <a14:m>
                      <m:oMath xmlns:m="http://schemas.openxmlformats.org/officeDocument/2006/math">
                        <m:f>
                          <m:fPr>
                            <m:ctrlPr>
                              <a:rPr lang="en-US" altLang="zh-CN" sz="1000" i="1" smtClean="0">
                                <a:latin typeface="Cambria Math" panose="02040503050406030204" pitchFamily="18" charset="0"/>
                                <a:cs typeface="Arial" panose="020B0604020202020204" pitchFamily="34" charset="0"/>
                              </a:rPr>
                            </m:ctrlPr>
                          </m:fPr>
                          <m:num>
                            <m:r>
                              <a:rPr lang="en-US" altLang="zh-CN" sz="1000" b="0" i="1" smtClean="0">
                                <a:latin typeface="Cambria Math" panose="02040503050406030204" pitchFamily="18" charset="0"/>
                                <a:cs typeface="Arial" panose="020B0604020202020204" pitchFamily="34" charset="0"/>
                              </a:rPr>
                              <m:t>𝑈𝐶</m:t>
                            </m:r>
                          </m:num>
                          <m:den>
                            <m:r>
                              <a:rPr lang="en-US" altLang="zh-CN" sz="1000" b="0" i="1" smtClean="0">
                                <a:latin typeface="Cambria Math" panose="02040503050406030204" pitchFamily="18" charset="0"/>
                                <a:cs typeface="Arial" panose="020B0604020202020204" pitchFamily="34" charset="0"/>
                              </a:rPr>
                              <m:t>𝑃𝐿</m:t>
                            </m:r>
                          </m:den>
                        </m:f>
                      </m:oMath>
                    </a14:m>
                    <a:r>
                      <a:rPr lang="en-US" altLang="zh-CN" sz="1000" dirty="0" smtClean="0">
                        <a:latin typeface="Arial" panose="020B0604020202020204" pitchFamily="34" charset="0"/>
                        <a:cs typeface="Arial" panose="020B0604020202020204" pitchFamily="34" charset="0"/>
                      </a:rPr>
                      <a:t>)</a:t>
                    </a:r>
                    <a:endParaRPr lang="zh-CN" altLang="en-US" sz="1000" dirty="0">
                      <a:latin typeface="Arial" panose="020B0604020202020204" pitchFamily="34" charset="0"/>
                      <a:cs typeface="Arial" panose="020B0604020202020204" pitchFamily="34" charset="0"/>
                    </a:endParaRPr>
                  </a:p>
                </p:txBody>
              </p:sp>
            </mc:Choice>
            <mc:Fallback xmlns="">
              <p:sp>
                <p:nvSpPr>
                  <p:cNvPr id="52" name="文本框 51"/>
                  <p:cNvSpPr txBox="1">
                    <a:spLocks noRot="1" noChangeAspect="1" noMove="1" noResize="1" noEditPoints="1" noAdjustHandles="1" noChangeArrowheads="1" noChangeShapeType="1" noTextEdit="1"/>
                  </p:cNvSpPr>
                  <p:nvPr/>
                </p:nvSpPr>
                <p:spPr>
                  <a:xfrm>
                    <a:off x="1818498" y="6089926"/>
                    <a:ext cx="1448202" cy="310919"/>
                  </a:xfrm>
                  <a:prstGeom prst="rect">
                    <a:avLst/>
                  </a:prstGeom>
                  <a:blipFill>
                    <a:blip r:embed="rId7"/>
                    <a:stretch>
                      <a:fillRect/>
                    </a:stretch>
                  </a:blipFill>
                </p:spPr>
                <p:txBody>
                  <a:bodyPr/>
                  <a:lstStyle/>
                  <a:p>
                    <a:r>
                      <a:rPr lang="zh-CN" altLang="en-US">
                        <a:noFill/>
                      </a:rPr>
                      <a:t> </a:t>
                    </a:r>
                  </a:p>
                </p:txBody>
              </p:sp>
            </mc:Fallback>
          </mc:AlternateContent>
          <p:sp>
            <p:nvSpPr>
              <p:cNvPr id="60" name="文本框 59"/>
              <p:cNvSpPr txBox="1"/>
              <p:nvPr/>
            </p:nvSpPr>
            <p:spPr>
              <a:xfrm rot="16200000">
                <a:off x="141366" y="4627510"/>
                <a:ext cx="1025496" cy="246221"/>
              </a:xfrm>
              <a:prstGeom prst="rect">
                <a:avLst/>
              </a:prstGeom>
              <a:noFill/>
            </p:spPr>
            <p:txBody>
              <a:bodyPr wrap="square" rtlCol="0">
                <a:spAutoFit/>
              </a:bodyPr>
              <a:lstStyle/>
              <a:p>
                <a:r>
                  <a:rPr lang="en-US" altLang="zh-CN" sz="1000" dirty="0" smtClean="0">
                    <a:latin typeface="Arial" panose="020B0604020202020204" pitchFamily="34" charset="0"/>
                    <a:cs typeface="Arial" panose="020B0604020202020204" pitchFamily="34" charset="0"/>
                  </a:rPr>
                  <a:t>-log10(p-</a:t>
                </a:r>
                <a:r>
                  <a:rPr lang="en-US" altLang="zh-CN" sz="1000" dirty="0" err="1" smtClean="0">
                    <a:latin typeface="Arial" panose="020B0604020202020204" pitchFamily="34" charset="0"/>
                    <a:cs typeface="Arial" panose="020B0604020202020204" pitchFamily="34" charset="0"/>
                  </a:rPr>
                  <a:t>adj</a:t>
                </a:r>
                <a:r>
                  <a:rPr lang="en-US" altLang="zh-CN" sz="1000" dirty="0" smtClean="0">
                    <a:latin typeface="Arial" panose="020B0604020202020204" pitchFamily="34" charset="0"/>
                    <a:cs typeface="Arial" panose="020B0604020202020204" pitchFamily="34" charset="0"/>
                  </a:rPr>
                  <a:t>)</a:t>
                </a:r>
                <a:endParaRPr lang="zh-CN" altLang="en-US" sz="1000" dirty="0">
                  <a:latin typeface="Arial" panose="020B0604020202020204" pitchFamily="34" charset="0"/>
                  <a:cs typeface="Arial" panose="020B0604020202020204" pitchFamily="34" charset="0"/>
                </a:endParaRPr>
              </a:p>
            </p:txBody>
          </p:sp>
          <p:sp>
            <p:nvSpPr>
              <p:cNvPr id="61" name="文本框 60"/>
              <p:cNvSpPr txBox="1"/>
              <p:nvPr/>
            </p:nvSpPr>
            <p:spPr>
              <a:xfrm>
                <a:off x="959285" y="5916087"/>
                <a:ext cx="355625" cy="246221"/>
              </a:xfrm>
              <a:prstGeom prst="rect">
                <a:avLst/>
              </a:prstGeom>
              <a:noFill/>
            </p:spPr>
            <p:txBody>
              <a:bodyPr wrap="square" rtlCol="0">
                <a:spAutoFit/>
              </a:bodyPr>
              <a:lstStyle/>
              <a:p>
                <a:r>
                  <a:rPr lang="en-US" altLang="zh-CN" sz="1000" dirty="0" smtClean="0">
                    <a:latin typeface="Arial" panose="020B0604020202020204" pitchFamily="34" charset="0"/>
                    <a:cs typeface="Arial" panose="020B0604020202020204" pitchFamily="34" charset="0"/>
                  </a:rPr>
                  <a:t>-5</a:t>
                </a:r>
                <a:endParaRPr lang="zh-CN" altLang="en-US" sz="1000" dirty="0">
                  <a:latin typeface="Arial" panose="020B0604020202020204" pitchFamily="34" charset="0"/>
                  <a:cs typeface="Arial" panose="020B0604020202020204" pitchFamily="34" charset="0"/>
                </a:endParaRPr>
              </a:p>
            </p:txBody>
          </p:sp>
          <p:sp>
            <p:nvSpPr>
              <p:cNvPr id="62" name="文本框 61"/>
              <p:cNvSpPr txBox="1"/>
              <p:nvPr/>
            </p:nvSpPr>
            <p:spPr>
              <a:xfrm>
                <a:off x="1855099" y="5919569"/>
                <a:ext cx="309119" cy="246221"/>
              </a:xfrm>
              <a:prstGeom prst="rect">
                <a:avLst/>
              </a:prstGeom>
              <a:noFill/>
            </p:spPr>
            <p:txBody>
              <a:bodyPr wrap="square" rtlCol="0">
                <a:spAutoFit/>
              </a:bodyPr>
              <a:lstStyle/>
              <a:p>
                <a:r>
                  <a:rPr lang="en-US" altLang="zh-CN" sz="1000" dirty="0">
                    <a:latin typeface="Arial" panose="020B0604020202020204" pitchFamily="34" charset="0"/>
                    <a:cs typeface="Arial" panose="020B0604020202020204" pitchFamily="34" charset="0"/>
                  </a:rPr>
                  <a:t>0</a:t>
                </a:r>
                <a:endParaRPr lang="zh-CN" altLang="en-US" sz="1000" dirty="0">
                  <a:latin typeface="Arial" panose="020B0604020202020204" pitchFamily="34" charset="0"/>
                  <a:cs typeface="Arial" panose="020B0604020202020204" pitchFamily="34" charset="0"/>
                </a:endParaRPr>
              </a:p>
            </p:txBody>
          </p:sp>
          <p:sp>
            <p:nvSpPr>
              <p:cNvPr id="63" name="文本框 62"/>
              <p:cNvSpPr txBox="1"/>
              <p:nvPr/>
            </p:nvSpPr>
            <p:spPr>
              <a:xfrm>
                <a:off x="2734038" y="5916087"/>
                <a:ext cx="309119" cy="246221"/>
              </a:xfrm>
              <a:prstGeom prst="rect">
                <a:avLst/>
              </a:prstGeom>
              <a:noFill/>
            </p:spPr>
            <p:txBody>
              <a:bodyPr wrap="square" rtlCol="0">
                <a:spAutoFit/>
              </a:bodyPr>
              <a:lstStyle/>
              <a:p>
                <a:r>
                  <a:rPr lang="en-US" altLang="zh-CN" sz="1000" dirty="0" smtClean="0">
                    <a:latin typeface="Arial" panose="020B0604020202020204" pitchFamily="34" charset="0"/>
                    <a:cs typeface="Arial" panose="020B0604020202020204" pitchFamily="34" charset="0"/>
                  </a:rPr>
                  <a:t>5</a:t>
                </a:r>
                <a:endParaRPr lang="zh-CN" altLang="en-US" sz="1000" dirty="0">
                  <a:latin typeface="Arial" panose="020B0604020202020204" pitchFamily="34" charset="0"/>
                  <a:cs typeface="Arial" panose="020B0604020202020204" pitchFamily="34" charset="0"/>
                </a:endParaRPr>
              </a:p>
            </p:txBody>
          </p:sp>
          <p:sp>
            <p:nvSpPr>
              <p:cNvPr id="64" name="文本框 63"/>
              <p:cNvSpPr txBox="1"/>
              <p:nvPr/>
            </p:nvSpPr>
            <p:spPr>
              <a:xfrm>
                <a:off x="3580693" y="5898701"/>
                <a:ext cx="443560" cy="246221"/>
              </a:xfrm>
              <a:prstGeom prst="rect">
                <a:avLst/>
              </a:prstGeom>
              <a:noFill/>
            </p:spPr>
            <p:txBody>
              <a:bodyPr wrap="square" rtlCol="0">
                <a:spAutoFit/>
              </a:bodyPr>
              <a:lstStyle/>
              <a:p>
                <a:r>
                  <a:rPr lang="en-US" altLang="zh-CN" sz="1000" dirty="0" smtClean="0">
                    <a:latin typeface="Arial" panose="020B0604020202020204" pitchFamily="34" charset="0"/>
                    <a:cs typeface="Arial" panose="020B0604020202020204" pitchFamily="34" charset="0"/>
                  </a:rPr>
                  <a:t>10</a:t>
                </a:r>
                <a:endParaRPr lang="zh-CN" altLang="en-US" sz="1000" dirty="0">
                  <a:latin typeface="Arial" panose="020B0604020202020204" pitchFamily="34" charset="0"/>
                  <a:cs typeface="Arial" panose="020B0604020202020204" pitchFamily="34" charset="0"/>
                </a:endParaRPr>
              </a:p>
            </p:txBody>
          </p:sp>
          <p:sp>
            <p:nvSpPr>
              <p:cNvPr id="65" name="文本框 64"/>
              <p:cNvSpPr txBox="1"/>
              <p:nvPr/>
            </p:nvSpPr>
            <p:spPr>
              <a:xfrm>
                <a:off x="721882" y="3745791"/>
                <a:ext cx="191960" cy="205663"/>
              </a:xfrm>
              <a:prstGeom prst="rect">
                <a:avLst/>
              </a:prstGeom>
              <a:noFill/>
            </p:spPr>
            <p:txBody>
              <a:bodyPr wrap="square" rtlCol="0">
                <a:spAutoFit/>
              </a:bodyPr>
              <a:lstStyle/>
              <a:p>
                <a:r>
                  <a:rPr lang="en-US" altLang="zh-CN" sz="1000" dirty="0" smtClean="0">
                    <a:latin typeface="Arial" panose="020B0604020202020204" pitchFamily="34" charset="0"/>
                    <a:cs typeface="Arial" panose="020B0604020202020204" pitchFamily="34" charset="0"/>
                  </a:rPr>
                  <a:t>8</a:t>
                </a:r>
                <a:endParaRPr lang="zh-CN" altLang="en-US" sz="1000" dirty="0">
                  <a:latin typeface="Arial" panose="020B0604020202020204" pitchFamily="34" charset="0"/>
                  <a:cs typeface="Arial" panose="020B0604020202020204" pitchFamily="34" charset="0"/>
                </a:endParaRPr>
              </a:p>
            </p:txBody>
          </p:sp>
          <p:sp>
            <p:nvSpPr>
              <p:cNvPr id="66" name="文本框 65"/>
              <p:cNvSpPr txBox="1"/>
              <p:nvPr/>
            </p:nvSpPr>
            <p:spPr>
              <a:xfrm>
                <a:off x="721882" y="4237873"/>
                <a:ext cx="191960" cy="205663"/>
              </a:xfrm>
              <a:prstGeom prst="rect">
                <a:avLst/>
              </a:prstGeom>
              <a:noFill/>
            </p:spPr>
            <p:txBody>
              <a:bodyPr wrap="square" rtlCol="0">
                <a:spAutoFit/>
              </a:bodyPr>
              <a:lstStyle/>
              <a:p>
                <a:r>
                  <a:rPr lang="en-US" altLang="zh-CN" sz="1000" dirty="0">
                    <a:latin typeface="Arial" panose="020B0604020202020204" pitchFamily="34" charset="0"/>
                    <a:cs typeface="Arial" panose="020B0604020202020204" pitchFamily="34" charset="0"/>
                  </a:rPr>
                  <a:t>6</a:t>
                </a:r>
                <a:endParaRPr lang="zh-CN" altLang="en-US" sz="1000" dirty="0">
                  <a:latin typeface="Arial" panose="020B0604020202020204" pitchFamily="34" charset="0"/>
                  <a:cs typeface="Arial" panose="020B0604020202020204" pitchFamily="34" charset="0"/>
                </a:endParaRPr>
              </a:p>
            </p:txBody>
          </p:sp>
          <p:sp>
            <p:nvSpPr>
              <p:cNvPr id="67" name="文本框 66"/>
              <p:cNvSpPr txBox="1"/>
              <p:nvPr/>
            </p:nvSpPr>
            <p:spPr>
              <a:xfrm>
                <a:off x="720480" y="4705120"/>
                <a:ext cx="191960" cy="205662"/>
              </a:xfrm>
              <a:prstGeom prst="rect">
                <a:avLst/>
              </a:prstGeom>
              <a:noFill/>
            </p:spPr>
            <p:txBody>
              <a:bodyPr wrap="square" rtlCol="0">
                <a:spAutoFit/>
              </a:bodyPr>
              <a:lstStyle/>
              <a:p>
                <a:r>
                  <a:rPr lang="en-US" altLang="zh-CN" sz="1000" dirty="0" smtClean="0">
                    <a:latin typeface="Arial" panose="020B0604020202020204" pitchFamily="34" charset="0"/>
                    <a:cs typeface="Arial" panose="020B0604020202020204" pitchFamily="34" charset="0"/>
                  </a:rPr>
                  <a:t>4</a:t>
                </a:r>
                <a:endParaRPr lang="zh-CN" altLang="en-US" sz="1000" dirty="0">
                  <a:latin typeface="Arial" panose="020B0604020202020204" pitchFamily="34" charset="0"/>
                  <a:cs typeface="Arial" panose="020B0604020202020204" pitchFamily="34" charset="0"/>
                </a:endParaRPr>
              </a:p>
            </p:txBody>
          </p:sp>
          <p:sp>
            <p:nvSpPr>
              <p:cNvPr id="68" name="文本框 67"/>
              <p:cNvSpPr txBox="1"/>
              <p:nvPr/>
            </p:nvSpPr>
            <p:spPr>
              <a:xfrm>
                <a:off x="720000" y="5179121"/>
                <a:ext cx="191960" cy="205662"/>
              </a:xfrm>
              <a:prstGeom prst="rect">
                <a:avLst/>
              </a:prstGeom>
              <a:noFill/>
            </p:spPr>
            <p:txBody>
              <a:bodyPr wrap="square" rtlCol="0">
                <a:spAutoFit/>
              </a:bodyPr>
              <a:lstStyle/>
              <a:p>
                <a:r>
                  <a:rPr lang="en-US" altLang="zh-CN" sz="1000" dirty="0" smtClean="0">
                    <a:latin typeface="Arial" panose="020B0604020202020204" pitchFamily="34" charset="0"/>
                    <a:cs typeface="Arial" panose="020B0604020202020204" pitchFamily="34" charset="0"/>
                  </a:rPr>
                  <a:t>2</a:t>
                </a:r>
                <a:endParaRPr lang="zh-CN" altLang="en-US" sz="1000" dirty="0">
                  <a:latin typeface="Arial" panose="020B0604020202020204" pitchFamily="34" charset="0"/>
                  <a:cs typeface="Arial" panose="020B0604020202020204" pitchFamily="34" charset="0"/>
                </a:endParaRPr>
              </a:p>
            </p:txBody>
          </p:sp>
          <p:sp>
            <p:nvSpPr>
              <p:cNvPr id="69" name="文本框 68"/>
              <p:cNvSpPr txBox="1"/>
              <p:nvPr/>
            </p:nvSpPr>
            <p:spPr>
              <a:xfrm>
                <a:off x="715532" y="5655102"/>
                <a:ext cx="191960" cy="205662"/>
              </a:xfrm>
              <a:prstGeom prst="rect">
                <a:avLst/>
              </a:prstGeom>
              <a:noFill/>
            </p:spPr>
            <p:txBody>
              <a:bodyPr wrap="square" rtlCol="0">
                <a:spAutoFit/>
              </a:bodyPr>
              <a:lstStyle/>
              <a:p>
                <a:r>
                  <a:rPr lang="en-US" altLang="zh-CN" sz="1000" dirty="0">
                    <a:latin typeface="Arial" panose="020B0604020202020204" pitchFamily="34" charset="0"/>
                    <a:cs typeface="Arial" panose="020B0604020202020204" pitchFamily="34" charset="0"/>
                  </a:rPr>
                  <a:t>0</a:t>
                </a:r>
                <a:endParaRPr lang="zh-CN" altLang="en-US" sz="1000" dirty="0">
                  <a:latin typeface="Arial" panose="020B0604020202020204" pitchFamily="34" charset="0"/>
                  <a:cs typeface="Arial" panose="020B0604020202020204" pitchFamily="34" charset="0"/>
                </a:endParaRPr>
              </a:p>
            </p:txBody>
          </p:sp>
          <p:sp>
            <p:nvSpPr>
              <p:cNvPr id="70" name="文本框 69">
                <a:extLst>
                  <a:ext uri="{FF2B5EF4-FFF2-40B4-BE49-F238E27FC236}">
                    <a16:creationId xmlns:a16="http://schemas.microsoft.com/office/drawing/2014/main" id="{DD0AF11B-F6D2-4F74-B19C-49C61D10F7DB}"/>
                  </a:ext>
                </a:extLst>
              </p:cNvPr>
              <p:cNvSpPr txBox="1"/>
              <p:nvPr/>
            </p:nvSpPr>
            <p:spPr>
              <a:xfrm>
                <a:off x="1649865" y="3401450"/>
                <a:ext cx="2025000" cy="285219"/>
              </a:xfrm>
              <a:prstGeom prst="rect">
                <a:avLst/>
              </a:prstGeom>
              <a:noFill/>
            </p:spPr>
            <p:txBody>
              <a:bodyPr wrap="square" rtlCol="0">
                <a:spAutoFit/>
              </a:bodyPr>
              <a:lstStyle/>
              <a:p>
                <a:r>
                  <a:rPr lang="en-US" altLang="zh-CN" sz="1000" dirty="0" smtClean="0">
                    <a:solidFill>
                      <a:srgbClr val="000000"/>
                    </a:solidFill>
                    <a:latin typeface="Arial" panose="020B0604020202020204" pitchFamily="34" charset="0"/>
                    <a:cs typeface="Arial" panose="020B0604020202020204" pitchFamily="34" charset="0"/>
                  </a:rPr>
                  <a:t>UCMSC </a:t>
                </a:r>
                <a:r>
                  <a:rPr lang="en-US" altLang="zh-CN" sz="1000" dirty="0">
                    <a:solidFill>
                      <a:srgbClr val="000000"/>
                    </a:solidFill>
                    <a:latin typeface="Arial" panose="020B0604020202020204" pitchFamily="34" charset="0"/>
                    <a:cs typeface="Arial" panose="020B0604020202020204" pitchFamily="34" charset="0"/>
                  </a:rPr>
                  <a:t>VS </a:t>
                </a:r>
                <a:r>
                  <a:rPr lang="en-US" altLang="zh-CN" sz="1000" dirty="0" smtClean="0">
                    <a:solidFill>
                      <a:srgbClr val="000000"/>
                    </a:solidFill>
                    <a:latin typeface="Arial" panose="020B0604020202020204" pitchFamily="34" charset="0"/>
                    <a:cs typeface="Arial" panose="020B0604020202020204" pitchFamily="34" charset="0"/>
                  </a:rPr>
                  <a:t>PLMSC</a:t>
                </a:r>
                <a:endParaRPr lang="zh-CN" altLang="en-US" sz="1000" dirty="0">
                  <a:solidFill>
                    <a:srgbClr val="000000"/>
                  </a:solidFill>
                  <a:latin typeface="Arial" panose="020B0604020202020204" pitchFamily="34" charset="0"/>
                  <a:cs typeface="Arial" panose="020B0604020202020204" pitchFamily="34" charset="0"/>
                </a:endParaRPr>
              </a:p>
            </p:txBody>
          </p:sp>
        </p:grpSp>
        <p:grpSp>
          <p:nvGrpSpPr>
            <p:cNvPr id="49" name="组合 48"/>
            <p:cNvGrpSpPr/>
            <p:nvPr/>
          </p:nvGrpSpPr>
          <p:grpSpPr>
            <a:xfrm>
              <a:off x="2851835" y="1554305"/>
              <a:ext cx="1108734" cy="557609"/>
              <a:chOff x="3298333" y="2642532"/>
              <a:chExt cx="1284344" cy="645927"/>
            </a:xfrm>
          </p:grpSpPr>
          <p:grpSp>
            <p:nvGrpSpPr>
              <p:cNvPr id="50" name="组合 49"/>
              <p:cNvGrpSpPr/>
              <p:nvPr/>
            </p:nvGrpSpPr>
            <p:grpSpPr>
              <a:xfrm>
                <a:off x="3298333" y="2642532"/>
                <a:ext cx="1284344" cy="645927"/>
                <a:chOff x="4346001" y="4873695"/>
                <a:chExt cx="1284344" cy="645927"/>
              </a:xfrm>
            </p:grpSpPr>
            <p:pic>
              <p:nvPicPr>
                <p:cNvPr id="54" name="图片 53">
                  <a:extLst>
                    <a:ext uri="{FF2B5EF4-FFF2-40B4-BE49-F238E27FC236}">
                      <a16:creationId xmlns:a16="http://schemas.microsoft.com/office/drawing/2014/main" id="{C9D87E1A-A605-4571-A1BD-752708FF1CAB}"/>
                    </a:ext>
                  </a:extLst>
                </p:cNvPr>
                <p:cNvPicPr>
                  <a:picLocks noChangeAspect="1"/>
                </p:cNvPicPr>
                <p:nvPr/>
              </p:nvPicPr>
              <p:blipFill rotWithShape="1">
                <a:blip r:embed="rId8">
                  <a:extLst>
                    <a:ext uri="{28A0092B-C50C-407E-A947-70E740481C1C}">
                      <a14:useLocalDpi xmlns:a14="http://schemas.microsoft.com/office/drawing/2010/main" val="0"/>
                    </a:ext>
                  </a:extLst>
                </a:blip>
                <a:srcRect l="83885" t="34797" r="11261" b="42996"/>
                <a:stretch/>
              </p:blipFill>
              <p:spPr>
                <a:xfrm>
                  <a:off x="4346001" y="4873695"/>
                  <a:ext cx="224868" cy="617919"/>
                </a:xfrm>
                <a:prstGeom prst="rect">
                  <a:avLst/>
                </a:prstGeom>
              </p:spPr>
            </p:pic>
            <p:sp>
              <p:nvSpPr>
                <p:cNvPr id="55" name="文本框 54"/>
                <p:cNvSpPr txBox="1"/>
                <p:nvPr/>
              </p:nvSpPr>
              <p:spPr>
                <a:xfrm>
                  <a:off x="4459322" y="4889607"/>
                  <a:ext cx="418219" cy="205663"/>
                </a:xfrm>
                <a:prstGeom prst="rect">
                  <a:avLst/>
                </a:prstGeom>
                <a:noFill/>
              </p:spPr>
              <p:txBody>
                <a:bodyPr wrap="square" rtlCol="0">
                  <a:spAutoFit/>
                </a:bodyPr>
                <a:lstStyle/>
                <a:p>
                  <a:r>
                    <a:rPr lang="en-US" altLang="zh-CN" sz="1000" dirty="0" smtClean="0">
                      <a:latin typeface="Arial" panose="020B0604020202020204" pitchFamily="34" charset="0"/>
                      <a:cs typeface="Arial" panose="020B0604020202020204" pitchFamily="34" charset="0"/>
                    </a:rPr>
                    <a:t>Up</a:t>
                  </a:r>
                  <a:endParaRPr lang="zh-CN" altLang="en-US" sz="1000" dirty="0">
                    <a:latin typeface="Arial" panose="020B0604020202020204" pitchFamily="34" charset="0"/>
                    <a:cs typeface="Arial" panose="020B0604020202020204" pitchFamily="34" charset="0"/>
                  </a:endParaRPr>
                </a:p>
              </p:txBody>
            </p:sp>
            <p:sp>
              <p:nvSpPr>
                <p:cNvPr id="56" name="文本框 55"/>
                <p:cNvSpPr txBox="1"/>
                <p:nvPr/>
              </p:nvSpPr>
              <p:spPr>
                <a:xfrm>
                  <a:off x="4461564" y="5052979"/>
                  <a:ext cx="602561" cy="246221"/>
                </a:xfrm>
                <a:prstGeom prst="rect">
                  <a:avLst/>
                </a:prstGeom>
                <a:noFill/>
              </p:spPr>
              <p:txBody>
                <a:bodyPr wrap="square" rtlCol="0">
                  <a:spAutoFit/>
                </a:bodyPr>
                <a:lstStyle/>
                <a:p>
                  <a:r>
                    <a:rPr lang="en-US" altLang="zh-CN" sz="1000" dirty="0" smtClean="0">
                      <a:latin typeface="Arial" panose="020B0604020202020204" pitchFamily="34" charset="0"/>
                      <a:cs typeface="Arial" panose="020B0604020202020204" pitchFamily="34" charset="0"/>
                    </a:rPr>
                    <a:t>Down</a:t>
                  </a:r>
                  <a:endParaRPr lang="zh-CN" altLang="en-US" sz="1000" dirty="0">
                    <a:latin typeface="Arial" panose="020B0604020202020204" pitchFamily="34" charset="0"/>
                    <a:cs typeface="Arial" panose="020B0604020202020204" pitchFamily="34" charset="0"/>
                  </a:endParaRPr>
                </a:p>
              </p:txBody>
            </p:sp>
            <p:sp>
              <p:nvSpPr>
                <p:cNvPr id="57" name="文本框 56"/>
                <p:cNvSpPr txBox="1"/>
                <p:nvPr/>
              </p:nvSpPr>
              <p:spPr>
                <a:xfrm>
                  <a:off x="4464738" y="5234403"/>
                  <a:ext cx="1165607" cy="285219"/>
                </a:xfrm>
                <a:prstGeom prst="rect">
                  <a:avLst/>
                </a:prstGeom>
                <a:noFill/>
              </p:spPr>
              <p:txBody>
                <a:bodyPr wrap="square" rtlCol="0">
                  <a:spAutoFit/>
                </a:bodyPr>
                <a:lstStyle/>
                <a:p>
                  <a:r>
                    <a:rPr lang="en-US" altLang="zh-CN" sz="1000" dirty="0" smtClean="0">
                      <a:latin typeface="Arial" panose="020B0604020202020204" pitchFamily="34" charset="0"/>
                      <a:cs typeface="Arial" panose="020B0604020202020204" pitchFamily="34" charset="0"/>
                    </a:rPr>
                    <a:t>No Significant</a:t>
                  </a:r>
                  <a:endParaRPr lang="zh-CN" altLang="en-US" sz="1000" dirty="0">
                    <a:latin typeface="Arial" panose="020B0604020202020204" pitchFamily="34" charset="0"/>
                    <a:cs typeface="Arial" panose="020B0604020202020204" pitchFamily="34" charset="0"/>
                  </a:endParaRPr>
                </a:p>
              </p:txBody>
            </p:sp>
          </p:grpSp>
          <p:pic>
            <p:nvPicPr>
              <p:cNvPr id="51" name="图片 5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417563" y="3098422"/>
                <a:ext cx="66813" cy="59551"/>
              </a:xfrm>
              <a:prstGeom prst="rect">
                <a:avLst/>
              </a:prstGeom>
            </p:spPr>
          </p:pic>
          <p:pic>
            <p:nvPicPr>
              <p:cNvPr id="52" name="图片 5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413677" y="2920507"/>
                <a:ext cx="68961" cy="57251"/>
              </a:xfrm>
              <a:prstGeom prst="rect">
                <a:avLst/>
              </a:prstGeom>
            </p:spPr>
          </p:pic>
          <p:pic>
            <p:nvPicPr>
              <p:cNvPr id="53" name="图片 5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419068" y="2762839"/>
                <a:ext cx="51592" cy="59276"/>
              </a:xfrm>
              <a:prstGeom prst="rect">
                <a:avLst/>
              </a:prstGeom>
            </p:spPr>
          </p:pic>
        </p:grpSp>
      </p:grpSp>
      <p:sp>
        <p:nvSpPr>
          <p:cNvPr id="122" name="文本框 121">
            <a:extLst>
              <a:ext uri="{FF2B5EF4-FFF2-40B4-BE49-F238E27FC236}">
                <a16:creationId xmlns:a16="http://schemas.microsoft.com/office/drawing/2014/main" id="{14E826FF-E546-4971-A24A-F6EE3BA191C3}"/>
              </a:ext>
            </a:extLst>
          </p:cNvPr>
          <p:cNvSpPr txBox="1"/>
          <p:nvPr/>
        </p:nvSpPr>
        <p:spPr>
          <a:xfrm>
            <a:off x="-17840" y="2603339"/>
            <a:ext cx="267496" cy="205689"/>
          </a:xfrm>
          <a:prstGeom prst="rect">
            <a:avLst/>
          </a:prstGeom>
          <a:noFill/>
        </p:spPr>
        <p:txBody>
          <a:bodyPr wrap="square" rtlCol="0">
            <a:spAutoFit/>
          </a:bodyPr>
          <a:lstStyle/>
          <a:p>
            <a:pPr defTabSz="342900"/>
            <a:r>
              <a:rPr lang="en-US" altLang="zh-CN" sz="1000" dirty="0" smtClean="0">
                <a:solidFill>
                  <a:prstClr val="black"/>
                </a:solidFill>
                <a:latin typeface="Arial" panose="020B0604020202020204" pitchFamily="34" charset="0"/>
                <a:ea typeface="等线" panose="02010600030101010101" pitchFamily="2" charset="-122"/>
                <a:cs typeface="Arial" panose="020B0604020202020204" pitchFamily="34" charset="0"/>
              </a:rPr>
              <a:t>C</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123" name="文本框 122">
            <a:extLst>
              <a:ext uri="{FF2B5EF4-FFF2-40B4-BE49-F238E27FC236}">
                <a16:creationId xmlns:a16="http://schemas.microsoft.com/office/drawing/2014/main" id="{14E826FF-E546-4971-A24A-F6EE3BA191C3}"/>
              </a:ext>
            </a:extLst>
          </p:cNvPr>
          <p:cNvSpPr txBox="1"/>
          <p:nvPr/>
        </p:nvSpPr>
        <p:spPr>
          <a:xfrm>
            <a:off x="1786793" y="2603339"/>
            <a:ext cx="267496" cy="205689"/>
          </a:xfrm>
          <a:prstGeom prst="rect">
            <a:avLst/>
          </a:prstGeom>
          <a:noFill/>
        </p:spPr>
        <p:txBody>
          <a:bodyPr wrap="square" rtlCol="0">
            <a:spAutoFit/>
          </a:bodyPr>
          <a:lstStyle/>
          <a:p>
            <a:pPr defTabSz="342900"/>
            <a:r>
              <a:rPr lang="en-US" altLang="zh-CN" sz="1000" dirty="0" smtClean="0">
                <a:solidFill>
                  <a:prstClr val="black"/>
                </a:solidFill>
                <a:latin typeface="Arial" panose="020B0604020202020204" pitchFamily="34" charset="0"/>
                <a:ea typeface="等线" panose="02010600030101010101" pitchFamily="2" charset="-122"/>
                <a:cs typeface="Arial" panose="020B0604020202020204" pitchFamily="34" charset="0"/>
              </a:rPr>
              <a:t>D</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124" name="文本框 123">
            <a:extLst>
              <a:ext uri="{FF2B5EF4-FFF2-40B4-BE49-F238E27FC236}">
                <a16:creationId xmlns:a16="http://schemas.microsoft.com/office/drawing/2014/main" id="{14E826FF-E546-4971-A24A-F6EE3BA191C3}"/>
              </a:ext>
            </a:extLst>
          </p:cNvPr>
          <p:cNvSpPr txBox="1"/>
          <p:nvPr/>
        </p:nvSpPr>
        <p:spPr>
          <a:xfrm flipH="1">
            <a:off x="3541453" y="2603339"/>
            <a:ext cx="251038" cy="205689"/>
          </a:xfrm>
          <a:prstGeom prst="rect">
            <a:avLst/>
          </a:prstGeom>
          <a:noFill/>
        </p:spPr>
        <p:txBody>
          <a:bodyPr wrap="square" rtlCol="0">
            <a:spAutoFit/>
          </a:bodyPr>
          <a:lstStyle/>
          <a:p>
            <a:pPr defTabSz="342900"/>
            <a:r>
              <a:rPr lang="en-US" altLang="zh-CN" sz="1000" dirty="0" smtClean="0">
                <a:solidFill>
                  <a:prstClr val="black"/>
                </a:solidFill>
                <a:latin typeface="Arial" panose="020B0604020202020204" pitchFamily="34" charset="0"/>
                <a:ea typeface="等线" panose="02010600030101010101" pitchFamily="2" charset="-122"/>
                <a:cs typeface="Arial" panose="020B0604020202020204" pitchFamily="34" charset="0"/>
              </a:rPr>
              <a:t>E</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sp>
        <p:nvSpPr>
          <p:cNvPr id="145" name="文本框 144">
            <a:extLst>
              <a:ext uri="{FF2B5EF4-FFF2-40B4-BE49-F238E27FC236}">
                <a16:creationId xmlns:a16="http://schemas.microsoft.com/office/drawing/2014/main" id="{14E826FF-E546-4971-A24A-F6EE3BA191C3}"/>
              </a:ext>
            </a:extLst>
          </p:cNvPr>
          <p:cNvSpPr txBox="1"/>
          <p:nvPr/>
        </p:nvSpPr>
        <p:spPr>
          <a:xfrm>
            <a:off x="3684347" y="-26682"/>
            <a:ext cx="394748" cy="246221"/>
          </a:xfrm>
          <a:prstGeom prst="rect">
            <a:avLst/>
          </a:prstGeom>
          <a:noFill/>
        </p:spPr>
        <p:txBody>
          <a:bodyPr wrap="square" rtlCol="0">
            <a:spAutoFit/>
          </a:bodyPr>
          <a:lstStyle/>
          <a:p>
            <a:pPr defTabSz="342900"/>
            <a:r>
              <a:rPr lang="en-US" altLang="zh-CN" sz="1000" dirty="0" smtClean="0">
                <a:solidFill>
                  <a:prstClr val="black"/>
                </a:solidFill>
                <a:latin typeface="Arial" panose="020B0604020202020204" pitchFamily="34" charset="0"/>
                <a:ea typeface="等线" panose="02010600030101010101" pitchFamily="2" charset="-122"/>
                <a:cs typeface="Arial" panose="020B0604020202020204" pitchFamily="34" charset="0"/>
              </a:rPr>
              <a:t>B</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grpSp>
        <p:nvGrpSpPr>
          <p:cNvPr id="11" name="组合 10"/>
          <p:cNvGrpSpPr/>
          <p:nvPr/>
        </p:nvGrpSpPr>
        <p:grpSpPr>
          <a:xfrm>
            <a:off x="3390900" y="214657"/>
            <a:ext cx="4260850" cy="2374882"/>
            <a:chOff x="3511550" y="618711"/>
            <a:chExt cx="4260850" cy="2374882"/>
          </a:xfrm>
        </p:grpSpPr>
        <p:sp>
          <p:nvSpPr>
            <p:cNvPr id="144" name="文本框 143"/>
            <p:cNvSpPr txBox="1"/>
            <p:nvPr/>
          </p:nvSpPr>
          <p:spPr>
            <a:xfrm>
              <a:off x="5922624" y="2778149"/>
              <a:ext cx="624599" cy="215444"/>
            </a:xfrm>
            <a:prstGeom prst="rect">
              <a:avLst/>
            </a:prstGeom>
            <a:noFill/>
          </p:spPr>
          <p:txBody>
            <a:bodyPr wrap="square" rtlCol="0">
              <a:spAutoFit/>
            </a:bodyPr>
            <a:lstStyle/>
            <a:p>
              <a:r>
                <a:rPr lang="en-US" altLang="zh-CN" sz="800" dirty="0" smtClean="0">
                  <a:latin typeface="Arial" panose="020B0604020202020204" pitchFamily="34" charset="0"/>
                  <a:cs typeface="Arial" panose="020B0604020202020204" pitchFamily="34" charset="0"/>
                </a:rPr>
                <a:t>Count</a:t>
              </a:r>
              <a:endParaRPr lang="zh-CN" altLang="en-US" sz="800" dirty="0">
                <a:latin typeface="Arial" panose="020B0604020202020204" pitchFamily="34" charset="0"/>
                <a:cs typeface="Arial" panose="020B0604020202020204" pitchFamily="34" charset="0"/>
              </a:endParaRPr>
            </a:p>
          </p:txBody>
        </p:sp>
        <p:grpSp>
          <p:nvGrpSpPr>
            <p:cNvPr id="10" name="组合 9"/>
            <p:cNvGrpSpPr/>
            <p:nvPr/>
          </p:nvGrpSpPr>
          <p:grpSpPr>
            <a:xfrm>
              <a:off x="3511550" y="618711"/>
              <a:ext cx="4260850" cy="2247299"/>
              <a:chOff x="3511550" y="618711"/>
              <a:chExt cx="4260850" cy="2247299"/>
            </a:xfrm>
          </p:grpSpPr>
          <p:pic>
            <p:nvPicPr>
              <p:cNvPr id="128" name="图片 127" descr="KEGG_combined5c">
                <a:extLst>
                  <a:ext uri="{FF2B5EF4-FFF2-40B4-BE49-F238E27FC236}">
                    <a16:creationId xmlns:a16="http://schemas.microsoft.com/office/drawing/2014/main" id="{D023E932-CDA1-44E2-B841-E8D07A3323D5}"/>
                  </a:ext>
                </a:extLst>
              </p:cNvPr>
              <p:cNvPicPr>
                <a:picLocks noChangeAspect="1"/>
              </p:cNvPicPr>
              <p:nvPr/>
            </p:nvPicPr>
            <p:blipFill rotWithShape="1">
              <a:blip r:embed="rId12"/>
              <a:srcRect l="25959" r="11405" b="5113"/>
              <a:stretch/>
            </p:blipFill>
            <p:spPr>
              <a:xfrm>
                <a:off x="5252230" y="618711"/>
                <a:ext cx="1960446" cy="2062249"/>
              </a:xfrm>
              <a:prstGeom prst="rect">
                <a:avLst/>
              </a:prstGeom>
            </p:spPr>
          </p:pic>
          <p:sp>
            <p:nvSpPr>
              <p:cNvPr id="129" name="文本框 128">
                <a:extLst>
                  <a:ext uri="{FF2B5EF4-FFF2-40B4-BE49-F238E27FC236}">
                    <a16:creationId xmlns:a16="http://schemas.microsoft.com/office/drawing/2014/main" id="{5355A991-EFD2-469E-9A06-AB4D0EEBB095}"/>
                  </a:ext>
                </a:extLst>
              </p:cNvPr>
              <p:cNvSpPr txBox="1"/>
              <p:nvPr/>
            </p:nvSpPr>
            <p:spPr>
              <a:xfrm>
                <a:off x="3740041" y="655572"/>
                <a:ext cx="1584398" cy="200055"/>
              </a:xfrm>
              <a:prstGeom prst="rect">
                <a:avLst/>
              </a:prstGeom>
              <a:noFill/>
            </p:spPr>
            <p:txBody>
              <a:bodyPr wrap="square" rtlCol="0">
                <a:spAutoFit/>
              </a:bodyPr>
              <a:lstStyle/>
              <a:p>
                <a:pPr algn="r"/>
                <a:r>
                  <a:rPr lang="en-US" altLang="zh-CN" sz="700" dirty="0">
                    <a:solidFill>
                      <a:srgbClr val="000000"/>
                    </a:solidFill>
                    <a:latin typeface="Arial" panose="020B0604020202020204" pitchFamily="34" charset="0"/>
                    <a:cs typeface="Arial" panose="020B0604020202020204" pitchFamily="34" charset="0"/>
                  </a:rPr>
                  <a:t>Type I </a:t>
                </a:r>
                <a:r>
                  <a:rPr lang="en-US" altLang="zh-CN" sz="700" dirty="0" smtClean="0">
                    <a:solidFill>
                      <a:srgbClr val="000000"/>
                    </a:solidFill>
                    <a:latin typeface="Arial" panose="020B0604020202020204" pitchFamily="34" charset="0"/>
                    <a:cs typeface="Arial" panose="020B0604020202020204" pitchFamily="34" charset="0"/>
                  </a:rPr>
                  <a:t>interferon signaling </a:t>
                </a:r>
                <a:r>
                  <a:rPr lang="en-US" altLang="zh-CN" sz="700" dirty="0">
                    <a:solidFill>
                      <a:srgbClr val="000000"/>
                    </a:solidFill>
                    <a:latin typeface="Arial" panose="020B0604020202020204" pitchFamily="34" charset="0"/>
                    <a:cs typeface="Arial" panose="020B0604020202020204" pitchFamily="34" charset="0"/>
                  </a:rPr>
                  <a:t>pathway</a:t>
                </a:r>
                <a:endParaRPr lang="zh-CN" altLang="en-US" sz="700" dirty="0">
                  <a:solidFill>
                    <a:srgbClr val="000000"/>
                  </a:solidFill>
                  <a:latin typeface="Arial" panose="020B0604020202020204" pitchFamily="34" charset="0"/>
                  <a:cs typeface="Arial" panose="020B0604020202020204" pitchFamily="34" charset="0"/>
                </a:endParaRPr>
              </a:p>
            </p:txBody>
          </p:sp>
          <p:sp>
            <p:nvSpPr>
              <p:cNvPr id="130" name="文本框 129">
                <a:extLst>
                  <a:ext uri="{FF2B5EF4-FFF2-40B4-BE49-F238E27FC236}">
                    <a16:creationId xmlns:a16="http://schemas.microsoft.com/office/drawing/2014/main" id="{F76CA869-41D3-42EC-8A84-0FF05D3D3701}"/>
                  </a:ext>
                </a:extLst>
              </p:cNvPr>
              <p:cNvSpPr txBox="1"/>
              <p:nvPr/>
            </p:nvSpPr>
            <p:spPr>
              <a:xfrm>
                <a:off x="4456959" y="852717"/>
                <a:ext cx="878754" cy="167752"/>
              </a:xfrm>
              <a:prstGeom prst="rect">
                <a:avLst/>
              </a:prstGeom>
              <a:noFill/>
            </p:spPr>
            <p:txBody>
              <a:bodyPr wrap="square" rtlCol="0">
                <a:spAutoFit/>
              </a:bodyPr>
              <a:lstStyle/>
              <a:p>
                <a:r>
                  <a:rPr lang="en-US" altLang="zh-CN" sz="700" dirty="0">
                    <a:solidFill>
                      <a:srgbClr val="000000"/>
                    </a:solidFill>
                    <a:latin typeface="Arial" panose="020B0604020202020204" pitchFamily="34" charset="0"/>
                    <a:cs typeface="Arial" panose="020B0604020202020204" pitchFamily="34" charset="0"/>
                  </a:rPr>
                  <a:t>response to virus</a:t>
                </a:r>
                <a:endParaRPr lang="zh-CN" altLang="en-US" sz="700" dirty="0">
                  <a:solidFill>
                    <a:srgbClr val="000000"/>
                  </a:solidFill>
                  <a:latin typeface="Arial" panose="020B0604020202020204" pitchFamily="34" charset="0"/>
                  <a:cs typeface="Arial" panose="020B0604020202020204" pitchFamily="34" charset="0"/>
                </a:endParaRPr>
              </a:p>
            </p:txBody>
          </p:sp>
          <p:sp>
            <p:nvSpPr>
              <p:cNvPr id="131" name="文本框 130">
                <a:extLst>
                  <a:ext uri="{FF2B5EF4-FFF2-40B4-BE49-F238E27FC236}">
                    <a16:creationId xmlns:a16="http://schemas.microsoft.com/office/drawing/2014/main" id="{D8C9B5A2-7980-4A4A-A878-B98449C3C785}"/>
                  </a:ext>
                </a:extLst>
              </p:cNvPr>
              <p:cNvSpPr txBox="1"/>
              <p:nvPr/>
            </p:nvSpPr>
            <p:spPr>
              <a:xfrm>
                <a:off x="4024437" y="1052392"/>
                <a:ext cx="1443067" cy="200055"/>
              </a:xfrm>
              <a:prstGeom prst="rect">
                <a:avLst/>
              </a:prstGeom>
              <a:noFill/>
            </p:spPr>
            <p:txBody>
              <a:bodyPr wrap="square" rtlCol="0">
                <a:spAutoFit/>
              </a:bodyPr>
              <a:lstStyle/>
              <a:p>
                <a:r>
                  <a:rPr lang="en-US" altLang="zh-CN" sz="700" dirty="0">
                    <a:solidFill>
                      <a:srgbClr val="000000"/>
                    </a:solidFill>
                    <a:latin typeface="Arial" panose="020B0604020202020204" pitchFamily="34" charset="0"/>
                    <a:cs typeface="Arial" panose="020B0604020202020204" pitchFamily="34" charset="0"/>
                  </a:rPr>
                  <a:t>response to type I interferon </a:t>
                </a:r>
                <a:endParaRPr lang="zh-CN" altLang="en-US" sz="700" dirty="0">
                  <a:solidFill>
                    <a:srgbClr val="000000"/>
                  </a:solidFill>
                  <a:latin typeface="Arial" panose="020B0604020202020204" pitchFamily="34" charset="0"/>
                  <a:cs typeface="Arial" panose="020B0604020202020204" pitchFamily="34" charset="0"/>
                </a:endParaRPr>
              </a:p>
            </p:txBody>
          </p:sp>
          <p:sp>
            <p:nvSpPr>
              <p:cNvPr id="132" name="文本框 131">
                <a:extLst>
                  <a:ext uri="{FF2B5EF4-FFF2-40B4-BE49-F238E27FC236}">
                    <a16:creationId xmlns:a16="http://schemas.microsoft.com/office/drawing/2014/main" id="{EDFC3F95-50D0-41D6-947D-B4721CC2428E}"/>
                  </a:ext>
                </a:extLst>
              </p:cNvPr>
              <p:cNvSpPr txBox="1"/>
              <p:nvPr/>
            </p:nvSpPr>
            <p:spPr>
              <a:xfrm>
                <a:off x="3511550" y="1245136"/>
                <a:ext cx="1819030" cy="200055"/>
              </a:xfrm>
              <a:prstGeom prst="rect">
                <a:avLst/>
              </a:prstGeom>
              <a:noFill/>
            </p:spPr>
            <p:txBody>
              <a:bodyPr wrap="square" rtlCol="0">
                <a:spAutoFit/>
              </a:bodyPr>
              <a:lstStyle/>
              <a:p>
                <a:pPr algn="r"/>
                <a:r>
                  <a:rPr lang="en-US" altLang="zh-CN" sz="700" dirty="0">
                    <a:solidFill>
                      <a:srgbClr val="000000"/>
                    </a:solidFill>
                    <a:latin typeface="Arial" panose="020B0604020202020204" pitchFamily="34" charset="0"/>
                    <a:cs typeface="Arial" panose="020B0604020202020204" pitchFamily="34" charset="0"/>
                  </a:rPr>
                  <a:t>Response to </a:t>
                </a:r>
                <a:r>
                  <a:rPr lang="en-US" altLang="zh-CN" sz="700" dirty="0" smtClean="0">
                    <a:solidFill>
                      <a:srgbClr val="000000"/>
                    </a:solidFill>
                    <a:latin typeface="Arial" panose="020B0604020202020204" pitchFamily="34" charset="0"/>
                    <a:cs typeface="Arial" panose="020B0604020202020204" pitchFamily="34" charset="0"/>
                  </a:rPr>
                  <a:t>molecule of </a:t>
                </a:r>
                <a:r>
                  <a:rPr lang="en-US" altLang="zh-CN" sz="700" dirty="0">
                    <a:solidFill>
                      <a:srgbClr val="000000"/>
                    </a:solidFill>
                    <a:latin typeface="Arial" panose="020B0604020202020204" pitchFamily="34" charset="0"/>
                    <a:cs typeface="Arial" panose="020B0604020202020204" pitchFamily="34" charset="0"/>
                  </a:rPr>
                  <a:t>bacterial origin</a:t>
                </a:r>
                <a:endParaRPr lang="zh-CN" altLang="en-US" sz="700" dirty="0">
                  <a:solidFill>
                    <a:srgbClr val="000000"/>
                  </a:solidFill>
                  <a:latin typeface="Arial" panose="020B0604020202020204" pitchFamily="34" charset="0"/>
                  <a:cs typeface="Arial" panose="020B0604020202020204" pitchFamily="34" charset="0"/>
                </a:endParaRPr>
              </a:p>
            </p:txBody>
          </p:sp>
          <p:sp>
            <p:nvSpPr>
              <p:cNvPr id="133" name="文本框 132">
                <a:extLst>
                  <a:ext uri="{FF2B5EF4-FFF2-40B4-BE49-F238E27FC236}">
                    <a16:creationId xmlns:a16="http://schemas.microsoft.com/office/drawing/2014/main" id="{8FC74351-F1EB-4BD5-B62D-5FE2B7D4E86C}"/>
                  </a:ext>
                </a:extLst>
              </p:cNvPr>
              <p:cNvSpPr txBox="1"/>
              <p:nvPr/>
            </p:nvSpPr>
            <p:spPr>
              <a:xfrm>
                <a:off x="3960570" y="1452360"/>
                <a:ext cx="1507609" cy="200055"/>
              </a:xfrm>
              <a:prstGeom prst="rect">
                <a:avLst/>
              </a:prstGeom>
              <a:noFill/>
            </p:spPr>
            <p:txBody>
              <a:bodyPr wrap="square" rtlCol="0">
                <a:spAutoFit/>
              </a:bodyPr>
              <a:lstStyle/>
              <a:p>
                <a:r>
                  <a:rPr lang="en-US" altLang="zh-CN" sz="700" dirty="0">
                    <a:solidFill>
                      <a:srgbClr val="000000"/>
                    </a:solidFill>
                    <a:latin typeface="Arial" panose="020B0604020202020204" pitchFamily="34" charset="0"/>
                    <a:cs typeface="Arial" panose="020B0604020202020204" pitchFamily="34" charset="0"/>
                  </a:rPr>
                  <a:t>response to interferon-gamma</a:t>
                </a:r>
                <a:endParaRPr lang="zh-CN" altLang="en-US" sz="700" dirty="0">
                  <a:solidFill>
                    <a:srgbClr val="000000"/>
                  </a:solidFill>
                  <a:latin typeface="Arial" panose="020B0604020202020204" pitchFamily="34" charset="0"/>
                  <a:cs typeface="Arial" panose="020B0604020202020204" pitchFamily="34" charset="0"/>
                </a:endParaRPr>
              </a:p>
            </p:txBody>
          </p:sp>
          <p:sp>
            <p:nvSpPr>
              <p:cNvPr id="134" name="文本框 133">
                <a:extLst>
                  <a:ext uri="{FF2B5EF4-FFF2-40B4-BE49-F238E27FC236}">
                    <a16:creationId xmlns:a16="http://schemas.microsoft.com/office/drawing/2014/main" id="{BF7A591C-AE48-44D9-8C6C-42BD6E7235E5}"/>
                  </a:ext>
                </a:extLst>
              </p:cNvPr>
              <p:cNvSpPr txBox="1"/>
              <p:nvPr/>
            </p:nvSpPr>
            <p:spPr>
              <a:xfrm>
                <a:off x="3618889" y="1644232"/>
                <a:ext cx="1714016" cy="200055"/>
              </a:xfrm>
              <a:prstGeom prst="rect">
                <a:avLst/>
              </a:prstGeom>
              <a:noFill/>
            </p:spPr>
            <p:txBody>
              <a:bodyPr wrap="square" rtlCol="0">
                <a:spAutoFit/>
              </a:bodyPr>
              <a:lstStyle/>
              <a:p>
                <a:pPr algn="r"/>
                <a:r>
                  <a:rPr lang="en-US" altLang="zh-CN" sz="700" dirty="0">
                    <a:solidFill>
                      <a:srgbClr val="000000"/>
                    </a:solidFill>
                    <a:latin typeface="Arial" panose="020B0604020202020204" pitchFamily="34" charset="0"/>
                    <a:cs typeface="Arial" panose="020B0604020202020204" pitchFamily="34" charset="0"/>
                  </a:rPr>
                  <a:t>Regulation of </a:t>
                </a:r>
                <a:r>
                  <a:rPr lang="en-US" altLang="zh-CN" sz="700" dirty="0" smtClean="0">
                    <a:solidFill>
                      <a:srgbClr val="000000"/>
                    </a:solidFill>
                    <a:latin typeface="Arial" panose="020B0604020202020204" pitchFamily="34" charset="0"/>
                    <a:cs typeface="Arial" panose="020B0604020202020204" pitchFamily="34" charset="0"/>
                  </a:rPr>
                  <a:t>multi-organism process</a:t>
                </a:r>
                <a:endParaRPr lang="zh-CN" altLang="en-US" sz="700" dirty="0">
                  <a:solidFill>
                    <a:srgbClr val="000000"/>
                  </a:solidFill>
                  <a:latin typeface="Arial" panose="020B0604020202020204" pitchFamily="34" charset="0"/>
                  <a:cs typeface="Arial" panose="020B0604020202020204" pitchFamily="34" charset="0"/>
                </a:endParaRPr>
              </a:p>
            </p:txBody>
          </p:sp>
          <p:sp>
            <p:nvSpPr>
              <p:cNvPr id="135" name="文本框 134">
                <a:extLst>
                  <a:ext uri="{FF2B5EF4-FFF2-40B4-BE49-F238E27FC236}">
                    <a16:creationId xmlns:a16="http://schemas.microsoft.com/office/drawing/2014/main" id="{408D8216-F395-477D-87F3-3E2B180FD276}"/>
                  </a:ext>
                </a:extLst>
              </p:cNvPr>
              <p:cNvSpPr txBox="1"/>
              <p:nvPr/>
            </p:nvSpPr>
            <p:spPr>
              <a:xfrm>
                <a:off x="3817554" y="1791281"/>
                <a:ext cx="1506884" cy="307778"/>
              </a:xfrm>
              <a:prstGeom prst="rect">
                <a:avLst/>
              </a:prstGeom>
              <a:noFill/>
            </p:spPr>
            <p:txBody>
              <a:bodyPr wrap="square" rtlCol="0">
                <a:spAutoFit/>
              </a:bodyPr>
              <a:lstStyle/>
              <a:p>
                <a:pPr algn="r"/>
                <a:r>
                  <a:rPr lang="en-US" altLang="zh-CN" sz="700" dirty="0">
                    <a:solidFill>
                      <a:srgbClr val="000000"/>
                    </a:solidFill>
                    <a:latin typeface="Arial" panose="020B0604020202020204" pitchFamily="34" charset="0"/>
                    <a:cs typeface="Arial" panose="020B0604020202020204" pitchFamily="34" charset="0"/>
                  </a:rPr>
                  <a:t>Interferon-gamma-mediated </a:t>
                </a:r>
                <a:endParaRPr lang="en-US" altLang="zh-CN" sz="700" dirty="0" smtClean="0">
                  <a:solidFill>
                    <a:srgbClr val="000000"/>
                  </a:solidFill>
                  <a:latin typeface="Arial" panose="020B0604020202020204" pitchFamily="34" charset="0"/>
                  <a:cs typeface="Arial" panose="020B0604020202020204" pitchFamily="34" charset="0"/>
                </a:endParaRPr>
              </a:p>
              <a:p>
                <a:pPr algn="r"/>
                <a:r>
                  <a:rPr lang="en-US" altLang="zh-CN" sz="700" dirty="0" smtClean="0">
                    <a:solidFill>
                      <a:srgbClr val="000000"/>
                    </a:solidFill>
                    <a:latin typeface="Arial" panose="020B0604020202020204" pitchFamily="34" charset="0"/>
                    <a:cs typeface="Arial" panose="020B0604020202020204" pitchFamily="34" charset="0"/>
                  </a:rPr>
                  <a:t>signaling </a:t>
                </a:r>
                <a:r>
                  <a:rPr lang="en-US" altLang="zh-CN" sz="700" dirty="0">
                    <a:solidFill>
                      <a:srgbClr val="000000"/>
                    </a:solidFill>
                    <a:latin typeface="Arial" panose="020B0604020202020204" pitchFamily="34" charset="0"/>
                    <a:cs typeface="Arial" panose="020B0604020202020204" pitchFamily="34" charset="0"/>
                  </a:rPr>
                  <a:t>pathway</a:t>
                </a:r>
                <a:endParaRPr lang="zh-CN" altLang="en-US" sz="700" dirty="0">
                  <a:solidFill>
                    <a:srgbClr val="000000"/>
                  </a:solidFill>
                  <a:latin typeface="Arial" panose="020B0604020202020204" pitchFamily="34" charset="0"/>
                  <a:cs typeface="Arial" panose="020B0604020202020204" pitchFamily="34" charset="0"/>
                </a:endParaRPr>
              </a:p>
            </p:txBody>
          </p:sp>
          <p:sp>
            <p:nvSpPr>
              <p:cNvPr id="136" name="文本框 135">
                <a:extLst>
                  <a:ext uri="{FF2B5EF4-FFF2-40B4-BE49-F238E27FC236}">
                    <a16:creationId xmlns:a16="http://schemas.microsoft.com/office/drawing/2014/main" id="{D4AABEEC-47A4-45D6-B2D1-36398051C97D}"/>
                  </a:ext>
                </a:extLst>
              </p:cNvPr>
              <p:cNvSpPr txBox="1"/>
              <p:nvPr/>
            </p:nvSpPr>
            <p:spPr>
              <a:xfrm>
                <a:off x="4115975" y="2032596"/>
                <a:ext cx="1353064" cy="200055"/>
              </a:xfrm>
              <a:prstGeom prst="rect">
                <a:avLst/>
              </a:prstGeom>
              <a:noFill/>
            </p:spPr>
            <p:txBody>
              <a:bodyPr wrap="square" rtlCol="0">
                <a:spAutoFit/>
              </a:bodyPr>
              <a:lstStyle/>
              <a:p>
                <a:r>
                  <a:rPr lang="en-US" altLang="zh-CN" sz="700" dirty="0">
                    <a:solidFill>
                      <a:srgbClr val="000000"/>
                    </a:solidFill>
                    <a:latin typeface="Arial" panose="020B0604020202020204" pitchFamily="34" charset="0"/>
                    <a:cs typeface="Arial" panose="020B0604020202020204" pitchFamily="34" charset="0"/>
                  </a:rPr>
                  <a:t>defense response to virus</a:t>
                </a:r>
                <a:endParaRPr lang="zh-CN" altLang="en-US" sz="700" dirty="0">
                  <a:solidFill>
                    <a:srgbClr val="000000"/>
                  </a:solidFill>
                  <a:latin typeface="Arial" panose="020B0604020202020204" pitchFamily="34" charset="0"/>
                  <a:cs typeface="Arial" panose="020B0604020202020204" pitchFamily="34" charset="0"/>
                </a:endParaRPr>
              </a:p>
            </p:txBody>
          </p:sp>
          <p:sp>
            <p:nvSpPr>
              <p:cNvPr id="137" name="文本框 136">
                <a:extLst>
                  <a:ext uri="{FF2B5EF4-FFF2-40B4-BE49-F238E27FC236}">
                    <a16:creationId xmlns:a16="http://schemas.microsoft.com/office/drawing/2014/main" id="{ED79DE5C-F9E6-4DA7-8089-F2815FD489E0}"/>
                  </a:ext>
                </a:extLst>
              </p:cNvPr>
              <p:cNvSpPr txBox="1"/>
              <p:nvPr/>
            </p:nvSpPr>
            <p:spPr>
              <a:xfrm>
                <a:off x="3729922" y="2239559"/>
                <a:ext cx="1752957" cy="200055"/>
              </a:xfrm>
              <a:prstGeom prst="rect">
                <a:avLst/>
              </a:prstGeom>
              <a:noFill/>
            </p:spPr>
            <p:txBody>
              <a:bodyPr wrap="square" rtlCol="0">
                <a:spAutoFit/>
              </a:bodyPr>
              <a:lstStyle/>
              <a:p>
                <a:r>
                  <a:rPr lang="en-US" altLang="zh-CN" sz="700" dirty="0">
                    <a:solidFill>
                      <a:srgbClr val="000000"/>
                    </a:solidFill>
                    <a:latin typeface="Arial" panose="020B0604020202020204" pitchFamily="34" charset="0"/>
                    <a:cs typeface="Arial" panose="020B0604020202020204" pitchFamily="34" charset="0"/>
                  </a:rPr>
                  <a:t>cellular response to type I interferon</a:t>
                </a:r>
                <a:endParaRPr lang="zh-CN" altLang="en-US" sz="700" dirty="0">
                  <a:solidFill>
                    <a:srgbClr val="000000"/>
                  </a:solidFill>
                  <a:latin typeface="Arial" panose="020B0604020202020204" pitchFamily="34" charset="0"/>
                  <a:cs typeface="Arial" panose="020B0604020202020204" pitchFamily="34" charset="0"/>
                </a:endParaRPr>
              </a:p>
            </p:txBody>
          </p:sp>
          <p:sp>
            <p:nvSpPr>
              <p:cNvPr id="138" name="文本框 137">
                <a:extLst>
                  <a:ext uri="{FF2B5EF4-FFF2-40B4-BE49-F238E27FC236}">
                    <a16:creationId xmlns:a16="http://schemas.microsoft.com/office/drawing/2014/main" id="{3B5BCFC9-7BC6-4784-8669-9FA6A7B22EF0}"/>
                  </a:ext>
                </a:extLst>
              </p:cNvPr>
              <p:cNvSpPr txBox="1"/>
              <p:nvPr/>
            </p:nvSpPr>
            <p:spPr>
              <a:xfrm>
                <a:off x="3584102" y="2440395"/>
                <a:ext cx="1744754" cy="200055"/>
              </a:xfrm>
              <a:prstGeom prst="rect">
                <a:avLst/>
              </a:prstGeom>
              <a:noFill/>
            </p:spPr>
            <p:txBody>
              <a:bodyPr wrap="square" rtlCol="0">
                <a:spAutoFit/>
              </a:bodyPr>
              <a:lstStyle/>
              <a:p>
                <a:pPr algn="r"/>
                <a:r>
                  <a:rPr lang="en-US" altLang="zh-CN" sz="700" dirty="0">
                    <a:solidFill>
                      <a:srgbClr val="000000"/>
                    </a:solidFill>
                    <a:latin typeface="Arial" panose="020B0604020202020204" pitchFamily="34" charset="0"/>
                    <a:cs typeface="Arial" panose="020B0604020202020204" pitchFamily="34" charset="0"/>
                  </a:rPr>
                  <a:t>cellular response </a:t>
                </a:r>
                <a:r>
                  <a:rPr lang="en-US" altLang="zh-CN" sz="700" dirty="0" smtClean="0">
                    <a:solidFill>
                      <a:srgbClr val="000000"/>
                    </a:solidFill>
                    <a:latin typeface="Arial" panose="020B0604020202020204" pitchFamily="34" charset="0"/>
                    <a:cs typeface="Arial" panose="020B0604020202020204" pitchFamily="34" charset="0"/>
                  </a:rPr>
                  <a:t>to interferon-gamma</a:t>
                </a:r>
                <a:endParaRPr lang="zh-CN" altLang="en-US" sz="700" dirty="0">
                  <a:solidFill>
                    <a:srgbClr val="000000"/>
                  </a:solidFill>
                  <a:latin typeface="Arial" panose="020B0604020202020204" pitchFamily="34" charset="0"/>
                  <a:cs typeface="Arial" panose="020B0604020202020204" pitchFamily="34" charset="0"/>
                </a:endParaRPr>
              </a:p>
            </p:txBody>
          </p:sp>
          <p:sp>
            <p:nvSpPr>
              <p:cNvPr id="139" name="文本框 138"/>
              <p:cNvSpPr txBox="1"/>
              <p:nvPr/>
            </p:nvSpPr>
            <p:spPr>
              <a:xfrm>
                <a:off x="5264299" y="2647354"/>
                <a:ext cx="142827" cy="180656"/>
              </a:xfrm>
              <a:prstGeom prst="rect">
                <a:avLst/>
              </a:prstGeom>
              <a:noFill/>
            </p:spPr>
            <p:txBody>
              <a:bodyPr wrap="square" rtlCol="0">
                <a:spAutoFit/>
              </a:bodyPr>
              <a:lstStyle/>
              <a:p>
                <a:r>
                  <a:rPr lang="en-US" altLang="zh-CN" sz="800" dirty="0" smtClean="0">
                    <a:latin typeface="Arial" panose="020B0604020202020204" pitchFamily="34" charset="0"/>
                    <a:cs typeface="Arial" panose="020B0604020202020204" pitchFamily="34" charset="0"/>
                  </a:rPr>
                  <a:t>0</a:t>
                </a:r>
                <a:endParaRPr lang="zh-CN" altLang="en-US" sz="800" dirty="0">
                  <a:latin typeface="Arial" panose="020B0604020202020204" pitchFamily="34" charset="0"/>
                  <a:cs typeface="Arial" panose="020B0604020202020204" pitchFamily="34" charset="0"/>
                </a:endParaRPr>
              </a:p>
            </p:txBody>
          </p:sp>
          <p:sp>
            <p:nvSpPr>
              <p:cNvPr id="140" name="文本框 139"/>
              <p:cNvSpPr txBox="1"/>
              <p:nvPr/>
            </p:nvSpPr>
            <p:spPr>
              <a:xfrm>
                <a:off x="5680145" y="2647354"/>
                <a:ext cx="322022" cy="215444"/>
              </a:xfrm>
              <a:prstGeom prst="rect">
                <a:avLst/>
              </a:prstGeom>
              <a:noFill/>
            </p:spPr>
            <p:txBody>
              <a:bodyPr wrap="square" rtlCol="0">
                <a:spAutoFit/>
              </a:bodyPr>
              <a:lstStyle/>
              <a:p>
                <a:r>
                  <a:rPr lang="en-US" altLang="zh-CN" sz="800" dirty="0" smtClean="0">
                    <a:latin typeface="Arial" panose="020B0604020202020204" pitchFamily="34" charset="0"/>
                    <a:cs typeface="Arial" panose="020B0604020202020204" pitchFamily="34" charset="0"/>
                  </a:rPr>
                  <a:t>25</a:t>
                </a:r>
                <a:endParaRPr lang="zh-CN" altLang="en-US" sz="800" dirty="0">
                  <a:latin typeface="Arial" panose="020B0604020202020204" pitchFamily="34" charset="0"/>
                  <a:cs typeface="Arial" panose="020B0604020202020204" pitchFamily="34" charset="0"/>
                </a:endParaRPr>
              </a:p>
            </p:txBody>
          </p:sp>
          <p:sp>
            <p:nvSpPr>
              <p:cNvPr id="141" name="文本框 140"/>
              <p:cNvSpPr txBox="1"/>
              <p:nvPr/>
            </p:nvSpPr>
            <p:spPr>
              <a:xfrm>
                <a:off x="6105620" y="2647354"/>
                <a:ext cx="377860" cy="215444"/>
              </a:xfrm>
              <a:prstGeom prst="rect">
                <a:avLst/>
              </a:prstGeom>
              <a:noFill/>
            </p:spPr>
            <p:txBody>
              <a:bodyPr wrap="square" rtlCol="0">
                <a:spAutoFit/>
              </a:bodyPr>
              <a:lstStyle/>
              <a:p>
                <a:r>
                  <a:rPr lang="en-US" altLang="zh-CN" sz="800" dirty="0" smtClean="0">
                    <a:latin typeface="Arial" panose="020B0604020202020204" pitchFamily="34" charset="0"/>
                    <a:cs typeface="Arial" panose="020B0604020202020204" pitchFamily="34" charset="0"/>
                  </a:rPr>
                  <a:t>50</a:t>
                </a:r>
                <a:endParaRPr lang="zh-CN" altLang="en-US" sz="800" dirty="0">
                  <a:latin typeface="Arial" panose="020B0604020202020204" pitchFamily="34" charset="0"/>
                  <a:cs typeface="Arial" panose="020B0604020202020204" pitchFamily="34" charset="0"/>
                </a:endParaRPr>
              </a:p>
            </p:txBody>
          </p:sp>
          <p:sp>
            <p:nvSpPr>
              <p:cNvPr id="142" name="文本框 141"/>
              <p:cNvSpPr txBox="1"/>
              <p:nvPr/>
            </p:nvSpPr>
            <p:spPr>
              <a:xfrm>
                <a:off x="6549321" y="2647354"/>
                <a:ext cx="304089" cy="215444"/>
              </a:xfrm>
              <a:prstGeom prst="rect">
                <a:avLst/>
              </a:prstGeom>
              <a:noFill/>
            </p:spPr>
            <p:txBody>
              <a:bodyPr wrap="square" rtlCol="0">
                <a:spAutoFit/>
              </a:bodyPr>
              <a:lstStyle/>
              <a:p>
                <a:r>
                  <a:rPr lang="en-US" altLang="zh-CN" sz="800" dirty="0" smtClean="0">
                    <a:latin typeface="Arial" panose="020B0604020202020204" pitchFamily="34" charset="0"/>
                    <a:cs typeface="Arial" panose="020B0604020202020204" pitchFamily="34" charset="0"/>
                  </a:rPr>
                  <a:t>75</a:t>
                </a:r>
                <a:endParaRPr lang="zh-CN" altLang="en-US" sz="800" dirty="0">
                  <a:latin typeface="Arial" panose="020B0604020202020204" pitchFamily="34" charset="0"/>
                  <a:cs typeface="Arial" panose="020B0604020202020204" pitchFamily="34" charset="0"/>
                </a:endParaRPr>
              </a:p>
            </p:txBody>
          </p:sp>
          <p:sp>
            <p:nvSpPr>
              <p:cNvPr id="143" name="文本框 142"/>
              <p:cNvSpPr txBox="1"/>
              <p:nvPr/>
            </p:nvSpPr>
            <p:spPr>
              <a:xfrm>
                <a:off x="6982519" y="2647353"/>
                <a:ext cx="365875" cy="218657"/>
              </a:xfrm>
              <a:prstGeom prst="rect">
                <a:avLst/>
              </a:prstGeom>
              <a:noFill/>
            </p:spPr>
            <p:txBody>
              <a:bodyPr wrap="square" rtlCol="0">
                <a:spAutoFit/>
              </a:bodyPr>
              <a:lstStyle/>
              <a:p>
                <a:r>
                  <a:rPr lang="en-US" altLang="zh-CN" sz="800" dirty="0" smtClean="0">
                    <a:latin typeface="Arial" panose="020B0604020202020204" pitchFamily="34" charset="0"/>
                    <a:cs typeface="Arial" panose="020B0604020202020204" pitchFamily="34" charset="0"/>
                  </a:rPr>
                  <a:t>100</a:t>
                </a:r>
                <a:endParaRPr lang="zh-CN" altLang="en-US" sz="800" dirty="0">
                  <a:latin typeface="Arial" panose="020B0604020202020204" pitchFamily="34" charset="0"/>
                  <a:cs typeface="Arial" panose="020B0604020202020204" pitchFamily="34" charset="0"/>
                </a:endParaRPr>
              </a:p>
            </p:txBody>
          </p:sp>
          <p:grpSp>
            <p:nvGrpSpPr>
              <p:cNvPr id="146" name="组合 145"/>
              <p:cNvGrpSpPr>
                <a:grpSpLocks noChangeAspect="1"/>
              </p:cNvGrpSpPr>
              <p:nvPr/>
            </p:nvGrpSpPr>
            <p:grpSpPr>
              <a:xfrm>
                <a:off x="7035460" y="2196327"/>
                <a:ext cx="736940" cy="390779"/>
                <a:chOff x="2292342" y="6556155"/>
                <a:chExt cx="1033344" cy="547954"/>
              </a:xfrm>
            </p:grpSpPr>
            <p:sp>
              <p:nvSpPr>
                <p:cNvPr id="147" name="矩形 146"/>
                <p:cNvSpPr/>
                <p:nvPr/>
              </p:nvSpPr>
              <p:spPr>
                <a:xfrm>
                  <a:off x="2292342" y="6613016"/>
                  <a:ext cx="180000" cy="184003"/>
                </a:xfrm>
                <a:prstGeom prst="rect">
                  <a:avLst/>
                </a:prstGeom>
                <a:solidFill>
                  <a:srgbClr val="F9766D"/>
                </a:solidFill>
                <a:ln>
                  <a:solidFill>
                    <a:srgbClr val="F9766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a:solidFill>
                      <a:srgbClr val="000000"/>
                    </a:solidFill>
                    <a:latin typeface="Arial" panose="020B0604020202020204" pitchFamily="34" charset="0"/>
                    <a:cs typeface="Arial" panose="020B0604020202020204" pitchFamily="34" charset="0"/>
                  </a:endParaRPr>
                </a:p>
              </p:txBody>
            </p:sp>
            <p:sp>
              <p:nvSpPr>
                <p:cNvPr id="148" name="矩形 147"/>
                <p:cNvSpPr/>
                <p:nvPr/>
              </p:nvSpPr>
              <p:spPr>
                <a:xfrm>
                  <a:off x="2292342" y="6807936"/>
                  <a:ext cx="180000" cy="184003"/>
                </a:xfrm>
                <a:prstGeom prst="rect">
                  <a:avLst/>
                </a:prstGeom>
                <a:solidFill>
                  <a:srgbClr val="00BFC4"/>
                </a:solidFill>
                <a:ln>
                  <a:solidFill>
                    <a:srgbClr val="00BF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a:solidFill>
                      <a:srgbClr val="000000"/>
                    </a:solidFill>
                    <a:latin typeface="Arial" panose="020B0604020202020204" pitchFamily="34" charset="0"/>
                    <a:cs typeface="Arial" panose="020B0604020202020204" pitchFamily="34" charset="0"/>
                  </a:endParaRPr>
                </a:p>
              </p:txBody>
            </p:sp>
            <p:sp>
              <p:nvSpPr>
                <p:cNvPr id="149" name="文本框 148"/>
                <p:cNvSpPr txBox="1"/>
                <p:nvPr/>
              </p:nvSpPr>
              <p:spPr>
                <a:xfrm>
                  <a:off x="2390323" y="6556155"/>
                  <a:ext cx="935363" cy="323674"/>
                </a:xfrm>
                <a:prstGeom prst="rect">
                  <a:avLst/>
                </a:prstGeom>
                <a:noFill/>
              </p:spPr>
              <p:txBody>
                <a:bodyPr wrap="square" rtlCol="0">
                  <a:spAutoFit/>
                </a:bodyPr>
                <a:lstStyle/>
                <a:p>
                  <a:r>
                    <a:rPr lang="en-US" altLang="zh-CN" sz="900" dirty="0" smtClean="0">
                      <a:solidFill>
                        <a:srgbClr val="000000"/>
                      </a:solidFill>
                      <a:latin typeface="Arial" panose="020B0604020202020204" pitchFamily="34" charset="0"/>
                      <a:cs typeface="Arial" panose="020B0604020202020204" pitchFamily="34" charset="0"/>
                    </a:rPr>
                    <a:t>UCMSCs</a:t>
                  </a:r>
                  <a:endParaRPr lang="zh-CN" altLang="en-US" sz="900" dirty="0">
                    <a:solidFill>
                      <a:srgbClr val="000000"/>
                    </a:solidFill>
                    <a:latin typeface="Arial" panose="020B0604020202020204" pitchFamily="34" charset="0"/>
                    <a:cs typeface="Arial" panose="020B0604020202020204" pitchFamily="34" charset="0"/>
                  </a:endParaRPr>
                </a:p>
              </p:txBody>
            </p:sp>
            <p:sp>
              <p:nvSpPr>
                <p:cNvPr id="150" name="文本框 149"/>
                <p:cNvSpPr txBox="1"/>
                <p:nvPr/>
              </p:nvSpPr>
              <p:spPr>
                <a:xfrm>
                  <a:off x="2390323" y="6780434"/>
                  <a:ext cx="935363" cy="323675"/>
                </a:xfrm>
                <a:prstGeom prst="rect">
                  <a:avLst/>
                </a:prstGeom>
                <a:noFill/>
              </p:spPr>
              <p:txBody>
                <a:bodyPr wrap="square" rtlCol="0">
                  <a:spAutoFit/>
                </a:bodyPr>
                <a:lstStyle/>
                <a:p>
                  <a:r>
                    <a:rPr lang="en-US" altLang="zh-CN" sz="900" dirty="0" smtClean="0">
                      <a:solidFill>
                        <a:srgbClr val="000000"/>
                      </a:solidFill>
                      <a:latin typeface="Arial" panose="020B0604020202020204" pitchFamily="34" charset="0"/>
                      <a:cs typeface="Arial" panose="020B0604020202020204" pitchFamily="34" charset="0"/>
                    </a:rPr>
                    <a:t>PLMSCs</a:t>
                  </a:r>
                  <a:endParaRPr lang="zh-CN" altLang="en-US" sz="900" dirty="0">
                    <a:solidFill>
                      <a:srgbClr val="000000"/>
                    </a:solidFill>
                    <a:latin typeface="Arial" panose="020B0604020202020204" pitchFamily="34" charset="0"/>
                    <a:cs typeface="Arial" panose="020B0604020202020204" pitchFamily="34" charset="0"/>
                  </a:endParaRPr>
                </a:p>
              </p:txBody>
            </p:sp>
          </p:grpSp>
        </p:grpSp>
      </p:grpSp>
      <p:grpSp>
        <p:nvGrpSpPr>
          <p:cNvPr id="16" name="组合 15"/>
          <p:cNvGrpSpPr/>
          <p:nvPr/>
        </p:nvGrpSpPr>
        <p:grpSpPr>
          <a:xfrm>
            <a:off x="218368" y="2778825"/>
            <a:ext cx="1662676" cy="2859051"/>
            <a:chOff x="560005" y="3260369"/>
            <a:chExt cx="1662676" cy="2859051"/>
          </a:xfrm>
        </p:grpSpPr>
        <p:sp>
          <p:nvSpPr>
            <p:cNvPr id="101" name="文本框 100">
              <a:extLst>
                <a:ext uri="{FF2B5EF4-FFF2-40B4-BE49-F238E27FC236}">
                  <a16:creationId xmlns:a16="http://schemas.microsoft.com/office/drawing/2014/main" id="{5DB4BC33-798C-4CD5-9A51-69946DAF3122}"/>
                </a:ext>
              </a:extLst>
            </p:cNvPr>
            <p:cNvSpPr txBox="1"/>
            <p:nvPr/>
          </p:nvSpPr>
          <p:spPr>
            <a:xfrm>
              <a:off x="861664" y="3260369"/>
              <a:ext cx="875461" cy="246221"/>
            </a:xfrm>
            <a:prstGeom prst="rect">
              <a:avLst/>
            </a:prstGeom>
            <a:noFill/>
          </p:spPr>
          <p:txBody>
            <a:bodyPr wrap="square" rtlCol="0">
              <a:spAutoFit/>
            </a:bodyPr>
            <a:lstStyle/>
            <a:p>
              <a:r>
                <a:rPr lang="en-US" altLang="zh-CN" sz="1000" dirty="0">
                  <a:latin typeface="Arial" panose="020B0604020202020204" pitchFamily="34" charset="0"/>
                  <a:cs typeface="Arial" panose="020B0604020202020204" pitchFamily="34" charset="0"/>
                </a:rPr>
                <a:t>Cytokine</a:t>
              </a:r>
              <a:endParaRPr lang="zh-CN" altLang="en-US" sz="1000" dirty="0">
                <a:solidFill>
                  <a:srgbClr val="000000"/>
                </a:solidFill>
                <a:latin typeface="Arial" panose="020B0604020202020204" pitchFamily="34" charset="0"/>
                <a:cs typeface="Arial" panose="020B0604020202020204" pitchFamily="34" charset="0"/>
              </a:endParaRPr>
            </a:p>
          </p:txBody>
        </p:sp>
        <p:cxnSp>
          <p:nvCxnSpPr>
            <p:cNvPr id="111" name="直接连接符 110"/>
            <p:cNvCxnSpPr/>
            <p:nvPr/>
          </p:nvCxnSpPr>
          <p:spPr>
            <a:xfrm>
              <a:off x="560005" y="5684855"/>
              <a:ext cx="316990" cy="0"/>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113" name="直接连接符 112"/>
            <p:cNvCxnSpPr/>
            <p:nvPr/>
          </p:nvCxnSpPr>
          <p:spPr>
            <a:xfrm>
              <a:off x="911192" y="5684855"/>
              <a:ext cx="316990" cy="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5" name="直接连接符 114"/>
            <p:cNvCxnSpPr/>
            <p:nvPr/>
          </p:nvCxnSpPr>
          <p:spPr>
            <a:xfrm>
              <a:off x="1263198" y="5684855"/>
              <a:ext cx="316990" cy="0"/>
            </a:xfrm>
            <a:prstGeom prst="line">
              <a:avLst/>
            </a:prstGeom>
            <a:ln w="508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17" name="直接连接符 116"/>
            <p:cNvCxnSpPr/>
            <p:nvPr/>
          </p:nvCxnSpPr>
          <p:spPr>
            <a:xfrm>
              <a:off x="1618120" y="5684855"/>
              <a:ext cx="316990" cy="0"/>
            </a:xfrm>
            <a:prstGeom prst="line">
              <a:avLst/>
            </a:prstGeom>
            <a:ln w="50800">
              <a:solidFill>
                <a:srgbClr val="00B050"/>
              </a:solidFill>
            </a:ln>
          </p:spPr>
          <p:style>
            <a:lnRef idx="1">
              <a:schemeClr val="accent1"/>
            </a:lnRef>
            <a:fillRef idx="0">
              <a:schemeClr val="accent1"/>
            </a:fillRef>
            <a:effectRef idx="0">
              <a:schemeClr val="accent1"/>
            </a:effectRef>
            <a:fontRef idx="minor">
              <a:schemeClr val="tx1"/>
            </a:fontRef>
          </p:style>
        </p:cxnSp>
        <p:pic>
          <p:nvPicPr>
            <p:cNvPr id="120" name="图片 119">
              <a:extLst>
                <a:ext uri="{FF2B5EF4-FFF2-40B4-BE49-F238E27FC236}">
                  <a16:creationId xmlns:a16="http://schemas.microsoft.com/office/drawing/2014/main" id="{E53C0107-787C-46B0-9928-34924091B699}"/>
                </a:ext>
              </a:extLst>
            </p:cNvPr>
            <p:cNvPicPr/>
            <p:nvPr/>
          </p:nvPicPr>
          <p:blipFill rotWithShape="1">
            <a:blip r:embed="rId13" cstate="print">
              <a:extLst>
                <a:ext uri="{28A0092B-C50C-407E-A947-70E740481C1C}">
                  <a14:useLocalDpi xmlns:a14="http://schemas.microsoft.com/office/drawing/2010/main" val="0"/>
                </a:ext>
              </a:extLst>
            </a:blip>
            <a:srcRect l="11044" t="871" r="17586" b="7142"/>
            <a:stretch/>
          </p:blipFill>
          <p:spPr bwMode="auto">
            <a:xfrm>
              <a:off x="561361" y="3527796"/>
              <a:ext cx="1393120" cy="2082977"/>
            </a:xfrm>
            <a:prstGeom prst="rect">
              <a:avLst/>
            </a:prstGeom>
            <a:noFill/>
            <a:ln>
              <a:noFill/>
            </a:ln>
          </p:spPr>
        </p:pic>
        <p:pic>
          <p:nvPicPr>
            <p:cNvPr id="2" name="图片 1"/>
            <p:cNvPicPr>
              <a:picLocks noChangeAspect="1"/>
            </p:cNvPicPr>
            <p:nvPr/>
          </p:nvPicPr>
          <p:blipFill>
            <a:blip r:embed="rId14"/>
            <a:stretch>
              <a:fillRect/>
            </a:stretch>
          </p:blipFill>
          <p:spPr>
            <a:xfrm>
              <a:off x="1943111" y="3523436"/>
              <a:ext cx="279570" cy="2161291"/>
            </a:xfrm>
            <a:prstGeom prst="rect">
              <a:avLst/>
            </a:prstGeom>
          </p:spPr>
        </p:pic>
        <p:sp>
          <p:nvSpPr>
            <p:cNvPr id="210" name="文本框 22"/>
            <p:cNvSpPr txBox="1"/>
            <p:nvPr/>
          </p:nvSpPr>
          <p:spPr>
            <a:xfrm>
              <a:off x="628332" y="5698733"/>
              <a:ext cx="245966" cy="218072"/>
            </a:xfrm>
            <a:prstGeom prst="rect">
              <a:avLst/>
            </a:prstGeom>
            <a:noFill/>
          </p:spPr>
          <p:txBody>
            <a:bodyPr wrap="square" lIns="0" r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000" dirty="0" err="1" smtClean="0">
                  <a:solidFill>
                    <a:srgbClr val="000000"/>
                  </a:solidFill>
                  <a:latin typeface="Arial" panose="020B0604020202020204" pitchFamily="34" charset="0"/>
                  <a:cs typeface="Arial" panose="020B0604020202020204" pitchFamily="34" charset="0"/>
                </a:rPr>
                <a:t>Crtl</a:t>
              </a:r>
              <a:endParaRPr lang="zh-CN" altLang="en-US" sz="1000" dirty="0">
                <a:solidFill>
                  <a:srgbClr val="000000"/>
                </a:solidFill>
                <a:latin typeface="Arial" panose="020B0604020202020204" pitchFamily="34" charset="0"/>
                <a:cs typeface="Arial" panose="020B0604020202020204" pitchFamily="34" charset="0"/>
              </a:endParaRPr>
            </a:p>
          </p:txBody>
        </p:sp>
        <p:sp>
          <p:nvSpPr>
            <p:cNvPr id="212" name="文本框 26"/>
            <p:cNvSpPr txBox="1"/>
            <p:nvPr/>
          </p:nvSpPr>
          <p:spPr>
            <a:xfrm>
              <a:off x="970856" y="5698733"/>
              <a:ext cx="238946" cy="218072"/>
            </a:xfrm>
            <a:prstGeom prst="rect">
              <a:avLst/>
            </a:prstGeom>
            <a:noFill/>
          </p:spPr>
          <p:txBody>
            <a:bodyPr wrap="square" lIns="0" r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000" dirty="0" smtClean="0">
                  <a:solidFill>
                    <a:srgbClr val="000000"/>
                  </a:solidFill>
                  <a:latin typeface="Arial" panose="020B0604020202020204" pitchFamily="34" charset="0"/>
                  <a:cs typeface="Arial" panose="020B0604020202020204" pitchFamily="34" charset="0"/>
                </a:rPr>
                <a:t>4-F</a:t>
              </a:r>
              <a:endParaRPr lang="zh-CN" altLang="en-US" sz="1000" dirty="0">
                <a:solidFill>
                  <a:srgbClr val="000000"/>
                </a:solidFill>
                <a:latin typeface="Arial" panose="020B0604020202020204" pitchFamily="34" charset="0"/>
                <a:cs typeface="Arial" panose="020B0604020202020204" pitchFamily="34" charset="0"/>
              </a:endParaRPr>
            </a:p>
          </p:txBody>
        </p:sp>
        <p:sp>
          <p:nvSpPr>
            <p:cNvPr id="215" name="文本框 26"/>
            <p:cNvSpPr txBox="1"/>
            <p:nvPr/>
          </p:nvSpPr>
          <p:spPr>
            <a:xfrm>
              <a:off x="616371" y="5899568"/>
              <a:ext cx="542611" cy="218072"/>
            </a:xfrm>
            <a:prstGeom prst="rect">
              <a:avLst/>
            </a:prstGeom>
            <a:noFill/>
          </p:spPr>
          <p:txBody>
            <a:bodyPr wrap="square" lIns="0" r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000" dirty="0">
                  <a:solidFill>
                    <a:srgbClr val="000000"/>
                  </a:solidFill>
                  <a:latin typeface="Arial" panose="020B0604020202020204" pitchFamily="34" charset="0"/>
                  <a:cs typeface="Arial" panose="020B0604020202020204" pitchFamily="34" charset="0"/>
                </a:rPr>
                <a:t>UC</a:t>
              </a:r>
              <a:r>
                <a:rPr lang="en-US" altLang="zh-CN" sz="1000" dirty="0" smtClean="0">
                  <a:solidFill>
                    <a:srgbClr val="000000"/>
                  </a:solidFill>
                  <a:latin typeface="Arial" panose="020B0604020202020204" pitchFamily="34" charset="0"/>
                  <a:cs typeface="Arial" panose="020B0604020202020204" pitchFamily="34" charset="0"/>
                </a:rPr>
                <a:t>MSCs</a:t>
              </a:r>
              <a:endParaRPr lang="zh-CN" altLang="en-US" sz="1000" dirty="0">
                <a:solidFill>
                  <a:srgbClr val="000000"/>
                </a:solidFill>
                <a:latin typeface="Arial" panose="020B0604020202020204" pitchFamily="34" charset="0"/>
                <a:cs typeface="Arial" panose="020B0604020202020204" pitchFamily="34" charset="0"/>
              </a:endParaRPr>
            </a:p>
          </p:txBody>
        </p:sp>
        <p:sp>
          <p:nvSpPr>
            <p:cNvPr id="216" name="文本框 22"/>
            <p:cNvSpPr txBox="1"/>
            <p:nvPr/>
          </p:nvSpPr>
          <p:spPr>
            <a:xfrm>
              <a:off x="1304178" y="5698734"/>
              <a:ext cx="245966" cy="218072"/>
            </a:xfrm>
            <a:prstGeom prst="rect">
              <a:avLst/>
            </a:prstGeom>
            <a:noFill/>
          </p:spPr>
          <p:txBody>
            <a:bodyPr wrap="square" lIns="0" r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000" dirty="0" err="1" smtClean="0">
                  <a:solidFill>
                    <a:srgbClr val="000000"/>
                  </a:solidFill>
                  <a:latin typeface="Arial" panose="020B0604020202020204" pitchFamily="34" charset="0"/>
                  <a:cs typeface="Arial" panose="020B0604020202020204" pitchFamily="34" charset="0"/>
                </a:rPr>
                <a:t>Crtl</a:t>
              </a:r>
              <a:endParaRPr lang="zh-CN" altLang="en-US" sz="1000" dirty="0">
                <a:solidFill>
                  <a:srgbClr val="000000"/>
                </a:solidFill>
                <a:latin typeface="Arial" panose="020B0604020202020204" pitchFamily="34" charset="0"/>
                <a:cs typeface="Arial" panose="020B0604020202020204" pitchFamily="34" charset="0"/>
              </a:endParaRPr>
            </a:p>
          </p:txBody>
        </p:sp>
        <p:sp>
          <p:nvSpPr>
            <p:cNvPr id="217" name="文本框 26"/>
            <p:cNvSpPr txBox="1"/>
            <p:nvPr/>
          </p:nvSpPr>
          <p:spPr>
            <a:xfrm>
              <a:off x="1665959" y="5698733"/>
              <a:ext cx="238946" cy="218072"/>
            </a:xfrm>
            <a:prstGeom prst="rect">
              <a:avLst/>
            </a:prstGeom>
            <a:noFill/>
          </p:spPr>
          <p:txBody>
            <a:bodyPr wrap="square" lIns="0" r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000" dirty="0" smtClean="0">
                  <a:solidFill>
                    <a:srgbClr val="000000"/>
                  </a:solidFill>
                  <a:latin typeface="Arial" panose="020B0604020202020204" pitchFamily="34" charset="0"/>
                  <a:cs typeface="Arial" panose="020B0604020202020204" pitchFamily="34" charset="0"/>
                </a:rPr>
                <a:t>4-F</a:t>
              </a:r>
              <a:endParaRPr lang="zh-CN" altLang="en-US" sz="1000" dirty="0">
                <a:solidFill>
                  <a:srgbClr val="000000"/>
                </a:solidFill>
                <a:latin typeface="Arial" panose="020B0604020202020204" pitchFamily="34" charset="0"/>
                <a:cs typeface="Arial" panose="020B0604020202020204" pitchFamily="34" charset="0"/>
              </a:endParaRPr>
            </a:p>
          </p:txBody>
        </p:sp>
        <p:cxnSp>
          <p:nvCxnSpPr>
            <p:cNvPr id="218" name="直接连接符 217"/>
            <p:cNvCxnSpPr/>
            <p:nvPr/>
          </p:nvCxnSpPr>
          <p:spPr>
            <a:xfrm flipV="1">
              <a:off x="609309" y="5921889"/>
              <a:ext cx="5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9" name="直接连接符 218"/>
            <p:cNvCxnSpPr/>
            <p:nvPr/>
          </p:nvCxnSpPr>
          <p:spPr>
            <a:xfrm flipV="1">
              <a:off x="1307521" y="5919002"/>
              <a:ext cx="5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20" name="文本框 26"/>
            <p:cNvSpPr txBox="1"/>
            <p:nvPr/>
          </p:nvSpPr>
          <p:spPr>
            <a:xfrm>
              <a:off x="1351347" y="5901348"/>
              <a:ext cx="552806" cy="218072"/>
            </a:xfrm>
            <a:prstGeom prst="rect">
              <a:avLst/>
            </a:prstGeom>
            <a:noFill/>
          </p:spPr>
          <p:txBody>
            <a:bodyPr wrap="square" lIns="0" r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000" dirty="0" smtClean="0">
                  <a:solidFill>
                    <a:srgbClr val="000000"/>
                  </a:solidFill>
                  <a:latin typeface="Arial" panose="020B0604020202020204" pitchFamily="34" charset="0"/>
                  <a:cs typeface="Arial" panose="020B0604020202020204" pitchFamily="34" charset="0"/>
                </a:rPr>
                <a:t>PLMSCs</a:t>
              </a:r>
              <a:endParaRPr lang="zh-CN" altLang="en-US" sz="1000" dirty="0">
                <a:solidFill>
                  <a:srgbClr val="000000"/>
                </a:solidFill>
                <a:latin typeface="Arial" panose="020B0604020202020204" pitchFamily="34" charset="0"/>
                <a:cs typeface="Arial" panose="020B0604020202020204" pitchFamily="34" charset="0"/>
              </a:endParaRPr>
            </a:p>
          </p:txBody>
        </p:sp>
      </p:grpSp>
      <p:grpSp>
        <p:nvGrpSpPr>
          <p:cNvPr id="15" name="组合 14"/>
          <p:cNvGrpSpPr/>
          <p:nvPr/>
        </p:nvGrpSpPr>
        <p:grpSpPr>
          <a:xfrm>
            <a:off x="1887910" y="2778825"/>
            <a:ext cx="1909385" cy="2862209"/>
            <a:chOff x="2631332" y="3260369"/>
            <a:chExt cx="1909385" cy="2862209"/>
          </a:xfrm>
        </p:grpSpPr>
        <p:pic>
          <p:nvPicPr>
            <p:cNvPr id="100" name="图片 99">
              <a:extLst>
                <a:ext uri="{FF2B5EF4-FFF2-40B4-BE49-F238E27FC236}">
                  <a16:creationId xmlns:a16="http://schemas.microsoft.com/office/drawing/2014/main" id="{31499EB7-E09D-4605-8E50-DD05C36A1FC3}"/>
                </a:ext>
              </a:extLst>
            </p:cNvPr>
            <p:cNvPicPr/>
            <p:nvPr/>
          </p:nvPicPr>
          <p:blipFill rotWithShape="1">
            <a:blip r:embed="rId15" cstate="print">
              <a:extLst>
                <a:ext uri="{28A0092B-C50C-407E-A947-70E740481C1C}">
                  <a14:useLocalDpi xmlns:a14="http://schemas.microsoft.com/office/drawing/2010/main" val="0"/>
                </a:ext>
              </a:extLst>
            </a:blip>
            <a:srcRect l="11006" t="1051" r="18887" b="7143"/>
            <a:stretch/>
          </p:blipFill>
          <p:spPr bwMode="auto">
            <a:xfrm>
              <a:off x="2748778" y="3527796"/>
              <a:ext cx="1381271" cy="2085395"/>
            </a:xfrm>
            <a:prstGeom prst="rect">
              <a:avLst/>
            </a:prstGeom>
            <a:noFill/>
            <a:ln>
              <a:noFill/>
            </a:ln>
          </p:spPr>
        </p:pic>
        <p:sp>
          <p:nvSpPr>
            <p:cNvPr id="102" name="文本框 101">
              <a:extLst>
                <a:ext uri="{FF2B5EF4-FFF2-40B4-BE49-F238E27FC236}">
                  <a16:creationId xmlns:a16="http://schemas.microsoft.com/office/drawing/2014/main" id="{A39D82AB-61C8-4259-8EE3-22AF6AED4FB9}"/>
                </a:ext>
              </a:extLst>
            </p:cNvPr>
            <p:cNvSpPr txBox="1"/>
            <p:nvPr/>
          </p:nvSpPr>
          <p:spPr>
            <a:xfrm>
              <a:off x="2631332" y="3260369"/>
              <a:ext cx="1909385" cy="246221"/>
            </a:xfrm>
            <a:prstGeom prst="rect">
              <a:avLst/>
            </a:prstGeom>
            <a:noFill/>
          </p:spPr>
          <p:txBody>
            <a:bodyPr wrap="square" rtlCol="0">
              <a:spAutoFit/>
            </a:bodyPr>
            <a:lstStyle>
              <a:defPPr>
                <a:defRPr lang="zh-CN"/>
              </a:defPPr>
              <a:lvl1pPr>
                <a:defRPr sz="1200"/>
              </a:lvl1pPr>
            </a:lstStyle>
            <a:p>
              <a:r>
                <a:rPr lang="en-US" altLang="zh-CN" sz="1000" dirty="0">
                  <a:latin typeface="Arial" panose="020B0604020202020204" pitchFamily="34" charset="0"/>
                  <a:cs typeface="Arial" panose="020B0604020202020204" pitchFamily="34" charset="0"/>
                </a:rPr>
                <a:t>Inflammatory regulator </a:t>
              </a:r>
              <a:r>
                <a:rPr lang="en-US" altLang="zh-CN" sz="1000" dirty="0" smtClean="0">
                  <a:latin typeface="Arial" panose="020B0604020202020204" pitchFamily="34" charset="0"/>
                  <a:cs typeface="Arial" panose="020B0604020202020204" pitchFamily="34" charset="0"/>
                </a:rPr>
                <a:t>gene</a:t>
              </a:r>
              <a:endParaRPr lang="zh-CN" altLang="en-US" sz="1000" dirty="0">
                <a:solidFill>
                  <a:srgbClr val="000000"/>
                </a:solidFill>
                <a:latin typeface="Arial" panose="020B0604020202020204" pitchFamily="34" charset="0"/>
                <a:cs typeface="Arial" panose="020B0604020202020204" pitchFamily="34" charset="0"/>
              </a:endParaRPr>
            </a:p>
          </p:txBody>
        </p:sp>
        <p:pic>
          <p:nvPicPr>
            <p:cNvPr id="3" name="图片 2"/>
            <p:cNvPicPr>
              <a:picLocks noChangeAspect="1"/>
            </p:cNvPicPr>
            <p:nvPr/>
          </p:nvPicPr>
          <p:blipFill>
            <a:blip r:embed="rId16"/>
            <a:stretch>
              <a:fillRect/>
            </a:stretch>
          </p:blipFill>
          <p:spPr>
            <a:xfrm>
              <a:off x="4132141" y="3524766"/>
              <a:ext cx="330160" cy="2086007"/>
            </a:xfrm>
            <a:prstGeom prst="rect">
              <a:avLst/>
            </a:prstGeom>
          </p:spPr>
        </p:pic>
        <p:cxnSp>
          <p:nvCxnSpPr>
            <p:cNvPr id="221" name="直接连接符 220"/>
            <p:cNvCxnSpPr/>
            <p:nvPr/>
          </p:nvCxnSpPr>
          <p:spPr>
            <a:xfrm>
              <a:off x="2764391" y="5688013"/>
              <a:ext cx="316990" cy="0"/>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222" name="直接连接符 221"/>
            <p:cNvCxnSpPr/>
            <p:nvPr/>
          </p:nvCxnSpPr>
          <p:spPr>
            <a:xfrm>
              <a:off x="3115578" y="5688013"/>
              <a:ext cx="316990" cy="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3" name="直接连接符 222"/>
            <p:cNvCxnSpPr/>
            <p:nvPr/>
          </p:nvCxnSpPr>
          <p:spPr>
            <a:xfrm>
              <a:off x="3467584" y="5688013"/>
              <a:ext cx="316990" cy="0"/>
            </a:xfrm>
            <a:prstGeom prst="line">
              <a:avLst/>
            </a:prstGeom>
            <a:ln w="508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24" name="直接连接符 223"/>
            <p:cNvCxnSpPr/>
            <p:nvPr/>
          </p:nvCxnSpPr>
          <p:spPr>
            <a:xfrm>
              <a:off x="3822506" y="5688013"/>
              <a:ext cx="316990" cy="0"/>
            </a:xfrm>
            <a:prstGeom prst="line">
              <a:avLst/>
            </a:prstGeom>
            <a:ln w="50800">
              <a:solidFill>
                <a:srgbClr val="00B050"/>
              </a:solidFill>
            </a:ln>
          </p:spPr>
          <p:style>
            <a:lnRef idx="1">
              <a:schemeClr val="accent1"/>
            </a:lnRef>
            <a:fillRef idx="0">
              <a:schemeClr val="accent1"/>
            </a:fillRef>
            <a:effectRef idx="0">
              <a:schemeClr val="accent1"/>
            </a:effectRef>
            <a:fontRef idx="minor">
              <a:schemeClr val="tx1"/>
            </a:fontRef>
          </p:style>
        </p:cxnSp>
        <p:sp>
          <p:nvSpPr>
            <p:cNvPr id="225" name="文本框 22"/>
            <p:cNvSpPr txBox="1"/>
            <p:nvPr/>
          </p:nvSpPr>
          <p:spPr>
            <a:xfrm>
              <a:off x="2832718" y="5701891"/>
              <a:ext cx="245966" cy="218072"/>
            </a:xfrm>
            <a:prstGeom prst="rect">
              <a:avLst/>
            </a:prstGeom>
            <a:noFill/>
          </p:spPr>
          <p:txBody>
            <a:bodyPr wrap="square" lIns="0" r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000" dirty="0" err="1" smtClean="0">
                  <a:solidFill>
                    <a:srgbClr val="000000"/>
                  </a:solidFill>
                  <a:latin typeface="Arial" panose="020B0604020202020204" pitchFamily="34" charset="0"/>
                  <a:cs typeface="Arial" panose="020B0604020202020204" pitchFamily="34" charset="0"/>
                </a:rPr>
                <a:t>Crtl</a:t>
              </a:r>
              <a:endParaRPr lang="zh-CN" altLang="en-US" sz="1000" dirty="0">
                <a:solidFill>
                  <a:srgbClr val="000000"/>
                </a:solidFill>
                <a:latin typeface="Arial" panose="020B0604020202020204" pitchFamily="34" charset="0"/>
                <a:cs typeface="Arial" panose="020B0604020202020204" pitchFamily="34" charset="0"/>
              </a:endParaRPr>
            </a:p>
          </p:txBody>
        </p:sp>
        <p:sp>
          <p:nvSpPr>
            <p:cNvPr id="226" name="文本框 26"/>
            <p:cNvSpPr txBox="1"/>
            <p:nvPr/>
          </p:nvSpPr>
          <p:spPr>
            <a:xfrm>
              <a:off x="3175242" y="5701891"/>
              <a:ext cx="238946" cy="218072"/>
            </a:xfrm>
            <a:prstGeom prst="rect">
              <a:avLst/>
            </a:prstGeom>
            <a:noFill/>
          </p:spPr>
          <p:txBody>
            <a:bodyPr wrap="square" lIns="0" r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000" dirty="0" smtClean="0">
                  <a:solidFill>
                    <a:srgbClr val="000000"/>
                  </a:solidFill>
                  <a:latin typeface="Arial" panose="020B0604020202020204" pitchFamily="34" charset="0"/>
                  <a:cs typeface="Arial" panose="020B0604020202020204" pitchFamily="34" charset="0"/>
                </a:rPr>
                <a:t>4-F</a:t>
              </a:r>
              <a:endParaRPr lang="zh-CN" altLang="en-US" sz="1000" dirty="0">
                <a:solidFill>
                  <a:srgbClr val="000000"/>
                </a:solidFill>
                <a:latin typeface="Arial" panose="020B0604020202020204" pitchFamily="34" charset="0"/>
                <a:cs typeface="Arial" panose="020B0604020202020204" pitchFamily="34" charset="0"/>
              </a:endParaRPr>
            </a:p>
          </p:txBody>
        </p:sp>
        <p:sp>
          <p:nvSpPr>
            <p:cNvPr id="227" name="文本框 26"/>
            <p:cNvSpPr txBox="1"/>
            <p:nvPr/>
          </p:nvSpPr>
          <p:spPr>
            <a:xfrm>
              <a:off x="2820757" y="5902726"/>
              <a:ext cx="542611" cy="218072"/>
            </a:xfrm>
            <a:prstGeom prst="rect">
              <a:avLst/>
            </a:prstGeom>
            <a:noFill/>
          </p:spPr>
          <p:txBody>
            <a:bodyPr wrap="square" lIns="0" r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000" dirty="0">
                  <a:solidFill>
                    <a:srgbClr val="000000"/>
                  </a:solidFill>
                  <a:latin typeface="Arial" panose="020B0604020202020204" pitchFamily="34" charset="0"/>
                  <a:cs typeface="Arial" panose="020B0604020202020204" pitchFamily="34" charset="0"/>
                </a:rPr>
                <a:t>UC</a:t>
              </a:r>
              <a:r>
                <a:rPr lang="en-US" altLang="zh-CN" sz="1000" dirty="0" smtClean="0">
                  <a:solidFill>
                    <a:srgbClr val="000000"/>
                  </a:solidFill>
                  <a:latin typeface="Arial" panose="020B0604020202020204" pitchFamily="34" charset="0"/>
                  <a:cs typeface="Arial" panose="020B0604020202020204" pitchFamily="34" charset="0"/>
                </a:rPr>
                <a:t>MSCs</a:t>
              </a:r>
              <a:endParaRPr lang="zh-CN" altLang="en-US" sz="1000" dirty="0">
                <a:solidFill>
                  <a:srgbClr val="000000"/>
                </a:solidFill>
                <a:latin typeface="Arial" panose="020B0604020202020204" pitchFamily="34" charset="0"/>
                <a:cs typeface="Arial" panose="020B0604020202020204" pitchFamily="34" charset="0"/>
              </a:endParaRPr>
            </a:p>
          </p:txBody>
        </p:sp>
        <p:sp>
          <p:nvSpPr>
            <p:cNvPr id="228" name="文本框 22"/>
            <p:cNvSpPr txBox="1"/>
            <p:nvPr/>
          </p:nvSpPr>
          <p:spPr>
            <a:xfrm>
              <a:off x="3508564" y="5701892"/>
              <a:ext cx="245966" cy="218072"/>
            </a:xfrm>
            <a:prstGeom prst="rect">
              <a:avLst/>
            </a:prstGeom>
            <a:noFill/>
          </p:spPr>
          <p:txBody>
            <a:bodyPr wrap="square" lIns="0" r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000" dirty="0" err="1" smtClean="0">
                  <a:solidFill>
                    <a:srgbClr val="000000"/>
                  </a:solidFill>
                  <a:latin typeface="Arial" panose="020B0604020202020204" pitchFamily="34" charset="0"/>
                  <a:cs typeface="Arial" panose="020B0604020202020204" pitchFamily="34" charset="0"/>
                </a:rPr>
                <a:t>Crtl</a:t>
              </a:r>
              <a:endParaRPr lang="zh-CN" altLang="en-US" sz="1000" dirty="0">
                <a:solidFill>
                  <a:srgbClr val="000000"/>
                </a:solidFill>
                <a:latin typeface="Arial" panose="020B0604020202020204" pitchFamily="34" charset="0"/>
                <a:cs typeface="Arial" panose="020B0604020202020204" pitchFamily="34" charset="0"/>
              </a:endParaRPr>
            </a:p>
          </p:txBody>
        </p:sp>
        <p:sp>
          <p:nvSpPr>
            <p:cNvPr id="229" name="文本框 26"/>
            <p:cNvSpPr txBox="1"/>
            <p:nvPr/>
          </p:nvSpPr>
          <p:spPr>
            <a:xfrm>
              <a:off x="3870345" y="5701891"/>
              <a:ext cx="238946" cy="218072"/>
            </a:xfrm>
            <a:prstGeom prst="rect">
              <a:avLst/>
            </a:prstGeom>
            <a:noFill/>
          </p:spPr>
          <p:txBody>
            <a:bodyPr wrap="square" lIns="0" r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000" dirty="0" smtClean="0">
                  <a:solidFill>
                    <a:srgbClr val="000000"/>
                  </a:solidFill>
                  <a:latin typeface="Arial" panose="020B0604020202020204" pitchFamily="34" charset="0"/>
                  <a:cs typeface="Arial" panose="020B0604020202020204" pitchFamily="34" charset="0"/>
                </a:rPr>
                <a:t>4-F</a:t>
              </a:r>
              <a:endParaRPr lang="zh-CN" altLang="en-US" sz="1000" dirty="0">
                <a:solidFill>
                  <a:srgbClr val="000000"/>
                </a:solidFill>
                <a:latin typeface="Arial" panose="020B0604020202020204" pitchFamily="34" charset="0"/>
                <a:cs typeface="Arial" panose="020B0604020202020204" pitchFamily="34" charset="0"/>
              </a:endParaRPr>
            </a:p>
          </p:txBody>
        </p:sp>
        <p:cxnSp>
          <p:nvCxnSpPr>
            <p:cNvPr id="230" name="直接连接符 229"/>
            <p:cNvCxnSpPr/>
            <p:nvPr/>
          </p:nvCxnSpPr>
          <p:spPr>
            <a:xfrm flipV="1">
              <a:off x="2813695" y="5925047"/>
              <a:ext cx="5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1" name="直接连接符 230"/>
            <p:cNvCxnSpPr/>
            <p:nvPr/>
          </p:nvCxnSpPr>
          <p:spPr>
            <a:xfrm flipV="1">
              <a:off x="3511907" y="5922160"/>
              <a:ext cx="5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2" name="文本框 26"/>
            <p:cNvSpPr txBox="1"/>
            <p:nvPr/>
          </p:nvSpPr>
          <p:spPr>
            <a:xfrm>
              <a:off x="3555733" y="5904506"/>
              <a:ext cx="552806" cy="218072"/>
            </a:xfrm>
            <a:prstGeom prst="rect">
              <a:avLst/>
            </a:prstGeom>
            <a:noFill/>
          </p:spPr>
          <p:txBody>
            <a:bodyPr wrap="square" lIns="0" r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000" dirty="0" smtClean="0">
                  <a:solidFill>
                    <a:srgbClr val="000000"/>
                  </a:solidFill>
                  <a:latin typeface="Arial" panose="020B0604020202020204" pitchFamily="34" charset="0"/>
                  <a:cs typeface="Arial" panose="020B0604020202020204" pitchFamily="34" charset="0"/>
                </a:rPr>
                <a:t>PLMSCs</a:t>
              </a:r>
              <a:endParaRPr lang="zh-CN" altLang="en-US" sz="1000" dirty="0">
                <a:solidFill>
                  <a:srgbClr val="000000"/>
                </a:solidFill>
                <a:latin typeface="Arial" panose="020B0604020202020204" pitchFamily="34" charset="0"/>
                <a:cs typeface="Arial" panose="020B0604020202020204" pitchFamily="34" charset="0"/>
              </a:endParaRPr>
            </a:p>
          </p:txBody>
        </p:sp>
      </p:grpSp>
      <p:grpSp>
        <p:nvGrpSpPr>
          <p:cNvPr id="71" name="组合 70"/>
          <p:cNvGrpSpPr/>
          <p:nvPr/>
        </p:nvGrpSpPr>
        <p:grpSpPr>
          <a:xfrm>
            <a:off x="7455888" y="3574399"/>
            <a:ext cx="432569" cy="637156"/>
            <a:chOff x="5665823" y="4535559"/>
            <a:chExt cx="491261" cy="762711"/>
          </a:xfrm>
        </p:grpSpPr>
        <p:pic>
          <p:nvPicPr>
            <p:cNvPr id="72" name="图片 71"/>
            <p:cNvPicPr>
              <a:picLocks noChangeAspect="1"/>
            </p:cNvPicPr>
            <p:nvPr/>
          </p:nvPicPr>
          <p:blipFill rotWithShape="1">
            <a:blip r:embed="rId17"/>
            <a:srcRect l="92818" r="3633" b="58352"/>
            <a:stretch/>
          </p:blipFill>
          <p:spPr>
            <a:xfrm>
              <a:off x="5665823" y="4594177"/>
              <a:ext cx="184548" cy="685516"/>
            </a:xfrm>
            <a:prstGeom prst="rect">
              <a:avLst/>
            </a:prstGeom>
          </p:spPr>
        </p:pic>
        <p:sp>
          <p:nvSpPr>
            <p:cNvPr id="73" name="文本框 72"/>
            <p:cNvSpPr txBox="1"/>
            <p:nvPr/>
          </p:nvSpPr>
          <p:spPr>
            <a:xfrm>
              <a:off x="5792384" y="4535559"/>
              <a:ext cx="176706" cy="200055"/>
            </a:xfrm>
            <a:prstGeom prst="rect">
              <a:avLst/>
            </a:prstGeom>
            <a:noFill/>
          </p:spPr>
          <p:txBody>
            <a:bodyPr wrap="square" rtlCol="0">
              <a:spAutoFit/>
            </a:bodyPr>
            <a:lstStyle/>
            <a:p>
              <a:r>
                <a:rPr lang="en-US" altLang="zh-CN" sz="700" dirty="0" smtClean="0">
                  <a:latin typeface="Arial" panose="020B0604020202020204" pitchFamily="34" charset="0"/>
                  <a:cs typeface="Arial" panose="020B0604020202020204" pitchFamily="34" charset="0"/>
                </a:rPr>
                <a:t>2</a:t>
              </a:r>
              <a:endParaRPr lang="zh-CN" altLang="en-US" sz="700" dirty="0">
                <a:latin typeface="Arial" panose="020B0604020202020204" pitchFamily="34" charset="0"/>
                <a:cs typeface="Arial" panose="020B0604020202020204" pitchFamily="34" charset="0"/>
              </a:endParaRPr>
            </a:p>
          </p:txBody>
        </p:sp>
        <p:sp>
          <p:nvSpPr>
            <p:cNvPr id="74" name="文本框 73"/>
            <p:cNvSpPr txBox="1"/>
            <p:nvPr/>
          </p:nvSpPr>
          <p:spPr>
            <a:xfrm>
              <a:off x="5792384" y="4677581"/>
              <a:ext cx="176706" cy="200055"/>
            </a:xfrm>
            <a:prstGeom prst="rect">
              <a:avLst/>
            </a:prstGeom>
            <a:noFill/>
          </p:spPr>
          <p:txBody>
            <a:bodyPr wrap="square" rtlCol="0">
              <a:spAutoFit/>
            </a:bodyPr>
            <a:lstStyle/>
            <a:p>
              <a:r>
                <a:rPr lang="en-US" altLang="zh-CN" sz="700" dirty="0">
                  <a:latin typeface="Arial" panose="020B0604020202020204" pitchFamily="34" charset="0"/>
                  <a:cs typeface="Arial" panose="020B0604020202020204" pitchFamily="34" charset="0"/>
                </a:rPr>
                <a:t>1</a:t>
              </a:r>
              <a:endParaRPr lang="zh-CN" altLang="en-US" sz="700" dirty="0">
                <a:latin typeface="Arial" panose="020B0604020202020204" pitchFamily="34" charset="0"/>
                <a:cs typeface="Arial" panose="020B0604020202020204" pitchFamily="34" charset="0"/>
              </a:endParaRPr>
            </a:p>
          </p:txBody>
        </p:sp>
        <p:sp>
          <p:nvSpPr>
            <p:cNvPr id="75" name="文本框 74"/>
            <p:cNvSpPr txBox="1"/>
            <p:nvPr/>
          </p:nvSpPr>
          <p:spPr>
            <a:xfrm>
              <a:off x="5795234" y="4803171"/>
              <a:ext cx="176706" cy="200055"/>
            </a:xfrm>
            <a:prstGeom prst="rect">
              <a:avLst/>
            </a:prstGeom>
            <a:noFill/>
          </p:spPr>
          <p:txBody>
            <a:bodyPr wrap="square" rtlCol="0">
              <a:spAutoFit/>
            </a:bodyPr>
            <a:lstStyle/>
            <a:p>
              <a:r>
                <a:rPr lang="en-US" altLang="zh-CN" sz="700" dirty="0" smtClean="0">
                  <a:latin typeface="Arial" panose="020B0604020202020204" pitchFamily="34" charset="0"/>
                  <a:cs typeface="Arial" panose="020B0604020202020204" pitchFamily="34" charset="0"/>
                </a:rPr>
                <a:t>0</a:t>
              </a:r>
              <a:endParaRPr lang="zh-CN" altLang="en-US" sz="700" dirty="0">
                <a:latin typeface="Arial" panose="020B0604020202020204" pitchFamily="34" charset="0"/>
                <a:cs typeface="Arial" panose="020B0604020202020204" pitchFamily="34" charset="0"/>
              </a:endParaRPr>
            </a:p>
          </p:txBody>
        </p:sp>
        <p:sp>
          <p:nvSpPr>
            <p:cNvPr id="76" name="文本框 75"/>
            <p:cNvSpPr txBox="1"/>
            <p:nvPr/>
          </p:nvSpPr>
          <p:spPr>
            <a:xfrm>
              <a:off x="5771134" y="4939495"/>
              <a:ext cx="385950" cy="200055"/>
            </a:xfrm>
            <a:prstGeom prst="rect">
              <a:avLst/>
            </a:prstGeom>
            <a:noFill/>
          </p:spPr>
          <p:txBody>
            <a:bodyPr wrap="square" rtlCol="0">
              <a:spAutoFit/>
            </a:bodyPr>
            <a:lstStyle/>
            <a:p>
              <a:r>
                <a:rPr lang="en-US" altLang="zh-CN" sz="700" dirty="0" smtClean="0">
                  <a:latin typeface="Arial" panose="020B0604020202020204" pitchFamily="34" charset="0"/>
                  <a:cs typeface="Arial" panose="020B0604020202020204" pitchFamily="34" charset="0"/>
                </a:rPr>
                <a:t>-1</a:t>
              </a:r>
              <a:endParaRPr lang="zh-CN" altLang="en-US" sz="700" dirty="0">
                <a:latin typeface="Arial" panose="020B0604020202020204" pitchFamily="34" charset="0"/>
                <a:cs typeface="Arial" panose="020B0604020202020204" pitchFamily="34" charset="0"/>
              </a:endParaRPr>
            </a:p>
          </p:txBody>
        </p:sp>
        <p:sp>
          <p:nvSpPr>
            <p:cNvPr id="77" name="文本框 76"/>
            <p:cNvSpPr txBox="1"/>
            <p:nvPr/>
          </p:nvSpPr>
          <p:spPr>
            <a:xfrm>
              <a:off x="5771134" y="5098215"/>
              <a:ext cx="320068" cy="200055"/>
            </a:xfrm>
            <a:prstGeom prst="rect">
              <a:avLst/>
            </a:prstGeom>
            <a:noFill/>
          </p:spPr>
          <p:txBody>
            <a:bodyPr wrap="square" rtlCol="0">
              <a:spAutoFit/>
            </a:bodyPr>
            <a:lstStyle/>
            <a:p>
              <a:r>
                <a:rPr lang="en-US" altLang="zh-CN" sz="700" dirty="0" smtClean="0">
                  <a:latin typeface="Arial" panose="020B0604020202020204" pitchFamily="34" charset="0"/>
                  <a:cs typeface="Arial" panose="020B0604020202020204" pitchFamily="34" charset="0"/>
                </a:rPr>
                <a:t>-2</a:t>
              </a:r>
              <a:endParaRPr lang="zh-CN" altLang="en-US" sz="700" dirty="0">
                <a:latin typeface="Arial" panose="020B0604020202020204" pitchFamily="34" charset="0"/>
                <a:cs typeface="Arial" panose="020B0604020202020204" pitchFamily="34" charset="0"/>
              </a:endParaRPr>
            </a:p>
          </p:txBody>
        </p:sp>
      </p:grpSp>
      <p:grpSp>
        <p:nvGrpSpPr>
          <p:cNvPr id="8" name="组合 7"/>
          <p:cNvGrpSpPr/>
          <p:nvPr/>
        </p:nvGrpSpPr>
        <p:grpSpPr>
          <a:xfrm>
            <a:off x="3700981" y="2778825"/>
            <a:ext cx="1929201" cy="2859531"/>
            <a:chOff x="3751781" y="2778825"/>
            <a:chExt cx="1929201" cy="2859531"/>
          </a:xfrm>
        </p:grpSpPr>
        <p:sp>
          <p:nvSpPr>
            <p:cNvPr id="82" name="文本框 81"/>
            <p:cNvSpPr txBox="1"/>
            <p:nvPr/>
          </p:nvSpPr>
          <p:spPr>
            <a:xfrm>
              <a:off x="5148852" y="3030416"/>
              <a:ext cx="517590" cy="215444"/>
            </a:xfrm>
            <a:prstGeom prst="rect">
              <a:avLst/>
            </a:prstGeom>
            <a:noFill/>
          </p:spPr>
          <p:txBody>
            <a:bodyPr wrap="square" rtlCol="0">
              <a:spAutoFit/>
            </a:bodyPr>
            <a:lstStyle/>
            <a:p>
              <a:r>
                <a:rPr lang="en-US" altLang="zh-CN" sz="800" dirty="0" smtClean="0">
                  <a:latin typeface="Arial" panose="020B0604020202020204" pitchFamily="34" charset="0"/>
                  <a:cs typeface="Arial" panose="020B0604020202020204" pitchFamily="34" charset="0"/>
                </a:rPr>
                <a:t>TGFβ1</a:t>
              </a:r>
              <a:endParaRPr lang="zh-CN" altLang="en-US" sz="800" dirty="0">
                <a:latin typeface="Arial" panose="020B0604020202020204" pitchFamily="34" charset="0"/>
                <a:cs typeface="Arial" panose="020B0604020202020204" pitchFamily="34" charset="0"/>
              </a:endParaRPr>
            </a:p>
          </p:txBody>
        </p:sp>
        <p:sp>
          <p:nvSpPr>
            <p:cNvPr id="83" name="文本框 82"/>
            <p:cNvSpPr txBox="1"/>
            <p:nvPr/>
          </p:nvSpPr>
          <p:spPr>
            <a:xfrm>
              <a:off x="5145068" y="3185932"/>
              <a:ext cx="487689" cy="215444"/>
            </a:xfrm>
            <a:prstGeom prst="rect">
              <a:avLst/>
            </a:prstGeom>
            <a:noFill/>
          </p:spPr>
          <p:txBody>
            <a:bodyPr wrap="square" rtlCol="0">
              <a:spAutoFit/>
            </a:bodyPr>
            <a:lstStyle>
              <a:defPPr>
                <a:defRPr lang="zh-CN"/>
              </a:defPPr>
              <a:lvl1pPr>
                <a:defRPr sz="800">
                  <a:latin typeface="Arial" panose="020B0604020202020204" pitchFamily="34" charset="0"/>
                  <a:cs typeface="Arial" panose="020B0604020202020204" pitchFamily="34" charset="0"/>
                </a:defRPr>
              </a:lvl1pPr>
            </a:lstStyle>
            <a:p>
              <a:r>
                <a:rPr lang="en-US" altLang="zh-CN" dirty="0"/>
                <a:t>OAS2</a:t>
              </a:r>
              <a:endParaRPr lang="zh-CN" altLang="en-US" dirty="0"/>
            </a:p>
          </p:txBody>
        </p:sp>
        <p:sp>
          <p:nvSpPr>
            <p:cNvPr id="84" name="文本框 83"/>
            <p:cNvSpPr txBox="1"/>
            <p:nvPr/>
          </p:nvSpPr>
          <p:spPr>
            <a:xfrm>
              <a:off x="5145068" y="3338753"/>
              <a:ext cx="521374" cy="179978"/>
            </a:xfrm>
            <a:prstGeom prst="rect">
              <a:avLst/>
            </a:prstGeom>
            <a:noFill/>
          </p:spPr>
          <p:txBody>
            <a:bodyPr wrap="square" rtlCol="0">
              <a:spAutoFit/>
            </a:bodyPr>
            <a:lstStyle>
              <a:defPPr>
                <a:defRPr lang="zh-CN"/>
              </a:defPPr>
              <a:lvl1pPr>
                <a:defRPr sz="800">
                  <a:latin typeface="Arial" panose="020B0604020202020204" pitchFamily="34" charset="0"/>
                  <a:cs typeface="Arial" panose="020B0604020202020204" pitchFamily="34" charset="0"/>
                </a:defRPr>
              </a:lvl1pPr>
            </a:lstStyle>
            <a:p>
              <a:r>
                <a:rPr lang="en-US" altLang="zh-CN" dirty="0" smtClean="0"/>
                <a:t>IL18BP</a:t>
              </a:r>
              <a:endParaRPr lang="zh-CN" altLang="en-US" dirty="0"/>
            </a:p>
          </p:txBody>
        </p:sp>
        <p:sp>
          <p:nvSpPr>
            <p:cNvPr id="85" name="文本框 84"/>
            <p:cNvSpPr txBox="1"/>
            <p:nvPr/>
          </p:nvSpPr>
          <p:spPr>
            <a:xfrm>
              <a:off x="5145068" y="3484410"/>
              <a:ext cx="521374" cy="179978"/>
            </a:xfrm>
            <a:prstGeom prst="rect">
              <a:avLst/>
            </a:prstGeom>
            <a:noFill/>
          </p:spPr>
          <p:txBody>
            <a:bodyPr wrap="square" rtlCol="0">
              <a:spAutoFit/>
            </a:bodyPr>
            <a:lstStyle>
              <a:defPPr>
                <a:defRPr lang="zh-CN"/>
              </a:defPPr>
              <a:lvl1pPr>
                <a:defRPr sz="800">
                  <a:latin typeface="Arial" panose="020B0604020202020204" pitchFamily="34" charset="0"/>
                  <a:cs typeface="Arial" panose="020B0604020202020204" pitchFamily="34" charset="0"/>
                </a:defRPr>
              </a:lvl1pPr>
            </a:lstStyle>
            <a:p>
              <a:r>
                <a:rPr lang="en-US" altLang="zh-CN" dirty="0" smtClean="0"/>
                <a:t>OASL</a:t>
              </a:r>
              <a:endParaRPr lang="zh-CN" altLang="en-US" dirty="0"/>
            </a:p>
          </p:txBody>
        </p:sp>
        <p:sp>
          <p:nvSpPr>
            <p:cNvPr id="86" name="文本框 85"/>
            <p:cNvSpPr txBox="1"/>
            <p:nvPr/>
          </p:nvSpPr>
          <p:spPr>
            <a:xfrm>
              <a:off x="5145068" y="3621306"/>
              <a:ext cx="521374" cy="179978"/>
            </a:xfrm>
            <a:prstGeom prst="rect">
              <a:avLst/>
            </a:prstGeom>
            <a:noFill/>
          </p:spPr>
          <p:txBody>
            <a:bodyPr wrap="square" rtlCol="0">
              <a:spAutoFit/>
            </a:bodyPr>
            <a:lstStyle>
              <a:defPPr>
                <a:defRPr lang="zh-CN"/>
              </a:defPPr>
              <a:lvl1pPr>
                <a:defRPr sz="800">
                  <a:latin typeface="Arial" panose="020B0604020202020204" pitchFamily="34" charset="0"/>
                  <a:cs typeface="Arial" panose="020B0604020202020204" pitchFamily="34" charset="0"/>
                </a:defRPr>
              </a:lvl1pPr>
            </a:lstStyle>
            <a:p>
              <a:r>
                <a:rPr lang="en-US" altLang="zh-CN" dirty="0" smtClean="0"/>
                <a:t>OAS1</a:t>
              </a:r>
              <a:endParaRPr lang="zh-CN" altLang="en-US" dirty="0"/>
            </a:p>
          </p:txBody>
        </p:sp>
        <p:sp>
          <p:nvSpPr>
            <p:cNvPr id="87" name="文本框 86"/>
            <p:cNvSpPr txBox="1"/>
            <p:nvPr/>
          </p:nvSpPr>
          <p:spPr>
            <a:xfrm>
              <a:off x="5152991" y="3770541"/>
              <a:ext cx="425910" cy="179978"/>
            </a:xfrm>
            <a:prstGeom prst="rect">
              <a:avLst/>
            </a:prstGeom>
            <a:noFill/>
          </p:spPr>
          <p:txBody>
            <a:bodyPr wrap="square" rtlCol="0">
              <a:spAutoFit/>
            </a:bodyPr>
            <a:lstStyle>
              <a:defPPr>
                <a:defRPr lang="zh-CN"/>
              </a:defPPr>
              <a:lvl1pPr>
                <a:defRPr sz="800">
                  <a:latin typeface="Arial" panose="020B0604020202020204" pitchFamily="34" charset="0"/>
                  <a:cs typeface="Arial" panose="020B0604020202020204" pitchFamily="34" charset="0"/>
                </a:defRPr>
              </a:lvl1pPr>
            </a:lstStyle>
            <a:p>
              <a:r>
                <a:rPr lang="en-US" altLang="zh-CN" dirty="0" smtClean="0"/>
                <a:t>MX1</a:t>
              </a:r>
              <a:endParaRPr lang="zh-CN" altLang="en-US" dirty="0"/>
            </a:p>
          </p:txBody>
        </p:sp>
        <p:sp>
          <p:nvSpPr>
            <p:cNvPr id="88" name="文本框 87"/>
            <p:cNvSpPr txBox="1"/>
            <p:nvPr/>
          </p:nvSpPr>
          <p:spPr>
            <a:xfrm>
              <a:off x="5148808" y="3911157"/>
              <a:ext cx="517634" cy="215444"/>
            </a:xfrm>
            <a:prstGeom prst="rect">
              <a:avLst/>
            </a:prstGeom>
            <a:noFill/>
          </p:spPr>
          <p:txBody>
            <a:bodyPr wrap="square" rtlCol="0">
              <a:spAutoFit/>
            </a:bodyPr>
            <a:lstStyle>
              <a:defPPr>
                <a:defRPr lang="zh-CN"/>
              </a:defPPr>
              <a:lvl1pPr>
                <a:defRPr sz="800">
                  <a:latin typeface="Arial" panose="020B0604020202020204" pitchFamily="34" charset="0"/>
                  <a:cs typeface="Arial" panose="020B0604020202020204" pitchFamily="34" charset="0"/>
                </a:defRPr>
              </a:lvl1pPr>
            </a:lstStyle>
            <a:p>
              <a:r>
                <a:rPr lang="en-US" altLang="zh-CN" dirty="0" smtClean="0"/>
                <a:t>OAS3</a:t>
              </a:r>
              <a:endParaRPr lang="zh-CN" altLang="en-US" dirty="0"/>
            </a:p>
          </p:txBody>
        </p:sp>
        <p:sp>
          <p:nvSpPr>
            <p:cNvPr id="89" name="文本框 88"/>
            <p:cNvSpPr txBox="1"/>
            <p:nvPr/>
          </p:nvSpPr>
          <p:spPr>
            <a:xfrm>
              <a:off x="5150899" y="4062287"/>
              <a:ext cx="425910" cy="179978"/>
            </a:xfrm>
            <a:prstGeom prst="rect">
              <a:avLst/>
            </a:prstGeom>
            <a:noFill/>
          </p:spPr>
          <p:txBody>
            <a:bodyPr wrap="square" rtlCol="0">
              <a:spAutoFit/>
            </a:bodyPr>
            <a:lstStyle>
              <a:defPPr>
                <a:defRPr lang="zh-CN"/>
              </a:defPPr>
              <a:lvl1pPr>
                <a:defRPr sz="800">
                  <a:latin typeface="Arial" panose="020B0604020202020204" pitchFamily="34" charset="0"/>
                  <a:cs typeface="Arial" panose="020B0604020202020204" pitchFamily="34" charset="0"/>
                </a:defRPr>
              </a:lvl1pPr>
            </a:lstStyle>
            <a:p>
              <a:r>
                <a:rPr lang="en-US" altLang="zh-CN" dirty="0" smtClean="0"/>
                <a:t>IDO1</a:t>
              </a:r>
              <a:endParaRPr lang="zh-CN" altLang="en-US" dirty="0"/>
            </a:p>
          </p:txBody>
        </p:sp>
        <p:sp>
          <p:nvSpPr>
            <p:cNvPr id="90" name="文本框 89"/>
            <p:cNvSpPr txBox="1"/>
            <p:nvPr/>
          </p:nvSpPr>
          <p:spPr>
            <a:xfrm>
              <a:off x="5154571" y="4224359"/>
              <a:ext cx="496416" cy="215444"/>
            </a:xfrm>
            <a:prstGeom prst="rect">
              <a:avLst/>
            </a:prstGeom>
            <a:noFill/>
          </p:spPr>
          <p:txBody>
            <a:bodyPr wrap="square" rtlCol="0">
              <a:spAutoFit/>
            </a:bodyPr>
            <a:lstStyle>
              <a:defPPr>
                <a:defRPr lang="zh-CN"/>
              </a:defPPr>
              <a:lvl1pPr>
                <a:defRPr sz="800">
                  <a:latin typeface="Arial" panose="020B0604020202020204" pitchFamily="34" charset="0"/>
                  <a:cs typeface="Arial" panose="020B0604020202020204" pitchFamily="34" charset="0"/>
                </a:defRPr>
              </a:lvl1pPr>
            </a:lstStyle>
            <a:p>
              <a:r>
                <a:rPr lang="en-US" altLang="zh-CN" dirty="0" smtClean="0"/>
                <a:t>BST2</a:t>
              </a:r>
              <a:endParaRPr lang="zh-CN" altLang="en-US" dirty="0"/>
            </a:p>
          </p:txBody>
        </p:sp>
        <p:sp>
          <p:nvSpPr>
            <p:cNvPr id="91" name="文本框 90"/>
            <p:cNvSpPr txBox="1"/>
            <p:nvPr/>
          </p:nvSpPr>
          <p:spPr>
            <a:xfrm>
              <a:off x="5157752" y="4366516"/>
              <a:ext cx="425910" cy="179978"/>
            </a:xfrm>
            <a:prstGeom prst="rect">
              <a:avLst/>
            </a:prstGeom>
            <a:noFill/>
          </p:spPr>
          <p:txBody>
            <a:bodyPr wrap="square" rtlCol="0">
              <a:spAutoFit/>
            </a:bodyPr>
            <a:lstStyle>
              <a:defPPr>
                <a:defRPr lang="zh-CN"/>
              </a:defPPr>
              <a:lvl1pPr>
                <a:defRPr sz="800">
                  <a:latin typeface="Arial" panose="020B0604020202020204" pitchFamily="34" charset="0"/>
                  <a:cs typeface="Arial" panose="020B0604020202020204" pitchFamily="34" charset="0"/>
                </a:defRPr>
              </a:lvl1pPr>
            </a:lstStyle>
            <a:p>
              <a:r>
                <a:rPr lang="en-US" altLang="zh-CN" dirty="0" smtClean="0"/>
                <a:t>IDO2</a:t>
              </a:r>
              <a:endParaRPr lang="zh-CN" altLang="en-US" dirty="0"/>
            </a:p>
          </p:txBody>
        </p:sp>
        <p:sp>
          <p:nvSpPr>
            <p:cNvPr id="92" name="文本框 91"/>
            <p:cNvSpPr txBox="1"/>
            <p:nvPr/>
          </p:nvSpPr>
          <p:spPr>
            <a:xfrm>
              <a:off x="5157007" y="4516567"/>
              <a:ext cx="475750" cy="215444"/>
            </a:xfrm>
            <a:prstGeom prst="rect">
              <a:avLst/>
            </a:prstGeom>
            <a:noFill/>
          </p:spPr>
          <p:txBody>
            <a:bodyPr wrap="square" rtlCol="0">
              <a:spAutoFit/>
            </a:bodyPr>
            <a:lstStyle>
              <a:defPPr>
                <a:defRPr lang="zh-CN"/>
              </a:defPPr>
              <a:lvl1pPr>
                <a:defRPr sz="800">
                  <a:latin typeface="Arial" panose="020B0604020202020204" pitchFamily="34" charset="0"/>
                  <a:cs typeface="Arial" panose="020B0604020202020204" pitchFamily="34" charset="0"/>
                </a:defRPr>
              </a:lvl1pPr>
            </a:lstStyle>
            <a:p>
              <a:r>
                <a:rPr lang="en-US" altLang="zh-CN" dirty="0" smtClean="0"/>
                <a:t>PD-L1</a:t>
              </a:r>
              <a:endParaRPr lang="zh-CN" altLang="en-US" dirty="0"/>
            </a:p>
          </p:txBody>
        </p:sp>
        <p:sp>
          <p:nvSpPr>
            <p:cNvPr id="93" name="文本框 92"/>
            <p:cNvSpPr txBox="1"/>
            <p:nvPr/>
          </p:nvSpPr>
          <p:spPr>
            <a:xfrm>
              <a:off x="5164462" y="4665340"/>
              <a:ext cx="425910" cy="179978"/>
            </a:xfrm>
            <a:prstGeom prst="rect">
              <a:avLst/>
            </a:prstGeom>
            <a:noFill/>
          </p:spPr>
          <p:txBody>
            <a:bodyPr wrap="square" rtlCol="0">
              <a:spAutoFit/>
            </a:bodyPr>
            <a:lstStyle>
              <a:defPPr>
                <a:defRPr lang="zh-CN"/>
              </a:defPPr>
              <a:lvl1pPr>
                <a:defRPr sz="800">
                  <a:latin typeface="Arial" panose="020B0604020202020204" pitchFamily="34" charset="0"/>
                  <a:cs typeface="Arial" panose="020B0604020202020204" pitchFamily="34" charset="0"/>
                </a:defRPr>
              </a:lvl1pPr>
            </a:lstStyle>
            <a:p>
              <a:r>
                <a:rPr lang="en-US" altLang="zh-CN" dirty="0" smtClean="0"/>
                <a:t>IL10</a:t>
              </a:r>
              <a:endParaRPr lang="zh-CN" altLang="en-US" dirty="0"/>
            </a:p>
          </p:txBody>
        </p:sp>
        <p:sp>
          <p:nvSpPr>
            <p:cNvPr id="94" name="文本框 93"/>
            <p:cNvSpPr txBox="1"/>
            <p:nvPr/>
          </p:nvSpPr>
          <p:spPr>
            <a:xfrm>
              <a:off x="5155238" y="4810179"/>
              <a:ext cx="523507" cy="179978"/>
            </a:xfrm>
            <a:prstGeom prst="rect">
              <a:avLst/>
            </a:prstGeom>
            <a:noFill/>
          </p:spPr>
          <p:txBody>
            <a:bodyPr wrap="square" rtlCol="0">
              <a:spAutoFit/>
            </a:bodyPr>
            <a:lstStyle>
              <a:defPPr>
                <a:defRPr lang="zh-CN"/>
              </a:defPPr>
              <a:lvl1pPr>
                <a:defRPr sz="800">
                  <a:latin typeface="Arial" panose="020B0604020202020204" pitchFamily="34" charset="0"/>
                  <a:cs typeface="Arial" panose="020B0604020202020204" pitchFamily="34" charset="0"/>
                </a:defRPr>
              </a:lvl1pPr>
            </a:lstStyle>
            <a:p>
              <a:r>
                <a:rPr lang="en-US" altLang="zh-CN" dirty="0" smtClean="0"/>
                <a:t>TGFβ2</a:t>
              </a:r>
              <a:endParaRPr lang="zh-CN" altLang="en-US" dirty="0"/>
            </a:p>
          </p:txBody>
        </p:sp>
        <p:sp>
          <p:nvSpPr>
            <p:cNvPr id="95" name="文本框 94"/>
            <p:cNvSpPr txBox="1"/>
            <p:nvPr/>
          </p:nvSpPr>
          <p:spPr>
            <a:xfrm>
              <a:off x="5157475" y="4958697"/>
              <a:ext cx="523507" cy="179978"/>
            </a:xfrm>
            <a:prstGeom prst="rect">
              <a:avLst/>
            </a:prstGeom>
            <a:noFill/>
          </p:spPr>
          <p:txBody>
            <a:bodyPr wrap="square" rtlCol="0">
              <a:spAutoFit/>
            </a:bodyPr>
            <a:lstStyle>
              <a:defPPr>
                <a:defRPr lang="zh-CN"/>
              </a:defPPr>
              <a:lvl1pPr>
                <a:defRPr sz="800">
                  <a:latin typeface="Arial" panose="020B0604020202020204" pitchFamily="34" charset="0"/>
                  <a:cs typeface="Arial" panose="020B0604020202020204" pitchFamily="34" charset="0"/>
                </a:defRPr>
              </a:lvl1pPr>
            </a:lstStyle>
            <a:p>
              <a:r>
                <a:rPr lang="en-US" altLang="zh-CN" dirty="0" smtClean="0"/>
                <a:t>TGFβ3</a:t>
              </a:r>
              <a:endParaRPr lang="zh-CN" altLang="en-US" dirty="0"/>
            </a:p>
          </p:txBody>
        </p:sp>
        <p:sp>
          <p:nvSpPr>
            <p:cNvPr id="119" name="文本框 118">
              <a:extLst>
                <a:ext uri="{FF2B5EF4-FFF2-40B4-BE49-F238E27FC236}">
                  <a16:creationId xmlns:a16="http://schemas.microsoft.com/office/drawing/2014/main" id="{088275B5-8711-4DEF-94CF-30A38D383245}"/>
                </a:ext>
              </a:extLst>
            </p:cNvPr>
            <p:cNvSpPr txBox="1"/>
            <p:nvPr/>
          </p:nvSpPr>
          <p:spPr>
            <a:xfrm>
              <a:off x="3751781" y="2778825"/>
              <a:ext cx="1890596" cy="246221"/>
            </a:xfrm>
            <a:prstGeom prst="rect">
              <a:avLst/>
            </a:prstGeom>
            <a:noFill/>
          </p:spPr>
          <p:txBody>
            <a:bodyPr wrap="square" rtlCol="0">
              <a:spAutoFit/>
            </a:bodyPr>
            <a:lstStyle>
              <a:defPPr>
                <a:defRPr lang="zh-CN"/>
              </a:defPPr>
              <a:lvl1pPr>
                <a:defRPr sz="1200"/>
              </a:lvl1pPr>
            </a:lstStyle>
            <a:p>
              <a:r>
                <a:rPr lang="en-US" altLang="zh-CN" sz="1000" dirty="0">
                  <a:solidFill>
                    <a:srgbClr val="000000"/>
                  </a:solidFill>
                  <a:latin typeface="Arial" panose="020B0604020202020204" pitchFamily="34" charset="0"/>
                  <a:cs typeface="Arial" panose="020B0604020202020204" pitchFamily="34" charset="0"/>
                </a:rPr>
                <a:t>A</a:t>
              </a:r>
              <a:r>
                <a:rPr lang="en-US" altLang="zh-CN" sz="1000" dirty="0" smtClean="0">
                  <a:solidFill>
                    <a:srgbClr val="000000"/>
                  </a:solidFill>
                  <a:latin typeface="Arial" panose="020B0604020202020204" pitchFamily="34" charset="0"/>
                  <a:cs typeface="Arial" panose="020B0604020202020204" pitchFamily="34" charset="0"/>
                </a:rPr>
                <a:t>nti-inflammatory </a:t>
              </a:r>
              <a:r>
                <a:rPr lang="en-US" altLang="zh-CN" sz="1000" dirty="0">
                  <a:solidFill>
                    <a:srgbClr val="000000"/>
                  </a:solidFill>
                  <a:latin typeface="Arial" panose="020B0604020202020204" pitchFamily="34" charset="0"/>
                  <a:cs typeface="Arial" panose="020B0604020202020204" pitchFamily="34" charset="0"/>
                </a:rPr>
                <a:t>cytokine </a:t>
              </a:r>
              <a:endParaRPr lang="zh-CN" altLang="en-US" sz="1000" dirty="0">
                <a:solidFill>
                  <a:srgbClr val="000000"/>
                </a:solidFill>
                <a:latin typeface="Arial" panose="020B0604020202020204" pitchFamily="34" charset="0"/>
                <a:cs typeface="Arial" panose="020B0604020202020204" pitchFamily="34" charset="0"/>
              </a:endParaRPr>
            </a:p>
          </p:txBody>
        </p:sp>
        <p:pic>
          <p:nvPicPr>
            <p:cNvPr id="121" name="图片 120">
              <a:extLst>
                <a:ext uri="{FF2B5EF4-FFF2-40B4-BE49-F238E27FC236}">
                  <a16:creationId xmlns:a16="http://schemas.microsoft.com/office/drawing/2014/main" id="{A608C749-10AF-404E-A49D-D932D06D5537}"/>
                </a:ext>
              </a:extLst>
            </p:cNvPr>
            <p:cNvPicPr/>
            <p:nvPr/>
          </p:nvPicPr>
          <p:blipFill rotWithShape="1">
            <a:blip r:embed="rId18" cstate="print">
              <a:extLst>
                <a:ext uri="{28A0092B-C50C-407E-A947-70E740481C1C}">
                  <a14:useLocalDpi xmlns:a14="http://schemas.microsoft.com/office/drawing/2010/main" val="0"/>
                </a:ext>
              </a:extLst>
            </a:blip>
            <a:srcRect l="10899" t="776" r="13757" b="6546"/>
            <a:stretch/>
          </p:blipFill>
          <p:spPr bwMode="auto">
            <a:xfrm>
              <a:off x="3803352" y="3041892"/>
              <a:ext cx="1394084" cy="2098489"/>
            </a:xfrm>
            <a:prstGeom prst="rect">
              <a:avLst/>
            </a:prstGeom>
            <a:noFill/>
            <a:ln>
              <a:noFill/>
            </a:ln>
          </p:spPr>
        </p:pic>
        <p:cxnSp>
          <p:nvCxnSpPr>
            <p:cNvPr id="233" name="直接连接符 232"/>
            <p:cNvCxnSpPr/>
            <p:nvPr/>
          </p:nvCxnSpPr>
          <p:spPr>
            <a:xfrm>
              <a:off x="3808091" y="5203791"/>
              <a:ext cx="316990" cy="0"/>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234" name="直接连接符 233"/>
            <p:cNvCxnSpPr/>
            <p:nvPr/>
          </p:nvCxnSpPr>
          <p:spPr>
            <a:xfrm>
              <a:off x="4159278" y="5203791"/>
              <a:ext cx="316990" cy="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35" name="直接连接符 234"/>
            <p:cNvCxnSpPr/>
            <p:nvPr/>
          </p:nvCxnSpPr>
          <p:spPr>
            <a:xfrm>
              <a:off x="4511284" y="5203791"/>
              <a:ext cx="316990" cy="0"/>
            </a:xfrm>
            <a:prstGeom prst="line">
              <a:avLst/>
            </a:prstGeom>
            <a:ln w="508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36" name="直接连接符 235"/>
            <p:cNvCxnSpPr/>
            <p:nvPr/>
          </p:nvCxnSpPr>
          <p:spPr>
            <a:xfrm>
              <a:off x="4866206" y="5203791"/>
              <a:ext cx="316990" cy="0"/>
            </a:xfrm>
            <a:prstGeom prst="line">
              <a:avLst/>
            </a:prstGeom>
            <a:ln w="5080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文本框 22"/>
            <p:cNvSpPr txBox="1"/>
            <p:nvPr/>
          </p:nvSpPr>
          <p:spPr>
            <a:xfrm>
              <a:off x="3876418" y="5217669"/>
              <a:ext cx="245966" cy="218072"/>
            </a:xfrm>
            <a:prstGeom prst="rect">
              <a:avLst/>
            </a:prstGeom>
            <a:noFill/>
          </p:spPr>
          <p:txBody>
            <a:bodyPr wrap="square" lIns="0" r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000" dirty="0" err="1" smtClean="0">
                  <a:solidFill>
                    <a:srgbClr val="000000"/>
                  </a:solidFill>
                  <a:latin typeface="Arial" panose="020B0604020202020204" pitchFamily="34" charset="0"/>
                  <a:cs typeface="Arial" panose="020B0604020202020204" pitchFamily="34" charset="0"/>
                </a:rPr>
                <a:t>Crtl</a:t>
              </a:r>
              <a:endParaRPr lang="zh-CN" altLang="en-US" sz="1000" dirty="0">
                <a:solidFill>
                  <a:srgbClr val="000000"/>
                </a:solidFill>
                <a:latin typeface="Arial" panose="020B0604020202020204" pitchFamily="34" charset="0"/>
                <a:cs typeface="Arial" panose="020B0604020202020204" pitchFamily="34" charset="0"/>
              </a:endParaRPr>
            </a:p>
          </p:txBody>
        </p:sp>
        <p:sp>
          <p:nvSpPr>
            <p:cNvPr id="238" name="文本框 26"/>
            <p:cNvSpPr txBox="1"/>
            <p:nvPr/>
          </p:nvSpPr>
          <p:spPr>
            <a:xfrm>
              <a:off x="4218942" y="5217669"/>
              <a:ext cx="238946" cy="218072"/>
            </a:xfrm>
            <a:prstGeom prst="rect">
              <a:avLst/>
            </a:prstGeom>
            <a:noFill/>
          </p:spPr>
          <p:txBody>
            <a:bodyPr wrap="square" lIns="0" r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000" dirty="0" smtClean="0">
                  <a:solidFill>
                    <a:srgbClr val="000000"/>
                  </a:solidFill>
                  <a:latin typeface="Arial" panose="020B0604020202020204" pitchFamily="34" charset="0"/>
                  <a:cs typeface="Arial" panose="020B0604020202020204" pitchFamily="34" charset="0"/>
                </a:rPr>
                <a:t>4-F</a:t>
              </a:r>
              <a:endParaRPr lang="zh-CN" altLang="en-US" sz="1000" dirty="0">
                <a:solidFill>
                  <a:srgbClr val="000000"/>
                </a:solidFill>
                <a:latin typeface="Arial" panose="020B0604020202020204" pitchFamily="34" charset="0"/>
                <a:cs typeface="Arial" panose="020B0604020202020204" pitchFamily="34" charset="0"/>
              </a:endParaRPr>
            </a:p>
          </p:txBody>
        </p:sp>
        <p:sp>
          <p:nvSpPr>
            <p:cNvPr id="239" name="文本框 26"/>
            <p:cNvSpPr txBox="1"/>
            <p:nvPr/>
          </p:nvSpPr>
          <p:spPr>
            <a:xfrm>
              <a:off x="3864457" y="5418504"/>
              <a:ext cx="542611" cy="218072"/>
            </a:xfrm>
            <a:prstGeom prst="rect">
              <a:avLst/>
            </a:prstGeom>
            <a:noFill/>
          </p:spPr>
          <p:txBody>
            <a:bodyPr wrap="square" lIns="0" r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000" dirty="0">
                  <a:solidFill>
                    <a:srgbClr val="000000"/>
                  </a:solidFill>
                  <a:latin typeface="Arial" panose="020B0604020202020204" pitchFamily="34" charset="0"/>
                  <a:cs typeface="Arial" panose="020B0604020202020204" pitchFamily="34" charset="0"/>
                </a:rPr>
                <a:t>UC</a:t>
              </a:r>
              <a:r>
                <a:rPr lang="en-US" altLang="zh-CN" sz="1000" dirty="0" smtClean="0">
                  <a:solidFill>
                    <a:srgbClr val="000000"/>
                  </a:solidFill>
                  <a:latin typeface="Arial" panose="020B0604020202020204" pitchFamily="34" charset="0"/>
                  <a:cs typeface="Arial" panose="020B0604020202020204" pitchFamily="34" charset="0"/>
                </a:rPr>
                <a:t>MSCs</a:t>
              </a:r>
              <a:endParaRPr lang="zh-CN" altLang="en-US" sz="1000" dirty="0">
                <a:solidFill>
                  <a:srgbClr val="000000"/>
                </a:solidFill>
                <a:latin typeface="Arial" panose="020B0604020202020204" pitchFamily="34" charset="0"/>
                <a:cs typeface="Arial" panose="020B0604020202020204" pitchFamily="34" charset="0"/>
              </a:endParaRPr>
            </a:p>
          </p:txBody>
        </p:sp>
        <p:sp>
          <p:nvSpPr>
            <p:cNvPr id="240" name="文本框 22"/>
            <p:cNvSpPr txBox="1"/>
            <p:nvPr/>
          </p:nvSpPr>
          <p:spPr>
            <a:xfrm>
              <a:off x="4552264" y="5217670"/>
              <a:ext cx="245966" cy="218072"/>
            </a:xfrm>
            <a:prstGeom prst="rect">
              <a:avLst/>
            </a:prstGeom>
            <a:noFill/>
          </p:spPr>
          <p:txBody>
            <a:bodyPr wrap="square" lIns="0" r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000" dirty="0" err="1" smtClean="0">
                  <a:solidFill>
                    <a:srgbClr val="000000"/>
                  </a:solidFill>
                  <a:latin typeface="Arial" panose="020B0604020202020204" pitchFamily="34" charset="0"/>
                  <a:cs typeface="Arial" panose="020B0604020202020204" pitchFamily="34" charset="0"/>
                </a:rPr>
                <a:t>Crtl</a:t>
              </a:r>
              <a:endParaRPr lang="zh-CN" altLang="en-US" sz="1000" dirty="0">
                <a:solidFill>
                  <a:srgbClr val="000000"/>
                </a:solidFill>
                <a:latin typeface="Arial" panose="020B0604020202020204" pitchFamily="34" charset="0"/>
                <a:cs typeface="Arial" panose="020B0604020202020204" pitchFamily="34" charset="0"/>
              </a:endParaRPr>
            </a:p>
          </p:txBody>
        </p:sp>
        <p:sp>
          <p:nvSpPr>
            <p:cNvPr id="241" name="文本框 26"/>
            <p:cNvSpPr txBox="1"/>
            <p:nvPr/>
          </p:nvSpPr>
          <p:spPr>
            <a:xfrm>
              <a:off x="4914045" y="5217669"/>
              <a:ext cx="238946" cy="218072"/>
            </a:xfrm>
            <a:prstGeom prst="rect">
              <a:avLst/>
            </a:prstGeom>
            <a:noFill/>
          </p:spPr>
          <p:txBody>
            <a:bodyPr wrap="square" lIns="0" r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000" dirty="0" smtClean="0">
                  <a:solidFill>
                    <a:srgbClr val="000000"/>
                  </a:solidFill>
                  <a:latin typeface="Arial" panose="020B0604020202020204" pitchFamily="34" charset="0"/>
                  <a:cs typeface="Arial" panose="020B0604020202020204" pitchFamily="34" charset="0"/>
                </a:rPr>
                <a:t>4-F</a:t>
              </a:r>
              <a:endParaRPr lang="zh-CN" altLang="en-US" sz="1000" dirty="0">
                <a:solidFill>
                  <a:srgbClr val="000000"/>
                </a:solidFill>
                <a:latin typeface="Arial" panose="020B0604020202020204" pitchFamily="34" charset="0"/>
                <a:cs typeface="Arial" panose="020B0604020202020204" pitchFamily="34" charset="0"/>
              </a:endParaRPr>
            </a:p>
          </p:txBody>
        </p:sp>
        <p:cxnSp>
          <p:nvCxnSpPr>
            <p:cNvPr id="242" name="直接连接符 241"/>
            <p:cNvCxnSpPr/>
            <p:nvPr/>
          </p:nvCxnSpPr>
          <p:spPr>
            <a:xfrm flipV="1">
              <a:off x="3857395" y="5440825"/>
              <a:ext cx="5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3" name="直接连接符 242"/>
            <p:cNvCxnSpPr/>
            <p:nvPr/>
          </p:nvCxnSpPr>
          <p:spPr>
            <a:xfrm flipV="1">
              <a:off x="4555607" y="5437938"/>
              <a:ext cx="5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44" name="文本框 26"/>
            <p:cNvSpPr txBox="1"/>
            <p:nvPr/>
          </p:nvSpPr>
          <p:spPr>
            <a:xfrm>
              <a:off x="4599433" y="5420284"/>
              <a:ext cx="552806" cy="218072"/>
            </a:xfrm>
            <a:prstGeom prst="rect">
              <a:avLst/>
            </a:prstGeom>
            <a:noFill/>
          </p:spPr>
          <p:txBody>
            <a:bodyPr wrap="square" lIns="0" r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000" dirty="0" smtClean="0">
                  <a:solidFill>
                    <a:srgbClr val="000000"/>
                  </a:solidFill>
                  <a:latin typeface="Arial" panose="020B0604020202020204" pitchFamily="34" charset="0"/>
                  <a:cs typeface="Arial" panose="020B0604020202020204" pitchFamily="34" charset="0"/>
                </a:rPr>
                <a:t>PLMSCs</a:t>
              </a:r>
              <a:endParaRPr lang="zh-CN" altLang="en-US" sz="1000" dirty="0">
                <a:solidFill>
                  <a:srgbClr val="000000"/>
                </a:solidFill>
                <a:latin typeface="Arial" panose="020B0604020202020204" pitchFamily="34" charset="0"/>
                <a:cs typeface="Arial" panose="020B0604020202020204" pitchFamily="34" charset="0"/>
              </a:endParaRPr>
            </a:p>
          </p:txBody>
        </p:sp>
      </p:grpSp>
      <p:sp>
        <p:nvSpPr>
          <p:cNvPr id="162" name="文本框 161">
            <a:extLst>
              <a:ext uri="{FF2B5EF4-FFF2-40B4-BE49-F238E27FC236}">
                <a16:creationId xmlns:a16="http://schemas.microsoft.com/office/drawing/2014/main" id="{14E826FF-E546-4971-A24A-F6EE3BA191C3}"/>
              </a:ext>
            </a:extLst>
          </p:cNvPr>
          <p:cNvSpPr txBox="1"/>
          <p:nvPr/>
        </p:nvSpPr>
        <p:spPr>
          <a:xfrm flipH="1">
            <a:off x="5443755" y="2603339"/>
            <a:ext cx="251038" cy="246221"/>
          </a:xfrm>
          <a:prstGeom prst="rect">
            <a:avLst/>
          </a:prstGeom>
          <a:noFill/>
        </p:spPr>
        <p:txBody>
          <a:bodyPr wrap="square" rtlCol="0">
            <a:spAutoFit/>
          </a:bodyPr>
          <a:lstStyle/>
          <a:p>
            <a:pPr defTabSz="342900"/>
            <a:r>
              <a:rPr lang="en-US" altLang="zh-CN" sz="1000" dirty="0" smtClean="0">
                <a:solidFill>
                  <a:prstClr val="black"/>
                </a:solidFill>
                <a:latin typeface="Arial" panose="020B0604020202020204" pitchFamily="34" charset="0"/>
                <a:ea typeface="等线" panose="02010600030101010101" pitchFamily="2" charset="-122"/>
                <a:cs typeface="Arial" panose="020B0604020202020204" pitchFamily="34" charset="0"/>
              </a:rPr>
              <a:t>F</a:t>
            </a:r>
            <a:endParaRPr lang="zh-CN" altLang="en-US" sz="1000" dirty="0">
              <a:solidFill>
                <a:prstClr val="black"/>
              </a:solidFill>
              <a:latin typeface="Arial" panose="020B0604020202020204" pitchFamily="34" charset="0"/>
              <a:ea typeface="等线" panose="02010600030101010101" pitchFamily="2" charset="-122"/>
              <a:cs typeface="Arial" panose="020B0604020202020204" pitchFamily="34" charset="0"/>
            </a:endParaRPr>
          </a:p>
        </p:txBody>
      </p:sp>
      <p:grpSp>
        <p:nvGrpSpPr>
          <p:cNvPr id="163" name="组合 162"/>
          <p:cNvGrpSpPr/>
          <p:nvPr/>
        </p:nvGrpSpPr>
        <p:grpSpPr>
          <a:xfrm>
            <a:off x="5657206" y="2760220"/>
            <a:ext cx="1726135" cy="2902242"/>
            <a:chOff x="552943" y="6322808"/>
            <a:chExt cx="1726135" cy="2902242"/>
          </a:xfrm>
        </p:grpSpPr>
        <p:pic>
          <p:nvPicPr>
            <p:cNvPr id="164" name="图片 163"/>
            <p:cNvPicPr>
              <a:picLocks noChangeAspect="1"/>
            </p:cNvPicPr>
            <p:nvPr/>
          </p:nvPicPr>
          <p:blipFill rotWithShape="1">
            <a:blip r:embed="rId19" cstate="print">
              <a:extLst>
                <a:ext uri="{28A0092B-C50C-407E-A947-70E740481C1C}">
                  <a14:useLocalDpi xmlns:a14="http://schemas.microsoft.com/office/drawing/2010/main" val="0"/>
                </a:ext>
              </a:extLst>
            </a:blip>
            <a:srcRect l="19220" t="9374" r="23603" b="14927"/>
            <a:stretch/>
          </p:blipFill>
          <p:spPr>
            <a:xfrm>
              <a:off x="557777" y="6570911"/>
              <a:ext cx="1721301" cy="2142470"/>
            </a:xfrm>
            <a:prstGeom prst="rect">
              <a:avLst/>
            </a:prstGeom>
          </p:spPr>
        </p:pic>
        <p:sp>
          <p:nvSpPr>
            <p:cNvPr id="165" name="文本框 164">
              <a:extLst>
                <a:ext uri="{FF2B5EF4-FFF2-40B4-BE49-F238E27FC236}">
                  <a16:creationId xmlns:a16="http://schemas.microsoft.com/office/drawing/2014/main" id="{A39D82AB-61C8-4259-8EE3-22AF6AED4FB9}"/>
                </a:ext>
              </a:extLst>
            </p:cNvPr>
            <p:cNvSpPr txBox="1"/>
            <p:nvPr/>
          </p:nvSpPr>
          <p:spPr>
            <a:xfrm>
              <a:off x="893985" y="6322808"/>
              <a:ext cx="799464" cy="246221"/>
            </a:xfrm>
            <a:prstGeom prst="rect">
              <a:avLst/>
            </a:prstGeom>
            <a:noFill/>
          </p:spPr>
          <p:txBody>
            <a:bodyPr wrap="square" rtlCol="0">
              <a:spAutoFit/>
            </a:bodyPr>
            <a:lstStyle>
              <a:defPPr>
                <a:defRPr lang="zh-CN"/>
              </a:defPPr>
              <a:lvl1pPr>
                <a:defRPr sz="1200"/>
              </a:lvl1pPr>
            </a:lstStyle>
            <a:p>
              <a:r>
                <a:rPr lang="en-US" altLang="zh-CN" sz="1000" dirty="0" smtClean="0">
                  <a:solidFill>
                    <a:srgbClr val="000000"/>
                  </a:solidFill>
                  <a:latin typeface="Arial" panose="020B0604020202020204" pitchFamily="34" charset="0"/>
                  <a:cs typeface="Arial" panose="020B0604020202020204" pitchFamily="34" charset="0"/>
                </a:rPr>
                <a:t>Receptor</a:t>
              </a:r>
              <a:endParaRPr lang="zh-CN" altLang="en-US" sz="1000" dirty="0">
                <a:solidFill>
                  <a:srgbClr val="000000"/>
                </a:solidFill>
                <a:latin typeface="Arial" panose="020B0604020202020204" pitchFamily="34" charset="0"/>
                <a:cs typeface="Arial" panose="020B0604020202020204" pitchFamily="34" charset="0"/>
              </a:endParaRPr>
            </a:p>
          </p:txBody>
        </p:sp>
        <p:cxnSp>
          <p:nvCxnSpPr>
            <p:cNvPr id="166" name="直接连接符 165"/>
            <p:cNvCxnSpPr/>
            <p:nvPr/>
          </p:nvCxnSpPr>
          <p:spPr>
            <a:xfrm>
              <a:off x="552943" y="8790485"/>
              <a:ext cx="316990" cy="0"/>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167" name="直接连接符 166"/>
            <p:cNvCxnSpPr/>
            <p:nvPr/>
          </p:nvCxnSpPr>
          <p:spPr>
            <a:xfrm>
              <a:off x="904130" y="8790485"/>
              <a:ext cx="316990" cy="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8" name="直接连接符 167"/>
            <p:cNvCxnSpPr/>
            <p:nvPr/>
          </p:nvCxnSpPr>
          <p:spPr>
            <a:xfrm>
              <a:off x="1256136" y="8790485"/>
              <a:ext cx="316990" cy="0"/>
            </a:xfrm>
            <a:prstGeom prst="line">
              <a:avLst/>
            </a:prstGeom>
            <a:ln w="508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69" name="直接连接符 168"/>
            <p:cNvCxnSpPr/>
            <p:nvPr/>
          </p:nvCxnSpPr>
          <p:spPr>
            <a:xfrm>
              <a:off x="1611058" y="8790485"/>
              <a:ext cx="316990" cy="0"/>
            </a:xfrm>
            <a:prstGeom prst="line">
              <a:avLst/>
            </a:prstGeom>
            <a:ln w="50800">
              <a:solidFill>
                <a:srgbClr val="00B050"/>
              </a:solidFill>
            </a:ln>
          </p:spPr>
          <p:style>
            <a:lnRef idx="1">
              <a:schemeClr val="accent1"/>
            </a:lnRef>
            <a:fillRef idx="0">
              <a:schemeClr val="accent1"/>
            </a:fillRef>
            <a:effectRef idx="0">
              <a:schemeClr val="accent1"/>
            </a:effectRef>
            <a:fontRef idx="minor">
              <a:schemeClr val="tx1"/>
            </a:fontRef>
          </p:style>
        </p:cxnSp>
        <p:sp>
          <p:nvSpPr>
            <p:cNvPr id="170" name="文本框 22"/>
            <p:cNvSpPr txBox="1"/>
            <p:nvPr/>
          </p:nvSpPr>
          <p:spPr>
            <a:xfrm>
              <a:off x="621270" y="8804363"/>
              <a:ext cx="245966" cy="218072"/>
            </a:xfrm>
            <a:prstGeom prst="rect">
              <a:avLst/>
            </a:prstGeom>
            <a:noFill/>
          </p:spPr>
          <p:txBody>
            <a:bodyPr wrap="square" lIns="0" r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000" dirty="0" err="1" smtClean="0">
                  <a:solidFill>
                    <a:srgbClr val="000000"/>
                  </a:solidFill>
                  <a:latin typeface="Arial" panose="020B0604020202020204" pitchFamily="34" charset="0"/>
                  <a:cs typeface="Arial" panose="020B0604020202020204" pitchFamily="34" charset="0"/>
                </a:rPr>
                <a:t>Crtl</a:t>
              </a:r>
              <a:endParaRPr lang="zh-CN" altLang="en-US" sz="1000" dirty="0">
                <a:solidFill>
                  <a:srgbClr val="000000"/>
                </a:solidFill>
                <a:latin typeface="Arial" panose="020B0604020202020204" pitchFamily="34" charset="0"/>
                <a:cs typeface="Arial" panose="020B0604020202020204" pitchFamily="34" charset="0"/>
              </a:endParaRPr>
            </a:p>
          </p:txBody>
        </p:sp>
        <p:sp>
          <p:nvSpPr>
            <p:cNvPr id="171" name="文本框 26"/>
            <p:cNvSpPr txBox="1"/>
            <p:nvPr/>
          </p:nvSpPr>
          <p:spPr>
            <a:xfrm>
              <a:off x="963794" y="8804363"/>
              <a:ext cx="238946" cy="218072"/>
            </a:xfrm>
            <a:prstGeom prst="rect">
              <a:avLst/>
            </a:prstGeom>
            <a:noFill/>
          </p:spPr>
          <p:txBody>
            <a:bodyPr wrap="square" lIns="0" r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000" dirty="0" smtClean="0">
                  <a:solidFill>
                    <a:srgbClr val="000000"/>
                  </a:solidFill>
                  <a:latin typeface="Arial" panose="020B0604020202020204" pitchFamily="34" charset="0"/>
                  <a:cs typeface="Arial" panose="020B0604020202020204" pitchFamily="34" charset="0"/>
                </a:rPr>
                <a:t>4-F</a:t>
              </a:r>
              <a:endParaRPr lang="zh-CN" altLang="en-US" sz="1000" dirty="0">
                <a:solidFill>
                  <a:srgbClr val="000000"/>
                </a:solidFill>
                <a:latin typeface="Arial" panose="020B0604020202020204" pitchFamily="34" charset="0"/>
                <a:cs typeface="Arial" panose="020B0604020202020204" pitchFamily="34" charset="0"/>
              </a:endParaRPr>
            </a:p>
          </p:txBody>
        </p:sp>
        <p:sp>
          <p:nvSpPr>
            <p:cNvPr id="172" name="文本框 26"/>
            <p:cNvSpPr txBox="1"/>
            <p:nvPr/>
          </p:nvSpPr>
          <p:spPr>
            <a:xfrm>
              <a:off x="609309" y="9005198"/>
              <a:ext cx="542611" cy="218072"/>
            </a:xfrm>
            <a:prstGeom prst="rect">
              <a:avLst/>
            </a:prstGeom>
            <a:noFill/>
          </p:spPr>
          <p:txBody>
            <a:bodyPr wrap="square" lIns="0" r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000" dirty="0">
                  <a:solidFill>
                    <a:srgbClr val="000000"/>
                  </a:solidFill>
                  <a:latin typeface="Arial" panose="020B0604020202020204" pitchFamily="34" charset="0"/>
                  <a:cs typeface="Arial" panose="020B0604020202020204" pitchFamily="34" charset="0"/>
                </a:rPr>
                <a:t>UC</a:t>
              </a:r>
              <a:r>
                <a:rPr lang="en-US" altLang="zh-CN" sz="1000" dirty="0" smtClean="0">
                  <a:solidFill>
                    <a:srgbClr val="000000"/>
                  </a:solidFill>
                  <a:latin typeface="Arial" panose="020B0604020202020204" pitchFamily="34" charset="0"/>
                  <a:cs typeface="Arial" panose="020B0604020202020204" pitchFamily="34" charset="0"/>
                </a:rPr>
                <a:t>MSCs</a:t>
              </a:r>
              <a:endParaRPr lang="zh-CN" altLang="en-US" sz="1000" dirty="0">
                <a:solidFill>
                  <a:srgbClr val="000000"/>
                </a:solidFill>
                <a:latin typeface="Arial" panose="020B0604020202020204" pitchFamily="34" charset="0"/>
                <a:cs typeface="Arial" panose="020B0604020202020204" pitchFamily="34" charset="0"/>
              </a:endParaRPr>
            </a:p>
          </p:txBody>
        </p:sp>
        <p:sp>
          <p:nvSpPr>
            <p:cNvPr id="173" name="文本框 22"/>
            <p:cNvSpPr txBox="1"/>
            <p:nvPr/>
          </p:nvSpPr>
          <p:spPr>
            <a:xfrm>
              <a:off x="1297116" y="8804364"/>
              <a:ext cx="245966" cy="218072"/>
            </a:xfrm>
            <a:prstGeom prst="rect">
              <a:avLst/>
            </a:prstGeom>
            <a:noFill/>
          </p:spPr>
          <p:txBody>
            <a:bodyPr wrap="square" lIns="0" r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000" dirty="0" err="1" smtClean="0">
                  <a:solidFill>
                    <a:srgbClr val="000000"/>
                  </a:solidFill>
                  <a:latin typeface="Arial" panose="020B0604020202020204" pitchFamily="34" charset="0"/>
                  <a:cs typeface="Arial" panose="020B0604020202020204" pitchFamily="34" charset="0"/>
                </a:rPr>
                <a:t>Crtl</a:t>
              </a:r>
              <a:endParaRPr lang="zh-CN" altLang="en-US" sz="1000" dirty="0">
                <a:solidFill>
                  <a:srgbClr val="000000"/>
                </a:solidFill>
                <a:latin typeface="Arial" panose="020B0604020202020204" pitchFamily="34" charset="0"/>
                <a:cs typeface="Arial" panose="020B0604020202020204" pitchFamily="34" charset="0"/>
              </a:endParaRPr>
            </a:p>
          </p:txBody>
        </p:sp>
        <p:sp>
          <p:nvSpPr>
            <p:cNvPr id="174" name="文本框 26"/>
            <p:cNvSpPr txBox="1"/>
            <p:nvPr/>
          </p:nvSpPr>
          <p:spPr>
            <a:xfrm>
              <a:off x="1658897" y="8804363"/>
              <a:ext cx="238946" cy="218072"/>
            </a:xfrm>
            <a:prstGeom prst="rect">
              <a:avLst/>
            </a:prstGeom>
            <a:noFill/>
          </p:spPr>
          <p:txBody>
            <a:bodyPr wrap="square" lIns="0" r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000" dirty="0" smtClean="0">
                  <a:solidFill>
                    <a:srgbClr val="000000"/>
                  </a:solidFill>
                  <a:latin typeface="Arial" panose="020B0604020202020204" pitchFamily="34" charset="0"/>
                  <a:cs typeface="Arial" panose="020B0604020202020204" pitchFamily="34" charset="0"/>
                </a:rPr>
                <a:t>4-F</a:t>
              </a:r>
              <a:endParaRPr lang="zh-CN" altLang="en-US" sz="1000" dirty="0">
                <a:solidFill>
                  <a:srgbClr val="000000"/>
                </a:solidFill>
                <a:latin typeface="Arial" panose="020B0604020202020204" pitchFamily="34" charset="0"/>
                <a:cs typeface="Arial" panose="020B0604020202020204" pitchFamily="34" charset="0"/>
              </a:endParaRPr>
            </a:p>
          </p:txBody>
        </p:sp>
        <p:cxnSp>
          <p:nvCxnSpPr>
            <p:cNvPr id="175" name="直接连接符 174"/>
            <p:cNvCxnSpPr/>
            <p:nvPr/>
          </p:nvCxnSpPr>
          <p:spPr>
            <a:xfrm flipV="1">
              <a:off x="602247" y="9027519"/>
              <a:ext cx="5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6" name="直接连接符 175"/>
            <p:cNvCxnSpPr/>
            <p:nvPr/>
          </p:nvCxnSpPr>
          <p:spPr>
            <a:xfrm flipV="1">
              <a:off x="1300459" y="9024632"/>
              <a:ext cx="5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77" name="文本框 26"/>
            <p:cNvSpPr txBox="1"/>
            <p:nvPr/>
          </p:nvSpPr>
          <p:spPr>
            <a:xfrm>
              <a:off x="1344285" y="9006978"/>
              <a:ext cx="552806" cy="218072"/>
            </a:xfrm>
            <a:prstGeom prst="rect">
              <a:avLst/>
            </a:prstGeom>
            <a:noFill/>
          </p:spPr>
          <p:txBody>
            <a:bodyPr wrap="square" lIns="0" r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000" dirty="0" smtClean="0">
                  <a:solidFill>
                    <a:srgbClr val="000000"/>
                  </a:solidFill>
                  <a:latin typeface="Arial" panose="020B0604020202020204" pitchFamily="34" charset="0"/>
                  <a:cs typeface="Arial" panose="020B0604020202020204" pitchFamily="34" charset="0"/>
                </a:rPr>
                <a:t>PLMSCs</a:t>
              </a:r>
              <a:endParaRPr lang="zh-CN" altLang="en-US" sz="1000" dirty="0">
                <a:solidFill>
                  <a:srgbClr val="000000"/>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57379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222080" y="5026231"/>
            <a:ext cx="7309688" cy="1200329"/>
          </a:xfrm>
          <a:prstGeom prst="rect">
            <a:avLst/>
          </a:prstGeom>
          <a:noFill/>
        </p:spPr>
        <p:txBody>
          <a:bodyPr wrap="square" rtlCol="0">
            <a:spAutoFit/>
          </a:bodyPr>
          <a:lstStyle/>
          <a:p>
            <a:pPr algn="just"/>
            <a:r>
              <a:rPr lang="en-US" altLang="zh-CN" sz="1200" b="1" dirty="0">
                <a:latin typeface="Arial" panose="020B0604020202020204" pitchFamily="34" charset="0"/>
                <a:cs typeface="Arial" panose="020B0604020202020204" pitchFamily="34" charset="0"/>
              </a:rPr>
              <a:t>Figure S6. UCMSCs induced macrophage polarization to M2</a:t>
            </a:r>
            <a:endParaRPr lang="zh-CN" altLang="zh-CN" sz="1200" dirty="0">
              <a:latin typeface="Arial" panose="020B0604020202020204" pitchFamily="34" charset="0"/>
              <a:cs typeface="Arial" panose="020B0604020202020204" pitchFamily="34" charset="0"/>
            </a:endParaRPr>
          </a:p>
          <a:p>
            <a:pPr algn="just"/>
            <a:r>
              <a:rPr lang="en-US" altLang="zh-CN" sz="1200" dirty="0">
                <a:latin typeface="Arial" panose="020B0604020202020204" pitchFamily="34" charset="0"/>
                <a:cs typeface="Arial" panose="020B0604020202020204" pitchFamily="34" charset="0"/>
              </a:rPr>
              <a:t>(A) A representative contour plot displaying the identification of macrophages using F4/80 and CD11b markers. (B) Morphology images depicting macrophages co-cultured with UCMSCs and PLMSCs. (C) Proportion of M1 macrophages co-cultured with UCMSCs and PLMSCs. (D) Representative flow cytometry dot plots showing expression of </a:t>
            </a:r>
            <a:r>
              <a:rPr lang="en-US" altLang="zh-CN" sz="1200" dirty="0" err="1">
                <a:latin typeface="Arial" panose="020B0604020202020204" pitchFamily="34" charset="0"/>
                <a:cs typeface="Arial" panose="020B0604020202020204" pitchFamily="34" charset="0"/>
              </a:rPr>
              <a:t>Siglec</a:t>
            </a:r>
            <a:r>
              <a:rPr lang="en-US" altLang="zh-CN" sz="1200" dirty="0">
                <a:latin typeface="Arial" panose="020B0604020202020204" pitchFamily="34" charset="0"/>
                <a:cs typeface="Arial" panose="020B0604020202020204" pitchFamily="34" charset="0"/>
              </a:rPr>
              <a:t>-F, CD11b, CD206 in alveolar macrophages from mice with different treatments on day 21 post BLM challenge</a:t>
            </a:r>
            <a:r>
              <a:rPr lang="en-US" altLang="zh-CN" sz="1200" dirty="0" smtClean="0">
                <a:latin typeface="Arial" panose="020B0604020202020204" pitchFamily="34" charset="0"/>
                <a:cs typeface="Arial" panose="020B0604020202020204" pitchFamily="34" charset="0"/>
              </a:rPr>
              <a:t>.</a:t>
            </a:r>
            <a:endParaRPr lang="zh-CN" altLang="zh-CN" sz="1200" dirty="0">
              <a:latin typeface="Arial" panose="020B0604020202020204" pitchFamily="34" charset="0"/>
              <a:cs typeface="Arial" panose="020B0604020202020204" pitchFamily="34" charset="0"/>
            </a:endParaRPr>
          </a:p>
        </p:txBody>
      </p:sp>
      <p:grpSp>
        <p:nvGrpSpPr>
          <p:cNvPr id="10" name="组合 9"/>
          <p:cNvGrpSpPr/>
          <p:nvPr/>
        </p:nvGrpSpPr>
        <p:grpSpPr>
          <a:xfrm>
            <a:off x="227444" y="334305"/>
            <a:ext cx="6986955" cy="4532204"/>
            <a:chOff x="54187" y="334305"/>
            <a:chExt cx="6986955" cy="4532204"/>
          </a:xfrm>
        </p:grpSpPr>
        <p:sp>
          <p:nvSpPr>
            <p:cNvPr id="17" name="文本框 16"/>
            <p:cNvSpPr txBox="1"/>
            <p:nvPr/>
          </p:nvSpPr>
          <p:spPr>
            <a:xfrm>
              <a:off x="54187" y="334305"/>
              <a:ext cx="279526" cy="335156"/>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altLang="zh-CN" sz="1200" dirty="0">
                  <a:solidFill>
                    <a:prstClr val="black"/>
                  </a:solidFill>
                  <a:latin typeface="Arial" panose="020B0604020202020204" pitchFamily="34" charset="0"/>
                  <a:ea typeface="等线" panose="02010600030101010101" pitchFamily="2" charset="-122"/>
                  <a:cs typeface="Arial" panose="020B0604020202020204" pitchFamily="34" charset="0"/>
                </a:rPr>
                <a:t>A</a:t>
              </a:r>
              <a:endParaRPr kumimoji="0" lang="en-US" altLang="zh-CN" sz="1200" b="0" i="0" u="none" strike="noStrike" kern="1200" cap="none" spc="0" normalizeH="0" baseline="0" noProof="0" dirty="0" smtClean="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endParaRPr>
            </a:p>
          </p:txBody>
        </p:sp>
        <p:grpSp>
          <p:nvGrpSpPr>
            <p:cNvPr id="18" name="组合 17"/>
            <p:cNvGrpSpPr/>
            <p:nvPr/>
          </p:nvGrpSpPr>
          <p:grpSpPr>
            <a:xfrm>
              <a:off x="2852237" y="604263"/>
              <a:ext cx="4188905" cy="1358305"/>
              <a:chOff x="2199309" y="308633"/>
              <a:chExt cx="4188905" cy="1358305"/>
            </a:xfrm>
          </p:grpSpPr>
          <p:pic>
            <p:nvPicPr>
              <p:cNvPr id="19" name="图片 18"/>
              <p:cNvPicPr>
                <a:picLocks noChangeAspect="1"/>
              </p:cNvPicPr>
              <p:nvPr/>
            </p:nvPicPr>
            <p:blipFill rotWithShape="1">
              <a:blip r:embed="rId3" cstate="print">
                <a:extLst>
                  <a:ext uri="{28A0092B-C50C-407E-A947-70E740481C1C}">
                    <a14:useLocalDpi xmlns:a14="http://schemas.microsoft.com/office/drawing/2010/main" val="0"/>
                  </a:ext>
                </a:extLst>
              </a:blip>
              <a:srcRect l="27039" r="10416"/>
              <a:stretch/>
            </p:blipFill>
            <p:spPr>
              <a:xfrm>
                <a:off x="2199309" y="308633"/>
                <a:ext cx="1326121" cy="1325186"/>
              </a:xfrm>
              <a:prstGeom prst="rect">
                <a:avLst/>
              </a:prstGeom>
              <a:ln>
                <a:solidFill>
                  <a:schemeClr val="tx1"/>
                </a:solidFill>
              </a:ln>
            </p:spPr>
          </p:pic>
          <p:pic>
            <p:nvPicPr>
              <p:cNvPr id="20" name="图片 19"/>
              <p:cNvPicPr>
                <a:picLocks noChangeAspect="1"/>
              </p:cNvPicPr>
              <p:nvPr/>
            </p:nvPicPr>
            <p:blipFill rotWithShape="1">
              <a:blip r:embed="rId4" cstate="print">
                <a:extLst>
                  <a:ext uri="{28A0092B-C50C-407E-A947-70E740481C1C}">
                    <a14:useLocalDpi xmlns:a14="http://schemas.microsoft.com/office/drawing/2010/main" val="0"/>
                  </a:ext>
                </a:extLst>
              </a:blip>
              <a:srcRect l="7646" r="29809"/>
              <a:stretch/>
            </p:blipFill>
            <p:spPr>
              <a:xfrm>
                <a:off x="3630702" y="308633"/>
                <a:ext cx="1326120" cy="1325186"/>
              </a:xfrm>
              <a:prstGeom prst="rect">
                <a:avLst/>
              </a:prstGeom>
              <a:ln>
                <a:solidFill>
                  <a:schemeClr val="tx1"/>
                </a:solidFill>
              </a:ln>
            </p:spPr>
          </p:pic>
          <p:pic>
            <p:nvPicPr>
              <p:cNvPr id="21" name="图片 20"/>
              <p:cNvPicPr>
                <a:picLocks noChangeAspect="1"/>
              </p:cNvPicPr>
              <p:nvPr/>
            </p:nvPicPr>
            <p:blipFill rotWithShape="1">
              <a:blip r:embed="rId5" cstate="print">
                <a:extLst>
                  <a:ext uri="{28A0092B-C50C-407E-A947-70E740481C1C}">
                    <a14:useLocalDpi xmlns:a14="http://schemas.microsoft.com/office/drawing/2010/main" val="0"/>
                  </a:ext>
                </a:extLst>
              </a:blip>
              <a:srcRect l="-2" r="37457"/>
              <a:stretch/>
            </p:blipFill>
            <p:spPr>
              <a:xfrm>
                <a:off x="5062094" y="308633"/>
                <a:ext cx="1326120" cy="1325186"/>
              </a:xfrm>
              <a:prstGeom prst="rect">
                <a:avLst/>
              </a:prstGeom>
              <a:ln>
                <a:solidFill>
                  <a:schemeClr val="tx1"/>
                </a:solidFill>
              </a:ln>
            </p:spPr>
          </p:pic>
          <p:sp>
            <p:nvSpPr>
              <p:cNvPr id="22" name="文本框 21"/>
              <p:cNvSpPr txBox="1"/>
              <p:nvPr/>
            </p:nvSpPr>
            <p:spPr>
              <a:xfrm>
                <a:off x="2870297" y="1420717"/>
                <a:ext cx="657236" cy="24622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zh-CN" sz="1000" dirty="0" smtClean="0">
                    <a:solidFill>
                      <a:prstClr val="black"/>
                    </a:solidFill>
                    <a:latin typeface="Arial" panose="020B0604020202020204" pitchFamily="34" charset="0"/>
                    <a:ea typeface="等线" panose="02010600030101010101" pitchFamily="2" charset="-122"/>
                    <a:cs typeface="Arial" panose="020B0604020202020204" pitchFamily="34" charset="0"/>
                  </a:rPr>
                  <a:t>Control</a:t>
                </a:r>
                <a:endParaRPr kumimoji="0" lang="zh-CN" altLang="en-US" sz="1000" b="0" i="0" u="none" strike="noStrike" kern="120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23" name="文本框 22"/>
              <p:cNvSpPr txBox="1"/>
              <p:nvPr/>
            </p:nvSpPr>
            <p:spPr>
              <a:xfrm>
                <a:off x="4196418" y="1420717"/>
                <a:ext cx="750841" cy="24622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CN" sz="1000" b="0" i="0" u="none" strike="noStrike" kern="1200" cap="none" spc="0" normalizeH="0" baseline="0" noProof="0" dirty="0" smtClean="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rPr>
                  <a:t>UCMSCs</a:t>
                </a:r>
                <a:endParaRPr kumimoji="0" lang="zh-CN" altLang="en-US" sz="1000" b="0" i="0" u="none" strike="noStrike" kern="120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24" name="文本框 23"/>
              <p:cNvSpPr txBox="1"/>
              <p:nvPr/>
            </p:nvSpPr>
            <p:spPr>
              <a:xfrm>
                <a:off x="5636236" y="1420717"/>
                <a:ext cx="751978" cy="24622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zh-CN" sz="1000" dirty="0" smtClean="0">
                    <a:solidFill>
                      <a:prstClr val="black"/>
                    </a:solidFill>
                    <a:latin typeface="Arial" panose="020B0604020202020204" pitchFamily="34" charset="0"/>
                    <a:ea typeface="等线" panose="02010600030101010101" pitchFamily="2" charset="-122"/>
                    <a:cs typeface="Arial" panose="020B0604020202020204" pitchFamily="34" charset="0"/>
                  </a:rPr>
                  <a:t>PLMSCs</a:t>
                </a:r>
                <a:endParaRPr kumimoji="0" lang="zh-CN" altLang="en-US" sz="1000" b="0" i="0" u="none" strike="noStrike" kern="120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endParaRPr>
              </a:p>
            </p:txBody>
          </p:sp>
        </p:grpSp>
        <p:sp>
          <p:nvSpPr>
            <p:cNvPr id="25" name="文本框 24"/>
            <p:cNvSpPr txBox="1"/>
            <p:nvPr/>
          </p:nvSpPr>
          <p:spPr>
            <a:xfrm>
              <a:off x="2471902" y="334305"/>
              <a:ext cx="279526" cy="335156"/>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altLang="zh-CN" sz="1200" dirty="0" smtClean="0">
                  <a:solidFill>
                    <a:prstClr val="black"/>
                  </a:solidFill>
                  <a:latin typeface="Arial" panose="020B0604020202020204" pitchFamily="34" charset="0"/>
                  <a:ea typeface="等线" panose="02010600030101010101" pitchFamily="2" charset="-122"/>
                  <a:cs typeface="Arial" panose="020B0604020202020204" pitchFamily="34" charset="0"/>
                </a:rPr>
                <a:t>B</a:t>
              </a:r>
              <a:endParaRPr kumimoji="0" lang="en-US" altLang="zh-CN" sz="1200" b="0" i="0" u="none" strike="noStrike" kern="120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34" name="文本框 33"/>
            <p:cNvSpPr txBox="1"/>
            <p:nvPr/>
          </p:nvSpPr>
          <p:spPr>
            <a:xfrm>
              <a:off x="54187" y="2366982"/>
              <a:ext cx="279526" cy="335156"/>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altLang="zh-CN" sz="1200" dirty="0" smtClean="0">
                  <a:solidFill>
                    <a:prstClr val="black"/>
                  </a:solidFill>
                  <a:latin typeface="Arial" panose="020B0604020202020204" pitchFamily="34" charset="0"/>
                  <a:ea typeface="等线" panose="02010600030101010101" pitchFamily="2" charset="-122"/>
                  <a:cs typeface="Arial" panose="020B0604020202020204" pitchFamily="34" charset="0"/>
                </a:rPr>
                <a:t>C</a:t>
              </a:r>
              <a:endParaRPr kumimoji="0" lang="en-US" altLang="zh-CN" sz="1200" b="0" i="0" u="none" strike="noStrike" kern="120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endParaRPr>
            </a:p>
          </p:txBody>
        </p:sp>
        <p:grpSp>
          <p:nvGrpSpPr>
            <p:cNvPr id="2" name="组合 1"/>
            <p:cNvGrpSpPr/>
            <p:nvPr/>
          </p:nvGrpSpPr>
          <p:grpSpPr>
            <a:xfrm>
              <a:off x="635168" y="2722040"/>
              <a:ext cx="1469816" cy="2122851"/>
              <a:chOff x="816261" y="2560852"/>
              <a:chExt cx="1469816" cy="2122851"/>
            </a:xfrm>
          </p:grpSpPr>
          <p:sp>
            <p:nvSpPr>
              <p:cNvPr id="35" name="文本框 34">
                <a:extLst>
                  <a:ext uri="{FF2B5EF4-FFF2-40B4-BE49-F238E27FC236}">
                    <a16:creationId xmlns:a16="http://schemas.microsoft.com/office/drawing/2014/main" id="{6CEB6604-3AA2-4E0A-B4D6-B746A708272B}"/>
                  </a:ext>
                </a:extLst>
              </p:cNvPr>
              <p:cNvSpPr txBox="1"/>
              <p:nvPr/>
            </p:nvSpPr>
            <p:spPr>
              <a:xfrm rot="18421893">
                <a:off x="941945" y="4210516"/>
                <a:ext cx="679922" cy="246221"/>
              </a:xfrm>
              <a:prstGeom prst="rect">
                <a:avLst/>
              </a:prstGeom>
              <a:noFill/>
            </p:spPr>
            <p:txBody>
              <a:bodyPr wrap="square" rtlCol="0">
                <a:spAutoFit/>
              </a:bodyPr>
              <a:lstStyle/>
              <a:p>
                <a:r>
                  <a:rPr lang="en-US" altLang="zh-CN" sz="1000" dirty="0">
                    <a:latin typeface="Arial" panose="020B0604020202020204" pitchFamily="34" charset="0"/>
                    <a:cs typeface="Arial" panose="020B0604020202020204" pitchFamily="34" charset="0"/>
                  </a:rPr>
                  <a:t>Medium</a:t>
                </a:r>
                <a:endParaRPr lang="zh-CN" altLang="en-US" sz="1000" dirty="0">
                  <a:latin typeface="Arial" panose="020B0604020202020204" pitchFamily="34" charset="0"/>
                  <a:cs typeface="Arial" panose="020B0604020202020204" pitchFamily="34" charset="0"/>
                </a:endParaRPr>
              </a:p>
            </p:txBody>
          </p:sp>
          <p:sp>
            <p:nvSpPr>
              <p:cNvPr id="36" name="文本框 35">
                <a:extLst>
                  <a:ext uri="{FF2B5EF4-FFF2-40B4-BE49-F238E27FC236}">
                    <a16:creationId xmlns:a16="http://schemas.microsoft.com/office/drawing/2014/main" id="{699FC866-2C23-48E7-8101-4966D19F2941}"/>
                  </a:ext>
                </a:extLst>
              </p:cNvPr>
              <p:cNvSpPr txBox="1"/>
              <p:nvPr/>
            </p:nvSpPr>
            <p:spPr>
              <a:xfrm rot="18421893">
                <a:off x="1241034" y="4229527"/>
                <a:ext cx="662130" cy="246221"/>
              </a:xfrm>
              <a:prstGeom prst="rect">
                <a:avLst/>
              </a:prstGeom>
              <a:noFill/>
            </p:spPr>
            <p:txBody>
              <a:bodyPr wrap="square" rtlCol="0">
                <a:spAutoFit/>
              </a:bodyPr>
              <a:lstStyle>
                <a:defPPr>
                  <a:defRPr lang="en-US"/>
                </a:defPPr>
                <a:lvl1pPr>
                  <a:defRPr sz="1200"/>
                </a:lvl1pPr>
              </a:lstStyle>
              <a:p>
                <a:r>
                  <a:rPr lang="en-US" altLang="zh-CN" sz="1000" dirty="0" smtClean="0">
                    <a:latin typeface="Arial" panose="020B0604020202020204" pitchFamily="34" charset="0"/>
                    <a:cs typeface="Arial" panose="020B0604020202020204" pitchFamily="34" charset="0"/>
                  </a:rPr>
                  <a:t>UCMSC</a:t>
                </a:r>
                <a:endParaRPr lang="en-US" altLang="zh-CN" sz="1000" dirty="0">
                  <a:latin typeface="Arial" panose="020B0604020202020204" pitchFamily="34" charset="0"/>
                  <a:cs typeface="Arial" panose="020B0604020202020204" pitchFamily="34" charset="0"/>
                </a:endParaRPr>
              </a:p>
            </p:txBody>
          </p:sp>
          <p:sp>
            <p:nvSpPr>
              <p:cNvPr id="37" name="文本框 36">
                <a:extLst>
                  <a:ext uri="{FF2B5EF4-FFF2-40B4-BE49-F238E27FC236}">
                    <a16:creationId xmlns:a16="http://schemas.microsoft.com/office/drawing/2014/main" id="{81EC01DB-1B47-4871-9BC2-01704463786F}"/>
                  </a:ext>
                </a:extLst>
              </p:cNvPr>
              <p:cNvSpPr txBox="1"/>
              <p:nvPr/>
            </p:nvSpPr>
            <p:spPr>
              <a:xfrm rot="18421893">
                <a:off x="1538335" y="4208760"/>
                <a:ext cx="676562" cy="246221"/>
              </a:xfrm>
              <a:prstGeom prst="rect">
                <a:avLst/>
              </a:prstGeom>
              <a:noFill/>
            </p:spPr>
            <p:txBody>
              <a:bodyPr wrap="square" rtlCol="0">
                <a:spAutoFit/>
              </a:bodyPr>
              <a:lstStyle>
                <a:defPPr>
                  <a:defRPr lang="en-US"/>
                </a:defPPr>
                <a:lvl1pPr>
                  <a:defRPr sz="1200"/>
                </a:lvl1pPr>
              </a:lstStyle>
              <a:p>
                <a:r>
                  <a:rPr lang="en-US" altLang="zh-CN" sz="1000" dirty="0" smtClean="0">
                    <a:latin typeface="Arial" panose="020B0604020202020204" pitchFamily="34" charset="0"/>
                    <a:cs typeface="Arial" panose="020B0604020202020204" pitchFamily="34" charset="0"/>
                  </a:rPr>
                  <a:t>PLMSC</a:t>
                </a:r>
                <a:endParaRPr lang="en-US" altLang="zh-CN" sz="1000" dirty="0">
                  <a:latin typeface="Arial" panose="020B0604020202020204" pitchFamily="34" charset="0"/>
                  <a:cs typeface="Arial" panose="020B0604020202020204" pitchFamily="34" charset="0"/>
                </a:endParaRPr>
              </a:p>
            </p:txBody>
          </p:sp>
          <p:pic>
            <p:nvPicPr>
              <p:cNvPr id="38" name="图片 37"/>
              <p:cNvPicPr>
                <a:picLocks noChangeAspect="1"/>
              </p:cNvPicPr>
              <p:nvPr/>
            </p:nvPicPr>
            <p:blipFill rotWithShape="1">
              <a:blip r:embed="rId6"/>
              <a:srcRect l="25979" t="12005" r="23197" b="22258"/>
              <a:stretch/>
            </p:blipFill>
            <p:spPr>
              <a:xfrm>
                <a:off x="1159127" y="2578573"/>
                <a:ext cx="1126950" cy="1576181"/>
              </a:xfrm>
              <a:prstGeom prst="rect">
                <a:avLst/>
              </a:prstGeom>
            </p:spPr>
          </p:pic>
          <p:sp>
            <p:nvSpPr>
              <p:cNvPr id="39" name="文本框 38"/>
              <p:cNvSpPr txBox="1"/>
              <p:nvPr/>
            </p:nvSpPr>
            <p:spPr>
              <a:xfrm>
                <a:off x="1020542" y="3998126"/>
                <a:ext cx="216035" cy="153888"/>
              </a:xfrm>
              <a:prstGeom prst="rect">
                <a:avLst/>
              </a:prstGeom>
              <a:noFill/>
            </p:spPr>
            <p:txBody>
              <a:bodyPr wrap="square" lIns="0" tIns="0" rIns="0" bIns="0" rtlCol="0">
                <a:spAutoFit/>
              </a:bodyPr>
              <a:lstStyle/>
              <a:p>
                <a:r>
                  <a:rPr lang="en-US" altLang="zh-CN" sz="1000" dirty="0" smtClean="0">
                    <a:latin typeface="Arial" panose="020B0604020202020204" pitchFamily="34" charset="0"/>
                    <a:cs typeface="Arial" panose="020B0604020202020204" pitchFamily="34" charset="0"/>
                  </a:rPr>
                  <a:t>0</a:t>
                </a:r>
                <a:endParaRPr lang="zh-CN" altLang="en-US" sz="1000" dirty="0">
                  <a:latin typeface="Arial" panose="020B0604020202020204" pitchFamily="34" charset="0"/>
                  <a:cs typeface="Arial" panose="020B0604020202020204" pitchFamily="34" charset="0"/>
                </a:endParaRPr>
              </a:p>
            </p:txBody>
          </p:sp>
          <p:sp>
            <p:nvSpPr>
              <p:cNvPr id="40" name="文本框 39"/>
              <p:cNvSpPr txBox="1"/>
              <p:nvPr/>
            </p:nvSpPr>
            <p:spPr>
              <a:xfrm>
                <a:off x="1020542" y="3536705"/>
                <a:ext cx="216035" cy="153888"/>
              </a:xfrm>
              <a:prstGeom prst="rect">
                <a:avLst/>
              </a:prstGeom>
              <a:noFill/>
            </p:spPr>
            <p:txBody>
              <a:bodyPr wrap="square" lIns="0" tIns="0" rIns="0" bIns="0" rtlCol="0">
                <a:spAutoFit/>
              </a:bodyPr>
              <a:lstStyle/>
              <a:p>
                <a:r>
                  <a:rPr lang="en-US" altLang="zh-CN" sz="1000" dirty="0" smtClean="0">
                    <a:latin typeface="Arial" panose="020B0604020202020204" pitchFamily="34" charset="0"/>
                    <a:cs typeface="Arial" panose="020B0604020202020204" pitchFamily="34" charset="0"/>
                  </a:rPr>
                  <a:t>20</a:t>
                </a:r>
                <a:endParaRPr lang="zh-CN" altLang="en-US" sz="1000" dirty="0">
                  <a:latin typeface="Arial" panose="020B0604020202020204" pitchFamily="34" charset="0"/>
                  <a:cs typeface="Arial" panose="020B0604020202020204" pitchFamily="34" charset="0"/>
                </a:endParaRPr>
              </a:p>
            </p:txBody>
          </p:sp>
          <p:sp>
            <p:nvSpPr>
              <p:cNvPr id="41" name="文本框 40"/>
              <p:cNvSpPr txBox="1"/>
              <p:nvPr/>
            </p:nvSpPr>
            <p:spPr>
              <a:xfrm>
                <a:off x="1020542" y="3075956"/>
                <a:ext cx="216035" cy="153888"/>
              </a:xfrm>
              <a:prstGeom prst="rect">
                <a:avLst/>
              </a:prstGeom>
              <a:noFill/>
            </p:spPr>
            <p:txBody>
              <a:bodyPr wrap="square" lIns="0" tIns="0" rIns="0" bIns="0" rtlCol="0">
                <a:spAutoFit/>
              </a:bodyPr>
              <a:lstStyle/>
              <a:p>
                <a:r>
                  <a:rPr lang="en-US" altLang="zh-CN" sz="1000" dirty="0">
                    <a:latin typeface="Arial" panose="020B0604020202020204" pitchFamily="34" charset="0"/>
                    <a:cs typeface="Arial" panose="020B0604020202020204" pitchFamily="34" charset="0"/>
                  </a:rPr>
                  <a:t>4</a:t>
                </a:r>
                <a:r>
                  <a:rPr lang="en-US" altLang="zh-CN" sz="1000" dirty="0" smtClean="0">
                    <a:latin typeface="Arial" panose="020B0604020202020204" pitchFamily="34" charset="0"/>
                    <a:cs typeface="Arial" panose="020B0604020202020204" pitchFamily="34" charset="0"/>
                  </a:rPr>
                  <a:t>0</a:t>
                </a:r>
                <a:endParaRPr lang="zh-CN" altLang="en-US" sz="1000" dirty="0">
                  <a:latin typeface="Arial" panose="020B0604020202020204" pitchFamily="34" charset="0"/>
                  <a:cs typeface="Arial" panose="020B0604020202020204" pitchFamily="34" charset="0"/>
                </a:endParaRPr>
              </a:p>
            </p:txBody>
          </p:sp>
          <p:sp>
            <p:nvSpPr>
              <p:cNvPr id="42" name="文本框 41"/>
              <p:cNvSpPr txBox="1"/>
              <p:nvPr/>
            </p:nvSpPr>
            <p:spPr>
              <a:xfrm>
                <a:off x="1020542" y="2605032"/>
                <a:ext cx="216035" cy="153888"/>
              </a:xfrm>
              <a:prstGeom prst="rect">
                <a:avLst/>
              </a:prstGeom>
              <a:noFill/>
            </p:spPr>
            <p:txBody>
              <a:bodyPr wrap="square" lIns="0" tIns="0" rIns="0" bIns="0" rtlCol="0">
                <a:spAutoFit/>
              </a:bodyPr>
              <a:lstStyle/>
              <a:p>
                <a:r>
                  <a:rPr lang="en-US" altLang="zh-CN" sz="1000" dirty="0" smtClean="0">
                    <a:latin typeface="Arial" panose="020B0604020202020204" pitchFamily="34" charset="0"/>
                    <a:cs typeface="Arial" panose="020B0604020202020204" pitchFamily="34" charset="0"/>
                  </a:rPr>
                  <a:t>60</a:t>
                </a:r>
                <a:endParaRPr lang="zh-CN" altLang="en-US" sz="1000" dirty="0">
                  <a:latin typeface="Arial" panose="020B0604020202020204" pitchFamily="34" charset="0"/>
                  <a:cs typeface="Arial" panose="020B0604020202020204" pitchFamily="34" charset="0"/>
                </a:endParaRPr>
              </a:p>
            </p:txBody>
          </p:sp>
          <p:sp>
            <p:nvSpPr>
              <p:cNvPr id="43" name="文本框 42"/>
              <p:cNvSpPr txBox="1"/>
              <p:nvPr/>
            </p:nvSpPr>
            <p:spPr>
              <a:xfrm rot="16200000">
                <a:off x="253633" y="3123480"/>
                <a:ext cx="1279143" cy="153888"/>
              </a:xfrm>
              <a:prstGeom prst="rect">
                <a:avLst/>
              </a:prstGeom>
              <a:noFill/>
            </p:spPr>
            <p:txBody>
              <a:bodyPr wrap="square" lIns="0" tIns="0" rIns="0" bIns="0" rtlCol="0">
                <a:spAutoFit/>
              </a:bodyPr>
              <a:lstStyle/>
              <a:p>
                <a:r>
                  <a:rPr lang="en-US" altLang="zh-CN" sz="1000" dirty="0" smtClean="0">
                    <a:latin typeface="Arial" panose="020B0604020202020204" pitchFamily="34" charset="0"/>
                    <a:cs typeface="Arial" panose="020B0604020202020204" pitchFamily="34" charset="0"/>
                  </a:rPr>
                  <a:t>M1 percentage</a:t>
                </a:r>
              </a:p>
            </p:txBody>
          </p:sp>
        </p:grpSp>
        <p:sp>
          <p:nvSpPr>
            <p:cNvPr id="61" name="文本框 60"/>
            <p:cNvSpPr txBox="1"/>
            <p:nvPr/>
          </p:nvSpPr>
          <p:spPr>
            <a:xfrm>
              <a:off x="2471902" y="2366982"/>
              <a:ext cx="201979" cy="246221"/>
            </a:xfrm>
            <a:prstGeom prst="rect">
              <a:avLst/>
            </a:prstGeom>
            <a:noFill/>
          </p:spPr>
          <p:txBody>
            <a:bodyPr wrap="square" rtlCol="0">
              <a:spAutoFit/>
            </a:bodyPr>
            <a:lstStyle/>
            <a:p>
              <a:r>
                <a:rPr lang="en-US" altLang="zh-CN" sz="1000" dirty="0" smtClean="0">
                  <a:latin typeface="Arial" panose="020B0604020202020204" pitchFamily="34" charset="0"/>
                  <a:cs typeface="Arial" panose="020B0604020202020204" pitchFamily="34" charset="0"/>
                </a:rPr>
                <a:t>D</a:t>
              </a:r>
              <a:endParaRPr lang="zh-CN" altLang="en-US" sz="1000" dirty="0">
                <a:latin typeface="Arial" panose="020B0604020202020204" pitchFamily="34" charset="0"/>
                <a:cs typeface="Arial" panose="020B0604020202020204" pitchFamily="34" charset="0"/>
              </a:endParaRPr>
            </a:p>
          </p:txBody>
        </p:sp>
        <p:grpSp>
          <p:nvGrpSpPr>
            <p:cNvPr id="9" name="组合 8"/>
            <p:cNvGrpSpPr/>
            <p:nvPr/>
          </p:nvGrpSpPr>
          <p:grpSpPr>
            <a:xfrm>
              <a:off x="2742825" y="2520170"/>
              <a:ext cx="4294870" cy="2346339"/>
              <a:chOff x="2742825" y="2520170"/>
              <a:chExt cx="4294870" cy="2346339"/>
            </a:xfrm>
          </p:grpSpPr>
          <p:pic>
            <p:nvPicPr>
              <p:cNvPr id="44" name="图片 43"/>
              <p:cNvPicPr>
                <a:picLocks noChangeAspect="1"/>
              </p:cNvPicPr>
              <p:nvPr/>
            </p:nvPicPr>
            <p:blipFill rotWithShape="1">
              <a:blip r:embed="rId7"/>
              <a:srcRect l="4629" t="5185" b="4907"/>
              <a:stretch/>
            </p:blipFill>
            <p:spPr>
              <a:xfrm>
                <a:off x="6059546" y="2682933"/>
                <a:ext cx="954686" cy="900000"/>
              </a:xfrm>
              <a:prstGeom prst="rect">
                <a:avLst/>
              </a:prstGeom>
            </p:spPr>
          </p:pic>
          <p:pic>
            <p:nvPicPr>
              <p:cNvPr id="45" name="图片 44"/>
              <p:cNvPicPr>
                <a:picLocks noChangeAspect="1"/>
              </p:cNvPicPr>
              <p:nvPr/>
            </p:nvPicPr>
            <p:blipFill rotWithShape="1">
              <a:blip r:embed="rId8"/>
              <a:srcRect l="5093" t="5277" b="5093"/>
              <a:stretch/>
            </p:blipFill>
            <p:spPr>
              <a:xfrm>
                <a:off x="5017968" y="2688488"/>
                <a:ext cx="952996" cy="900000"/>
              </a:xfrm>
              <a:prstGeom prst="rect">
                <a:avLst/>
              </a:prstGeom>
            </p:spPr>
          </p:pic>
          <p:pic>
            <p:nvPicPr>
              <p:cNvPr id="46" name="图片 45"/>
              <p:cNvPicPr>
                <a:picLocks noChangeAspect="1"/>
              </p:cNvPicPr>
              <p:nvPr/>
            </p:nvPicPr>
            <p:blipFill rotWithShape="1">
              <a:blip r:embed="rId9"/>
              <a:srcRect l="4919" t="5171" b="4644"/>
              <a:stretch/>
            </p:blipFill>
            <p:spPr>
              <a:xfrm>
                <a:off x="3960350" y="2686125"/>
                <a:ext cx="948852" cy="900000"/>
              </a:xfrm>
              <a:prstGeom prst="rect">
                <a:avLst/>
              </a:prstGeom>
            </p:spPr>
          </p:pic>
          <p:pic>
            <p:nvPicPr>
              <p:cNvPr id="47" name="图片 46"/>
              <p:cNvPicPr>
                <a:picLocks noChangeAspect="1"/>
              </p:cNvPicPr>
              <p:nvPr/>
            </p:nvPicPr>
            <p:blipFill rotWithShape="1">
              <a:blip r:embed="rId10"/>
              <a:srcRect l="134" t="5377" b="5015"/>
              <a:stretch/>
            </p:blipFill>
            <p:spPr>
              <a:xfrm>
                <a:off x="2852237" y="2682933"/>
                <a:ext cx="1003032" cy="900000"/>
              </a:xfrm>
              <a:prstGeom prst="rect">
                <a:avLst/>
              </a:prstGeom>
            </p:spPr>
          </p:pic>
          <p:pic>
            <p:nvPicPr>
              <p:cNvPr id="48" name="图片 47"/>
              <p:cNvPicPr>
                <a:picLocks noChangeAspect="1"/>
              </p:cNvPicPr>
              <p:nvPr/>
            </p:nvPicPr>
            <p:blipFill rotWithShape="1">
              <a:blip r:embed="rId11"/>
              <a:srcRect t="5202"/>
              <a:stretch/>
            </p:blipFill>
            <p:spPr>
              <a:xfrm>
                <a:off x="4974793" y="3797818"/>
                <a:ext cx="1006337" cy="954000"/>
              </a:xfrm>
              <a:prstGeom prst="rect">
                <a:avLst/>
              </a:prstGeom>
            </p:spPr>
          </p:pic>
          <p:pic>
            <p:nvPicPr>
              <p:cNvPr id="49" name="图片 48"/>
              <p:cNvPicPr>
                <a:picLocks noChangeAspect="1"/>
              </p:cNvPicPr>
              <p:nvPr/>
            </p:nvPicPr>
            <p:blipFill rotWithShape="1">
              <a:blip r:embed="rId12"/>
              <a:srcRect t="4806" b="1"/>
              <a:stretch/>
            </p:blipFill>
            <p:spPr>
              <a:xfrm>
                <a:off x="2862121" y="3796915"/>
                <a:ext cx="1002177" cy="954000"/>
              </a:xfrm>
              <a:prstGeom prst="rect">
                <a:avLst/>
              </a:prstGeom>
            </p:spPr>
          </p:pic>
          <p:pic>
            <p:nvPicPr>
              <p:cNvPr id="50" name="图片 49"/>
              <p:cNvPicPr>
                <a:picLocks noChangeAspect="1"/>
              </p:cNvPicPr>
              <p:nvPr/>
            </p:nvPicPr>
            <p:blipFill rotWithShape="1">
              <a:blip r:embed="rId13"/>
              <a:srcRect t="5312" b="1"/>
              <a:stretch/>
            </p:blipFill>
            <p:spPr>
              <a:xfrm>
                <a:off x="3923145" y="3793584"/>
                <a:ext cx="1007530" cy="954000"/>
              </a:xfrm>
              <a:prstGeom prst="rect">
                <a:avLst/>
              </a:prstGeom>
            </p:spPr>
          </p:pic>
          <p:pic>
            <p:nvPicPr>
              <p:cNvPr id="51" name="图片 50"/>
              <p:cNvPicPr>
                <a:picLocks noChangeAspect="1"/>
              </p:cNvPicPr>
              <p:nvPr/>
            </p:nvPicPr>
            <p:blipFill rotWithShape="1">
              <a:blip r:embed="rId14"/>
              <a:srcRect t="5385"/>
              <a:stretch/>
            </p:blipFill>
            <p:spPr>
              <a:xfrm>
                <a:off x="6014939" y="3809608"/>
                <a:ext cx="1008298" cy="954000"/>
              </a:xfrm>
              <a:prstGeom prst="rect">
                <a:avLst/>
              </a:prstGeom>
            </p:spPr>
          </p:pic>
          <p:sp>
            <p:nvSpPr>
              <p:cNvPr id="52" name="文本框 51"/>
              <p:cNvSpPr txBox="1"/>
              <p:nvPr/>
            </p:nvSpPr>
            <p:spPr>
              <a:xfrm>
                <a:off x="3206217" y="2726681"/>
                <a:ext cx="694276" cy="246221"/>
              </a:xfrm>
              <a:prstGeom prst="rect">
                <a:avLst/>
              </a:prstGeom>
              <a:noFill/>
            </p:spPr>
            <p:txBody>
              <a:bodyPr wrap="square" rtlCol="0">
                <a:spAutoFit/>
              </a:bodyPr>
              <a:lstStyle/>
              <a:p>
                <a:pPr algn="r"/>
                <a:r>
                  <a:rPr lang="en-US" altLang="zh-CN" sz="1000" dirty="0" smtClean="0">
                    <a:latin typeface="Arial" panose="020B0604020202020204" pitchFamily="34" charset="0"/>
                    <a:cs typeface="Arial" panose="020B0604020202020204" pitchFamily="34" charset="0"/>
                  </a:rPr>
                  <a:t>91.69%</a:t>
                </a:r>
                <a:endParaRPr lang="zh-CN" altLang="en-US" sz="1000" dirty="0">
                  <a:latin typeface="Arial" panose="020B0604020202020204" pitchFamily="34" charset="0"/>
                  <a:cs typeface="Arial" panose="020B0604020202020204" pitchFamily="34" charset="0"/>
                </a:endParaRPr>
              </a:p>
            </p:txBody>
          </p:sp>
          <p:sp>
            <p:nvSpPr>
              <p:cNvPr id="53" name="文本框 52"/>
              <p:cNvSpPr txBox="1"/>
              <p:nvPr/>
            </p:nvSpPr>
            <p:spPr>
              <a:xfrm>
                <a:off x="4207014" y="2725269"/>
                <a:ext cx="694276" cy="246221"/>
              </a:xfrm>
              <a:prstGeom prst="rect">
                <a:avLst/>
              </a:prstGeom>
              <a:noFill/>
            </p:spPr>
            <p:txBody>
              <a:bodyPr wrap="square" rtlCol="0">
                <a:spAutoFit/>
              </a:bodyPr>
              <a:lstStyle/>
              <a:p>
                <a:pPr algn="r"/>
                <a:r>
                  <a:rPr lang="en-US" altLang="zh-CN" sz="1000" dirty="0" smtClean="0">
                    <a:latin typeface="Arial" panose="020B0604020202020204" pitchFamily="34" charset="0"/>
                    <a:cs typeface="Arial" panose="020B0604020202020204" pitchFamily="34" charset="0"/>
                  </a:rPr>
                  <a:t>79.22%</a:t>
                </a:r>
                <a:endParaRPr lang="zh-CN" altLang="en-US" sz="1000" dirty="0">
                  <a:latin typeface="Arial" panose="020B0604020202020204" pitchFamily="34" charset="0"/>
                  <a:cs typeface="Arial" panose="020B0604020202020204" pitchFamily="34" charset="0"/>
                </a:endParaRPr>
              </a:p>
            </p:txBody>
          </p:sp>
          <p:sp>
            <p:nvSpPr>
              <p:cNvPr id="54" name="文本框 53"/>
              <p:cNvSpPr txBox="1"/>
              <p:nvPr/>
            </p:nvSpPr>
            <p:spPr>
              <a:xfrm>
                <a:off x="5266435" y="2727541"/>
                <a:ext cx="694276" cy="246221"/>
              </a:xfrm>
              <a:prstGeom prst="rect">
                <a:avLst/>
              </a:prstGeom>
              <a:noFill/>
            </p:spPr>
            <p:txBody>
              <a:bodyPr wrap="square" rtlCol="0">
                <a:spAutoFit/>
              </a:bodyPr>
              <a:lstStyle/>
              <a:p>
                <a:pPr algn="r"/>
                <a:r>
                  <a:rPr lang="en-US" altLang="zh-CN" sz="1000" dirty="0" smtClean="0">
                    <a:latin typeface="Arial" panose="020B0604020202020204" pitchFamily="34" charset="0"/>
                    <a:cs typeface="Arial" panose="020B0604020202020204" pitchFamily="34" charset="0"/>
                  </a:rPr>
                  <a:t>87.28%</a:t>
                </a:r>
                <a:endParaRPr lang="zh-CN" altLang="en-US" sz="1000" dirty="0">
                  <a:latin typeface="Arial" panose="020B0604020202020204" pitchFamily="34" charset="0"/>
                  <a:cs typeface="Arial" panose="020B0604020202020204" pitchFamily="34" charset="0"/>
                </a:endParaRPr>
              </a:p>
            </p:txBody>
          </p:sp>
          <p:sp>
            <p:nvSpPr>
              <p:cNvPr id="55" name="文本框 54"/>
              <p:cNvSpPr txBox="1"/>
              <p:nvPr/>
            </p:nvSpPr>
            <p:spPr>
              <a:xfrm>
                <a:off x="6343419" y="2722259"/>
                <a:ext cx="694276" cy="246221"/>
              </a:xfrm>
              <a:prstGeom prst="rect">
                <a:avLst/>
              </a:prstGeom>
              <a:noFill/>
            </p:spPr>
            <p:txBody>
              <a:bodyPr wrap="square" rtlCol="0">
                <a:spAutoFit/>
              </a:bodyPr>
              <a:lstStyle/>
              <a:p>
                <a:pPr algn="r"/>
                <a:r>
                  <a:rPr lang="en-US" altLang="zh-CN" sz="1000" dirty="0" smtClean="0">
                    <a:latin typeface="Arial" panose="020B0604020202020204" pitchFamily="34" charset="0"/>
                    <a:cs typeface="Arial" panose="020B0604020202020204" pitchFamily="34" charset="0"/>
                  </a:rPr>
                  <a:t>91.35%</a:t>
                </a:r>
                <a:endParaRPr lang="zh-CN" altLang="en-US" sz="1000" dirty="0">
                  <a:latin typeface="Arial" panose="020B0604020202020204" pitchFamily="34" charset="0"/>
                  <a:cs typeface="Arial" panose="020B0604020202020204" pitchFamily="34" charset="0"/>
                </a:endParaRPr>
              </a:p>
            </p:txBody>
          </p:sp>
          <p:sp>
            <p:nvSpPr>
              <p:cNvPr id="56" name="文本框 55"/>
              <p:cNvSpPr txBox="1"/>
              <p:nvPr/>
            </p:nvSpPr>
            <p:spPr>
              <a:xfrm>
                <a:off x="3229483" y="3830424"/>
                <a:ext cx="632569" cy="246221"/>
              </a:xfrm>
              <a:prstGeom prst="rect">
                <a:avLst/>
              </a:prstGeom>
              <a:noFill/>
            </p:spPr>
            <p:txBody>
              <a:bodyPr wrap="square" rtlCol="0">
                <a:spAutoFit/>
              </a:bodyPr>
              <a:lstStyle/>
              <a:p>
                <a:pPr algn="r"/>
                <a:r>
                  <a:rPr lang="en-US" altLang="zh-CN" sz="1000" dirty="0" smtClean="0">
                    <a:latin typeface="Arial" panose="020B0604020202020204" pitchFamily="34" charset="0"/>
                    <a:cs typeface="Arial" panose="020B0604020202020204" pitchFamily="34" charset="0"/>
                  </a:rPr>
                  <a:t>84.86%</a:t>
                </a:r>
                <a:endParaRPr lang="zh-CN" altLang="en-US" sz="1000" dirty="0">
                  <a:latin typeface="Arial" panose="020B0604020202020204" pitchFamily="34" charset="0"/>
                  <a:cs typeface="Arial" panose="020B0604020202020204" pitchFamily="34" charset="0"/>
                </a:endParaRPr>
              </a:p>
            </p:txBody>
          </p:sp>
          <p:sp>
            <p:nvSpPr>
              <p:cNvPr id="57" name="文本框 56"/>
              <p:cNvSpPr txBox="1"/>
              <p:nvPr/>
            </p:nvSpPr>
            <p:spPr>
              <a:xfrm>
                <a:off x="4315601" y="3841517"/>
                <a:ext cx="630733" cy="246221"/>
              </a:xfrm>
              <a:prstGeom prst="rect">
                <a:avLst/>
              </a:prstGeom>
              <a:noFill/>
            </p:spPr>
            <p:txBody>
              <a:bodyPr wrap="square" rtlCol="0">
                <a:spAutoFit/>
              </a:bodyPr>
              <a:lstStyle/>
              <a:p>
                <a:pPr algn="r"/>
                <a:r>
                  <a:rPr lang="en-US" altLang="zh-CN" sz="1000" dirty="0" smtClean="0">
                    <a:latin typeface="Arial" panose="020B0604020202020204" pitchFamily="34" charset="0"/>
                    <a:cs typeface="Arial" panose="020B0604020202020204" pitchFamily="34" charset="0"/>
                  </a:rPr>
                  <a:t>97.30%</a:t>
                </a:r>
                <a:endParaRPr lang="zh-CN" altLang="en-US" sz="1000" dirty="0">
                  <a:latin typeface="Arial" panose="020B0604020202020204" pitchFamily="34" charset="0"/>
                  <a:cs typeface="Arial" panose="020B0604020202020204" pitchFamily="34" charset="0"/>
                </a:endParaRPr>
              </a:p>
            </p:txBody>
          </p:sp>
          <p:sp>
            <p:nvSpPr>
              <p:cNvPr id="58" name="文本框 57"/>
              <p:cNvSpPr txBox="1"/>
              <p:nvPr/>
            </p:nvSpPr>
            <p:spPr>
              <a:xfrm>
                <a:off x="5323132" y="3825705"/>
                <a:ext cx="668700" cy="246221"/>
              </a:xfrm>
              <a:prstGeom prst="rect">
                <a:avLst/>
              </a:prstGeom>
              <a:noFill/>
            </p:spPr>
            <p:txBody>
              <a:bodyPr wrap="square" rtlCol="0">
                <a:spAutoFit/>
              </a:bodyPr>
              <a:lstStyle/>
              <a:p>
                <a:pPr algn="r"/>
                <a:r>
                  <a:rPr lang="en-US" altLang="zh-CN" sz="1000" dirty="0" smtClean="0">
                    <a:latin typeface="Arial" panose="020B0604020202020204" pitchFamily="34" charset="0"/>
                    <a:cs typeface="Arial" panose="020B0604020202020204" pitchFamily="34" charset="0"/>
                  </a:rPr>
                  <a:t>84.15%</a:t>
                </a:r>
                <a:endParaRPr lang="zh-CN" altLang="en-US" sz="1000" dirty="0">
                  <a:latin typeface="Arial" panose="020B0604020202020204" pitchFamily="34" charset="0"/>
                  <a:cs typeface="Arial" panose="020B0604020202020204" pitchFamily="34" charset="0"/>
                </a:endParaRPr>
              </a:p>
            </p:txBody>
          </p:sp>
          <p:sp>
            <p:nvSpPr>
              <p:cNvPr id="59" name="文本框 58"/>
              <p:cNvSpPr txBox="1"/>
              <p:nvPr/>
            </p:nvSpPr>
            <p:spPr>
              <a:xfrm>
                <a:off x="6396567" y="3840490"/>
                <a:ext cx="631471" cy="246221"/>
              </a:xfrm>
              <a:prstGeom prst="rect">
                <a:avLst/>
              </a:prstGeom>
              <a:noFill/>
            </p:spPr>
            <p:txBody>
              <a:bodyPr wrap="square" rtlCol="0">
                <a:spAutoFit/>
              </a:bodyPr>
              <a:lstStyle/>
              <a:p>
                <a:pPr algn="r"/>
                <a:r>
                  <a:rPr lang="en-US" altLang="zh-CN" sz="1000" dirty="0" smtClean="0">
                    <a:latin typeface="Arial" panose="020B0604020202020204" pitchFamily="34" charset="0"/>
                    <a:cs typeface="Arial" panose="020B0604020202020204" pitchFamily="34" charset="0"/>
                  </a:rPr>
                  <a:t>81.99%</a:t>
                </a:r>
                <a:endParaRPr lang="zh-CN" altLang="en-US" sz="1000" dirty="0">
                  <a:latin typeface="Arial" panose="020B0604020202020204" pitchFamily="34" charset="0"/>
                  <a:cs typeface="Arial" panose="020B0604020202020204" pitchFamily="34" charset="0"/>
                </a:endParaRPr>
              </a:p>
            </p:txBody>
          </p:sp>
          <p:sp>
            <p:nvSpPr>
              <p:cNvPr id="60" name="矩形 59"/>
              <p:cNvSpPr/>
              <p:nvPr/>
            </p:nvSpPr>
            <p:spPr>
              <a:xfrm>
                <a:off x="2933010" y="2736213"/>
                <a:ext cx="590214" cy="246221"/>
              </a:xfrm>
              <a:prstGeom prst="rect">
                <a:avLst/>
              </a:prstGeom>
            </p:spPr>
            <p:txBody>
              <a:bodyPr wrap="square">
                <a:spAutoFit/>
              </a:bodyPr>
              <a:lstStyle/>
              <a:p>
                <a:r>
                  <a:rPr lang="en-US" altLang="zh-CN" sz="1000" dirty="0" smtClean="0">
                    <a:latin typeface="Arial" panose="020B0604020202020204" pitchFamily="34" charset="0"/>
                    <a:cs typeface="Arial" panose="020B0604020202020204" pitchFamily="34" charset="0"/>
                  </a:rPr>
                  <a:t>Day21 </a:t>
                </a:r>
                <a:endParaRPr lang="zh-CN" altLang="en-US" sz="1000" dirty="0">
                  <a:latin typeface="Arial" panose="020B0604020202020204" pitchFamily="34" charset="0"/>
                  <a:cs typeface="Arial" panose="020B0604020202020204" pitchFamily="34" charset="0"/>
                </a:endParaRPr>
              </a:p>
            </p:txBody>
          </p:sp>
          <p:sp>
            <p:nvSpPr>
              <p:cNvPr id="62" name="矩形 61"/>
              <p:cNvSpPr/>
              <p:nvPr/>
            </p:nvSpPr>
            <p:spPr>
              <a:xfrm rot="16200000">
                <a:off x="2439055" y="3038696"/>
                <a:ext cx="761427" cy="153888"/>
              </a:xfrm>
              <a:prstGeom prst="rect">
                <a:avLst/>
              </a:prstGeom>
              <a:solidFill>
                <a:schemeClr val="bg1"/>
              </a:solidFill>
            </p:spPr>
            <p:txBody>
              <a:bodyPr wrap="none" lIns="0" tIns="0" rIns="0" bIns="0">
                <a:spAutoFit/>
              </a:bodyPr>
              <a:lstStyle/>
              <a:p>
                <a:pPr algn="r"/>
                <a:r>
                  <a:rPr lang="en-US" altLang="zh-CN" sz="1000" dirty="0" err="1">
                    <a:latin typeface="Arial" panose="020B0604020202020204" pitchFamily="34" charset="0"/>
                    <a:cs typeface="Arial" panose="020B0604020202020204" pitchFamily="34" charset="0"/>
                  </a:rPr>
                  <a:t>Siglec</a:t>
                </a:r>
                <a:r>
                  <a:rPr lang="en-US" altLang="zh-CN" sz="1000" dirty="0">
                    <a:latin typeface="Arial" panose="020B0604020202020204" pitchFamily="34" charset="0"/>
                    <a:cs typeface="Arial" panose="020B0604020202020204" pitchFamily="34" charset="0"/>
                  </a:rPr>
                  <a:t>-F </a:t>
                </a:r>
                <a:r>
                  <a:rPr lang="en-US" altLang="zh-CN" sz="1000" dirty="0" smtClean="0">
                    <a:latin typeface="Arial" panose="020B0604020202020204" pitchFamily="34" charset="0"/>
                    <a:cs typeface="Arial" panose="020B0604020202020204" pitchFamily="34" charset="0"/>
                  </a:rPr>
                  <a:t>(PE)</a:t>
                </a:r>
                <a:endParaRPr lang="en-US" altLang="zh-CN" sz="1000" dirty="0">
                  <a:latin typeface="Arial" panose="020B0604020202020204" pitchFamily="34" charset="0"/>
                  <a:cs typeface="Arial" panose="020B0604020202020204" pitchFamily="34" charset="0"/>
                </a:endParaRPr>
              </a:p>
            </p:txBody>
          </p:sp>
          <p:sp>
            <p:nvSpPr>
              <p:cNvPr id="63" name="矩形 62"/>
              <p:cNvSpPr/>
              <p:nvPr/>
            </p:nvSpPr>
            <p:spPr>
              <a:xfrm>
                <a:off x="2978229" y="3572684"/>
                <a:ext cx="804707" cy="153888"/>
              </a:xfrm>
              <a:prstGeom prst="rect">
                <a:avLst/>
              </a:prstGeom>
              <a:solidFill>
                <a:schemeClr val="bg1"/>
              </a:solidFill>
            </p:spPr>
            <p:txBody>
              <a:bodyPr wrap="none" lIns="0" tIns="0" rIns="0" bIns="0">
                <a:spAutoFit/>
              </a:bodyPr>
              <a:lstStyle/>
              <a:p>
                <a:pPr algn="r"/>
                <a:r>
                  <a:rPr lang="en-US" altLang="zh-CN" sz="1000" dirty="0" smtClean="0">
                    <a:latin typeface="Arial" panose="020B0604020202020204" pitchFamily="34" charset="0"/>
                    <a:cs typeface="Arial" panose="020B0604020202020204" pitchFamily="34" charset="0"/>
                  </a:rPr>
                  <a:t>CD11b (FITC)</a:t>
                </a:r>
                <a:endParaRPr lang="en-US" altLang="zh-CN" sz="1000" dirty="0">
                  <a:latin typeface="Arial" panose="020B0604020202020204" pitchFamily="34" charset="0"/>
                  <a:cs typeface="Arial" panose="020B0604020202020204" pitchFamily="34" charset="0"/>
                </a:endParaRPr>
              </a:p>
            </p:txBody>
          </p:sp>
          <p:cxnSp>
            <p:nvCxnSpPr>
              <p:cNvPr id="64" name="直接箭头连接符 63"/>
              <p:cNvCxnSpPr/>
              <p:nvPr/>
            </p:nvCxnSpPr>
            <p:spPr>
              <a:xfrm>
                <a:off x="3835329" y="3648030"/>
                <a:ext cx="1307296" cy="0"/>
              </a:xfrm>
              <a:prstGeom prst="straightConnector1">
                <a:avLst/>
              </a:prstGeom>
              <a:ln w="12700">
                <a:solidFill>
                  <a:schemeClr val="tx1"/>
                </a:solidFill>
                <a:tailEnd type="triangle" w="sm" len="lg"/>
              </a:ln>
            </p:spPr>
            <p:style>
              <a:lnRef idx="1">
                <a:schemeClr val="accent1"/>
              </a:lnRef>
              <a:fillRef idx="0">
                <a:schemeClr val="accent1"/>
              </a:fillRef>
              <a:effectRef idx="0">
                <a:schemeClr val="accent1"/>
              </a:effectRef>
              <a:fontRef idx="minor">
                <a:schemeClr val="tx1"/>
              </a:fontRef>
            </p:style>
          </p:cxnSp>
          <p:sp>
            <p:nvSpPr>
              <p:cNvPr id="65" name="矩形 64"/>
              <p:cNvSpPr/>
              <p:nvPr/>
            </p:nvSpPr>
            <p:spPr>
              <a:xfrm rot="16200000">
                <a:off x="2643172" y="4174556"/>
                <a:ext cx="391133" cy="153888"/>
              </a:xfrm>
              <a:prstGeom prst="rect">
                <a:avLst/>
              </a:prstGeom>
              <a:solidFill>
                <a:schemeClr val="bg1"/>
              </a:solidFill>
            </p:spPr>
            <p:txBody>
              <a:bodyPr wrap="none" lIns="0" tIns="0" rIns="0" bIns="0">
                <a:spAutoFit/>
              </a:bodyPr>
              <a:lstStyle/>
              <a:p>
                <a:pPr algn="r"/>
                <a:r>
                  <a:rPr lang="en-US" altLang="zh-CN" sz="1000" dirty="0" smtClean="0">
                    <a:latin typeface="Arial" panose="020B0604020202020204" pitchFamily="34" charset="0"/>
                    <a:cs typeface="Arial" panose="020B0604020202020204" pitchFamily="34" charset="0"/>
                  </a:rPr>
                  <a:t>SSC-A</a:t>
                </a:r>
                <a:endParaRPr lang="en-US" altLang="zh-CN" sz="1000" dirty="0">
                  <a:latin typeface="Arial" panose="020B0604020202020204" pitchFamily="34" charset="0"/>
                  <a:cs typeface="Arial" panose="020B0604020202020204" pitchFamily="34" charset="0"/>
                </a:endParaRPr>
              </a:p>
            </p:txBody>
          </p:sp>
          <p:sp>
            <p:nvSpPr>
              <p:cNvPr id="66" name="矩形 65"/>
              <p:cNvSpPr/>
              <p:nvPr/>
            </p:nvSpPr>
            <p:spPr>
              <a:xfrm>
                <a:off x="3017574" y="4712621"/>
                <a:ext cx="689291" cy="153888"/>
              </a:xfrm>
              <a:prstGeom prst="rect">
                <a:avLst/>
              </a:prstGeom>
              <a:solidFill>
                <a:schemeClr val="bg1"/>
              </a:solidFill>
            </p:spPr>
            <p:txBody>
              <a:bodyPr wrap="none" lIns="0" tIns="0" rIns="0" bIns="0">
                <a:spAutoFit/>
              </a:bodyPr>
              <a:lstStyle/>
              <a:p>
                <a:r>
                  <a:rPr lang="en-US" altLang="zh-CN" sz="1000" dirty="0" smtClean="0">
                    <a:latin typeface="Arial" panose="020B0604020202020204" pitchFamily="34" charset="0"/>
                    <a:cs typeface="Arial" panose="020B0604020202020204" pitchFamily="34" charset="0"/>
                  </a:rPr>
                  <a:t>CD206 (PE)</a:t>
                </a:r>
                <a:endParaRPr lang="en-US" altLang="zh-CN" sz="1000" dirty="0">
                  <a:latin typeface="Arial" panose="020B0604020202020204" pitchFamily="34" charset="0"/>
                  <a:cs typeface="Arial" panose="020B0604020202020204" pitchFamily="34" charset="0"/>
                </a:endParaRPr>
              </a:p>
            </p:txBody>
          </p:sp>
          <p:cxnSp>
            <p:nvCxnSpPr>
              <p:cNvPr id="67" name="直接箭头连接符 66"/>
              <p:cNvCxnSpPr/>
              <p:nvPr/>
            </p:nvCxnSpPr>
            <p:spPr>
              <a:xfrm>
                <a:off x="3803367" y="4780237"/>
                <a:ext cx="1307296" cy="0"/>
              </a:xfrm>
              <a:prstGeom prst="straightConnector1">
                <a:avLst/>
              </a:prstGeom>
              <a:ln w="12700">
                <a:solidFill>
                  <a:schemeClr val="tx1"/>
                </a:solidFill>
                <a:tailEnd type="triangle" w="sm" len="lg"/>
              </a:ln>
            </p:spPr>
            <p:style>
              <a:lnRef idx="1">
                <a:schemeClr val="accent1"/>
              </a:lnRef>
              <a:fillRef idx="0">
                <a:schemeClr val="accent1"/>
              </a:fillRef>
              <a:effectRef idx="0">
                <a:schemeClr val="accent1"/>
              </a:effectRef>
              <a:fontRef idx="minor">
                <a:schemeClr val="tx1"/>
              </a:fontRef>
            </p:style>
          </p:cxnSp>
          <p:sp>
            <p:nvSpPr>
              <p:cNvPr id="68" name="文本框 67"/>
              <p:cNvSpPr txBox="1"/>
              <p:nvPr/>
            </p:nvSpPr>
            <p:spPr>
              <a:xfrm>
                <a:off x="3232751" y="2520170"/>
                <a:ext cx="200376" cy="153888"/>
              </a:xfrm>
              <a:prstGeom prst="rect">
                <a:avLst/>
              </a:prstGeom>
              <a:solidFill>
                <a:schemeClr val="bg1"/>
              </a:solidFill>
            </p:spPr>
            <p:txBody>
              <a:bodyPr wrap="none" lIns="0" tIns="0" rIns="0" bIns="0" rtlCol="0">
                <a:spAutoFit/>
              </a:bodyPr>
              <a:lstStyle/>
              <a:p>
                <a:r>
                  <a:rPr lang="en-US" altLang="zh-CN" sz="1000" dirty="0" smtClean="0">
                    <a:latin typeface="Arial" panose="020B0604020202020204" pitchFamily="34" charset="0"/>
                    <a:cs typeface="Arial" panose="020B0604020202020204" pitchFamily="34" charset="0"/>
                  </a:rPr>
                  <a:t>Ctrl</a:t>
                </a:r>
                <a:endParaRPr lang="zh-CN" altLang="en-US" sz="1000" dirty="0">
                  <a:latin typeface="Arial" panose="020B0604020202020204" pitchFamily="34" charset="0"/>
                  <a:cs typeface="Arial" panose="020B0604020202020204" pitchFamily="34" charset="0"/>
                </a:endParaRPr>
              </a:p>
            </p:txBody>
          </p:sp>
          <p:sp>
            <p:nvSpPr>
              <p:cNvPr id="69" name="文本框 68"/>
              <p:cNvSpPr txBox="1"/>
              <p:nvPr/>
            </p:nvSpPr>
            <p:spPr>
              <a:xfrm>
                <a:off x="5204814" y="2520170"/>
                <a:ext cx="524182" cy="153888"/>
              </a:xfrm>
              <a:prstGeom prst="rect">
                <a:avLst/>
              </a:prstGeom>
              <a:solidFill>
                <a:schemeClr val="bg1"/>
              </a:solidFill>
            </p:spPr>
            <p:txBody>
              <a:bodyPr wrap="none" lIns="0" tIns="0" rIns="0" bIns="0" rtlCol="0">
                <a:spAutoFit/>
              </a:bodyPr>
              <a:lstStyle/>
              <a:p>
                <a:r>
                  <a:rPr lang="en-US" altLang="zh-CN" sz="1000" dirty="0" smtClean="0">
                    <a:latin typeface="Arial" panose="020B0604020202020204" pitchFamily="34" charset="0"/>
                    <a:cs typeface="Arial" panose="020B0604020202020204" pitchFamily="34" charset="0"/>
                  </a:rPr>
                  <a:t>BLM+UC</a:t>
                </a:r>
                <a:endParaRPr lang="zh-CN" altLang="en-US" sz="1000" dirty="0">
                  <a:latin typeface="Arial" panose="020B0604020202020204" pitchFamily="34" charset="0"/>
                  <a:cs typeface="Arial" panose="020B0604020202020204" pitchFamily="34" charset="0"/>
                </a:endParaRPr>
              </a:p>
            </p:txBody>
          </p:sp>
          <p:sp>
            <p:nvSpPr>
              <p:cNvPr id="70" name="文本框 69"/>
              <p:cNvSpPr txBox="1"/>
              <p:nvPr/>
            </p:nvSpPr>
            <p:spPr>
              <a:xfrm>
                <a:off x="6305126" y="2520170"/>
                <a:ext cx="493725" cy="153888"/>
              </a:xfrm>
              <a:prstGeom prst="rect">
                <a:avLst/>
              </a:prstGeom>
              <a:solidFill>
                <a:schemeClr val="bg1"/>
              </a:solidFill>
            </p:spPr>
            <p:txBody>
              <a:bodyPr wrap="none" lIns="0" tIns="0" rIns="0" bIns="0" rtlCol="0">
                <a:spAutoFit/>
              </a:bodyPr>
              <a:lstStyle/>
              <a:p>
                <a:r>
                  <a:rPr lang="en-US" altLang="zh-CN" sz="1000" dirty="0" smtClean="0">
                    <a:latin typeface="Arial" panose="020B0604020202020204" pitchFamily="34" charset="0"/>
                    <a:cs typeface="Arial" panose="020B0604020202020204" pitchFamily="34" charset="0"/>
                  </a:rPr>
                  <a:t>BLM+PL</a:t>
                </a:r>
                <a:endParaRPr lang="zh-CN" altLang="en-US" sz="1000" dirty="0">
                  <a:latin typeface="Arial" panose="020B0604020202020204" pitchFamily="34" charset="0"/>
                  <a:cs typeface="Arial" panose="020B0604020202020204" pitchFamily="34" charset="0"/>
                </a:endParaRPr>
              </a:p>
            </p:txBody>
          </p:sp>
          <p:sp>
            <p:nvSpPr>
              <p:cNvPr id="71" name="文本框 70"/>
              <p:cNvSpPr txBox="1"/>
              <p:nvPr/>
            </p:nvSpPr>
            <p:spPr>
              <a:xfrm>
                <a:off x="4109325" y="2520170"/>
                <a:ext cx="593111" cy="153888"/>
              </a:xfrm>
              <a:prstGeom prst="rect">
                <a:avLst/>
              </a:prstGeom>
              <a:solidFill>
                <a:schemeClr val="bg1"/>
              </a:solidFill>
            </p:spPr>
            <p:txBody>
              <a:bodyPr wrap="none" lIns="0" tIns="0" rIns="0" bIns="0" rtlCol="0">
                <a:spAutoFit/>
              </a:bodyPr>
              <a:lstStyle/>
              <a:p>
                <a:r>
                  <a:rPr lang="en-US" altLang="zh-CN" sz="1000" dirty="0" smtClean="0">
                    <a:latin typeface="Arial" panose="020B0604020202020204" pitchFamily="34" charset="0"/>
                    <a:cs typeface="Arial" panose="020B0604020202020204" pitchFamily="34" charset="0"/>
                  </a:rPr>
                  <a:t>BLM+PBS</a:t>
                </a:r>
                <a:endParaRPr lang="zh-CN" altLang="en-US" sz="1000" dirty="0">
                  <a:latin typeface="Arial" panose="020B0604020202020204" pitchFamily="34" charset="0"/>
                  <a:cs typeface="Arial" panose="020B0604020202020204" pitchFamily="34" charset="0"/>
                </a:endParaRPr>
              </a:p>
            </p:txBody>
          </p:sp>
        </p:grpSp>
        <p:grpSp>
          <p:nvGrpSpPr>
            <p:cNvPr id="8" name="组合 7"/>
            <p:cNvGrpSpPr/>
            <p:nvPr/>
          </p:nvGrpSpPr>
          <p:grpSpPr>
            <a:xfrm>
              <a:off x="475278" y="544598"/>
              <a:ext cx="1632166" cy="1615021"/>
              <a:chOff x="475278" y="544598"/>
              <a:chExt cx="1632166" cy="1615021"/>
            </a:xfrm>
          </p:grpSpPr>
          <p:pic>
            <p:nvPicPr>
              <p:cNvPr id="16" name="图片 1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33211" y="652549"/>
                <a:ext cx="1574233" cy="1452932"/>
              </a:xfrm>
              <a:prstGeom prst="rect">
                <a:avLst/>
              </a:prstGeom>
            </p:spPr>
          </p:pic>
          <p:sp>
            <p:nvSpPr>
              <p:cNvPr id="5" name="矩形 4"/>
              <p:cNvSpPr/>
              <p:nvPr/>
            </p:nvSpPr>
            <p:spPr>
              <a:xfrm>
                <a:off x="1078273" y="2005731"/>
                <a:ext cx="710131" cy="153888"/>
              </a:xfrm>
              <a:prstGeom prst="rect">
                <a:avLst/>
              </a:prstGeom>
              <a:solidFill>
                <a:schemeClr val="bg1"/>
              </a:solidFill>
            </p:spPr>
            <p:txBody>
              <a:bodyPr wrap="none" lIns="0" tIns="0" rIns="0" bIns="0">
                <a:spAutoFit/>
              </a:bodyPr>
              <a:lstStyle/>
              <a:p>
                <a:pPr algn="r"/>
                <a:r>
                  <a:rPr lang="en-US" altLang="zh-CN" sz="1000" dirty="0">
                    <a:latin typeface="Arial" panose="020B0604020202020204" pitchFamily="34" charset="0"/>
                    <a:cs typeface="Arial" panose="020B0604020202020204" pitchFamily="34" charset="0"/>
                  </a:rPr>
                  <a:t>F4/80 (APC)</a:t>
                </a:r>
                <a:endParaRPr lang="zh-CN" altLang="en-US" sz="1000" dirty="0">
                  <a:latin typeface="Arial" panose="020B0604020202020204" pitchFamily="34" charset="0"/>
                  <a:cs typeface="Arial" panose="020B0604020202020204" pitchFamily="34" charset="0"/>
                </a:endParaRPr>
              </a:p>
            </p:txBody>
          </p:sp>
          <p:sp>
            <p:nvSpPr>
              <p:cNvPr id="72" name="文本框 71"/>
              <p:cNvSpPr txBox="1"/>
              <p:nvPr/>
            </p:nvSpPr>
            <p:spPr>
              <a:xfrm rot="16200000">
                <a:off x="-51361" y="1071237"/>
                <a:ext cx="1207165" cy="153888"/>
              </a:xfrm>
              <a:prstGeom prst="rect">
                <a:avLst/>
              </a:prstGeom>
              <a:solidFill>
                <a:schemeClr val="bg1"/>
              </a:solidFill>
            </p:spPr>
            <p:txBody>
              <a:bodyPr wrap="square" lIns="0" tIns="0" rIns="0" bIns="0" rtlCol="0">
                <a:spAutoFit/>
              </a:bodyPr>
              <a:lstStyle/>
              <a:p>
                <a:r>
                  <a:rPr lang="en-US" altLang="zh-CN" sz="1000" dirty="0">
                    <a:latin typeface="Arial" panose="020B0604020202020204" pitchFamily="34" charset="0"/>
                    <a:cs typeface="Arial" panose="020B0604020202020204" pitchFamily="34" charset="0"/>
                  </a:rPr>
                  <a:t>CD11b (Percp-cy5.5)</a:t>
                </a:r>
                <a:endParaRPr lang="en-US" altLang="zh-CN" sz="1000" dirty="0" smtClean="0">
                  <a:latin typeface="Arial" panose="020B0604020202020204" pitchFamily="34" charset="0"/>
                  <a:cs typeface="Arial" panose="020B0604020202020204" pitchFamily="34" charset="0"/>
                </a:endParaRPr>
              </a:p>
            </p:txBody>
          </p:sp>
        </p:grpSp>
      </p:grpSp>
    </p:spTree>
    <p:extLst>
      <p:ext uri="{BB962C8B-B14F-4D97-AF65-F5344CB8AC3E}">
        <p14:creationId xmlns:p14="http://schemas.microsoft.com/office/powerpoint/2010/main" val="9049123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83201" y="6801540"/>
            <a:ext cx="7569805" cy="1200329"/>
          </a:xfrm>
          <a:prstGeom prst="rect">
            <a:avLst/>
          </a:prstGeom>
          <a:noFill/>
        </p:spPr>
        <p:txBody>
          <a:bodyPr wrap="square" rtlCol="0">
            <a:spAutoFit/>
          </a:bodyPr>
          <a:lstStyle/>
          <a:p>
            <a:pPr algn="just"/>
            <a:r>
              <a:rPr lang="en-US" altLang="zh-CN" sz="1200" b="1" dirty="0">
                <a:latin typeface="Arial" panose="020B0604020202020204" pitchFamily="34" charset="0"/>
                <a:cs typeface="Arial" panose="020B0604020202020204" pitchFamily="34" charset="0"/>
              </a:rPr>
              <a:t>Figure S7. Macrophages educated by MSCs maintained a dynamic gene expression profile</a:t>
            </a:r>
            <a:endParaRPr lang="zh-CN" altLang="zh-CN" sz="1200" dirty="0">
              <a:latin typeface="Arial" panose="020B0604020202020204" pitchFamily="34" charset="0"/>
              <a:cs typeface="Arial" panose="020B0604020202020204" pitchFamily="34" charset="0"/>
            </a:endParaRPr>
          </a:p>
          <a:p>
            <a:pPr algn="just"/>
            <a:r>
              <a:rPr lang="en-US" altLang="zh-CN" sz="1200" dirty="0">
                <a:latin typeface="Arial" panose="020B0604020202020204" pitchFamily="34" charset="0"/>
                <a:cs typeface="Arial" panose="020B0604020202020204" pitchFamily="34" charset="0"/>
              </a:rPr>
              <a:t>(A) Quantitative PCR analyses showing relative mRNA levels of Cxcl10, Entpd1, Mrc1, Fizz1, Tgfb1, CD36, and Klf4 in mouse alveolar macrophages from different mice. (B) Gating strategy used for FACS sorting. (C) CD127+ macrophages from mice were sorted. (D) A real-time PCR analysis of CD127 expression in macrophages educated by UCMSCs or PLMSCs in vitro.</a:t>
            </a:r>
            <a:endParaRPr lang="zh-CN" altLang="zh-CN" sz="1200" dirty="0">
              <a:latin typeface="Arial" panose="020B0604020202020204" pitchFamily="34" charset="0"/>
              <a:cs typeface="Arial" panose="020B0604020202020204" pitchFamily="34" charset="0"/>
            </a:endParaRPr>
          </a:p>
          <a:p>
            <a:pPr algn="just"/>
            <a:endParaRPr lang="en-US" altLang="zh-CN" sz="1200" dirty="0">
              <a:latin typeface="Arial" panose="020B0604020202020204" pitchFamily="34" charset="0"/>
              <a:cs typeface="Arial" panose="020B0604020202020204" pitchFamily="34" charset="0"/>
            </a:endParaRPr>
          </a:p>
        </p:txBody>
      </p:sp>
      <p:sp>
        <p:nvSpPr>
          <p:cNvPr id="75" name="文本框 74"/>
          <p:cNvSpPr txBox="1"/>
          <p:nvPr/>
        </p:nvSpPr>
        <p:spPr>
          <a:xfrm>
            <a:off x="68408" y="114404"/>
            <a:ext cx="599374" cy="276999"/>
          </a:xfrm>
          <a:prstGeom prst="rect">
            <a:avLst/>
          </a:prstGeom>
          <a:noFill/>
        </p:spPr>
        <p:txBody>
          <a:bodyPr wrap="square" rtlCol="0">
            <a:spAutoFit/>
          </a:bodyPr>
          <a:lstStyle/>
          <a:p>
            <a:r>
              <a:rPr lang="en-US" altLang="zh-CN" sz="1200" dirty="0">
                <a:latin typeface="Arial" panose="020B0604020202020204" pitchFamily="34" charset="0"/>
                <a:cs typeface="Arial" panose="020B0604020202020204" pitchFamily="34" charset="0"/>
              </a:rPr>
              <a:t>A</a:t>
            </a:r>
            <a:r>
              <a:rPr lang="en-US" altLang="zh-CN" sz="1200" dirty="0" smtClean="0">
                <a:latin typeface="Arial" panose="020B0604020202020204" pitchFamily="34" charset="0"/>
                <a:cs typeface="Arial" panose="020B0604020202020204" pitchFamily="34" charset="0"/>
              </a:rPr>
              <a:t> </a:t>
            </a:r>
            <a:endParaRPr lang="en-US" altLang="zh-CN" sz="1200" dirty="0">
              <a:latin typeface="Arial" panose="020B0604020202020204" pitchFamily="34" charset="0"/>
              <a:cs typeface="Arial" panose="020B0604020202020204" pitchFamily="34" charset="0"/>
            </a:endParaRPr>
          </a:p>
        </p:txBody>
      </p:sp>
      <p:graphicFrame>
        <p:nvGraphicFramePr>
          <p:cNvPr id="76" name="对象 75"/>
          <p:cNvGraphicFramePr>
            <a:graphicFrameLocks noChangeAspect="1"/>
          </p:cNvGraphicFramePr>
          <p:nvPr>
            <p:extLst>
              <p:ext uri="{D42A27DB-BD31-4B8C-83A1-F6EECF244321}">
                <p14:modId xmlns:p14="http://schemas.microsoft.com/office/powerpoint/2010/main" val="3275593302"/>
              </p:ext>
            </p:extLst>
          </p:nvPr>
        </p:nvGraphicFramePr>
        <p:xfrm>
          <a:off x="5881957" y="3416295"/>
          <a:ext cx="1771049" cy="3199128"/>
        </p:xfrm>
        <a:graphic>
          <a:graphicData uri="http://schemas.openxmlformats.org/presentationml/2006/ole">
            <mc:AlternateContent xmlns:mc="http://schemas.openxmlformats.org/markup-compatibility/2006">
              <mc:Choice xmlns:v="urn:schemas-microsoft-com:vml" Requires="v">
                <p:oleObj spid="_x0000_s3163" name="Prism 8" r:id="rId4" imgW="1772204" imgH="3199379" progId="Prism8.Document">
                  <p:embed/>
                </p:oleObj>
              </mc:Choice>
              <mc:Fallback>
                <p:oleObj name="Prism 8" r:id="rId4" imgW="1772204" imgH="3199379" progId="Prism8.Document">
                  <p:embed/>
                  <p:pic>
                    <p:nvPicPr>
                      <p:cNvPr id="43" name="对象 42"/>
                      <p:cNvPicPr/>
                      <p:nvPr/>
                    </p:nvPicPr>
                    <p:blipFill>
                      <a:blip r:embed="rId5"/>
                      <a:stretch>
                        <a:fillRect/>
                      </a:stretch>
                    </p:blipFill>
                    <p:spPr>
                      <a:xfrm>
                        <a:off x="5881957" y="3416295"/>
                        <a:ext cx="1771049" cy="3199128"/>
                      </a:xfrm>
                      <a:prstGeom prst="rect">
                        <a:avLst/>
                      </a:prstGeom>
                    </p:spPr>
                  </p:pic>
                </p:oleObj>
              </mc:Fallback>
            </mc:AlternateContent>
          </a:graphicData>
        </a:graphic>
      </p:graphicFrame>
      <p:sp>
        <p:nvSpPr>
          <p:cNvPr id="77" name="文本框 76"/>
          <p:cNvSpPr txBox="1"/>
          <p:nvPr/>
        </p:nvSpPr>
        <p:spPr>
          <a:xfrm>
            <a:off x="5949799" y="3441812"/>
            <a:ext cx="374781" cy="276999"/>
          </a:xfrm>
          <a:prstGeom prst="rect">
            <a:avLst/>
          </a:prstGeom>
          <a:noFill/>
        </p:spPr>
        <p:txBody>
          <a:bodyPr wrap="square" rtlCol="0">
            <a:spAutoFit/>
          </a:bodyPr>
          <a:lstStyle/>
          <a:p>
            <a:r>
              <a:rPr lang="en-US" altLang="zh-CN" sz="1200" dirty="0" smtClean="0">
                <a:latin typeface="Arial" panose="020B0604020202020204" pitchFamily="34" charset="0"/>
                <a:cs typeface="Arial" panose="020B0604020202020204" pitchFamily="34" charset="0"/>
              </a:rPr>
              <a:t>D</a:t>
            </a:r>
            <a:endParaRPr lang="en-US" altLang="zh-CN" sz="1200" dirty="0">
              <a:latin typeface="Arial" panose="020B0604020202020204" pitchFamily="34" charset="0"/>
              <a:cs typeface="Arial" panose="020B0604020202020204" pitchFamily="34" charset="0"/>
            </a:endParaRPr>
          </a:p>
        </p:txBody>
      </p:sp>
      <p:sp>
        <p:nvSpPr>
          <p:cNvPr id="13" name="文本框 12"/>
          <p:cNvSpPr txBox="1"/>
          <p:nvPr/>
        </p:nvSpPr>
        <p:spPr>
          <a:xfrm>
            <a:off x="68408" y="2991036"/>
            <a:ext cx="289947" cy="276999"/>
          </a:xfrm>
          <a:prstGeom prst="rect">
            <a:avLst/>
          </a:prstGeom>
          <a:noFill/>
        </p:spPr>
        <p:txBody>
          <a:bodyPr wrap="square" rtlCol="0">
            <a:spAutoFit/>
          </a:bodyPr>
          <a:lstStyle/>
          <a:p>
            <a:r>
              <a:rPr lang="en-US" altLang="zh-CN" sz="1200" dirty="0">
                <a:latin typeface="Arial" panose="020B0604020202020204" pitchFamily="34" charset="0"/>
                <a:cs typeface="Arial" panose="020B0604020202020204" pitchFamily="34" charset="0"/>
              </a:rPr>
              <a:t>B</a:t>
            </a:r>
          </a:p>
        </p:txBody>
      </p:sp>
      <p:grpSp>
        <p:nvGrpSpPr>
          <p:cNvPr id="72" name="组合 71"/>
          <p:cNvGrpSpPr/>
          <p:nvPr/>
        </p:nvGrpSpPr>
        <p:grpSpPr>
          <a:xfrm>
            <a:off x="340865" y="398357"/>
            <a:ext cx="5112445" cy="2650092"/>
            <a:chOff x="456045" y="586500"/>
            <a:chExt cx="5112445" cy="2650092"/>
          </a:xfrm>
        </p:grpSpPr>
        <p:grpSp>
          <p:nvGrpSpPr>
            <p:cNvPr id="71" name="组合 70"/>
            <p:cNvGrpSpPr/>
            <p:nvPr/>
          </p:nvGrpSpPr>
          <p:grpSpPr>
            <a:xfrm>
              <a:off x="456045" y="637594"/>
              <a:ext cx="5112445" cy="2598998"/>
              <a:chOff x="456045" y="637594"/>
              <a:chExt cx="5112445" cy="2598998"/>
            </a:xfrm>
          </p:grpSpPr>
          <p:pic>
            <p:nvPicPr>
              <p:cNvPr id="3" name="图片 2"/>
              <p:cNvPicPr>
                <a:picLocks noChangeAspect="1"/>
              </p:cNvPicPr>
              <p:nvPr/>
            </p:nvPicPr>
            <p:blipFill rotWithShape="1">
              <a:blip r:embed="rId6"/>
              <a:srcRect t="15037"/>
              <a:stretch/>
            </p:blipFill>
            <p:spPr>
              <a:xfrm>
                <a:off x="456045" y="637594"/>
                <a:ext cx="4698410" cy="2598998"/>
              </a:xfrm>
              <a:prstGeom prst="rect">
                <a:avLst/>
              </a:prstGeom>
            </p:spPr>
          </p:pic>
          <p:grpSp>
            <p:nvGrpSpPr>
              <p:cNvPr id="64" name="组合 63"/>
              <p:cNvGrpSpPr/>
              <p:nvPr/>
            </p:nvGrpSpPr>
            <p:grpSpPr>
              <a:xfrm>
                <a:off x="4717277" y="1108240"/>
                <a:ext cx="851213" cy="1362756"/>
                <a:chOff x="7184879" y="10078229"/>
                <a:chExt cx="851213" cy="1362756"/>
              </a:xfrm>
            </p:grpSpPr>
            <p:pic>
              <p:nvPicPr>
                <p:cNvPr id="65" name="图片 64"/>
                <p:cNvPicPr>
                  <a:picLocks noChangeAspect="1"/>
                </p:cNvPicPr>
                <p:nvPr/>
              </p:nvPicPr>
              <p:blipFill rotWithShape="1">
                <a:blip r:embed="rId7"/>
                <a:srcRect l="84250" b="47188"/>
                <a:stretch/>
              </p:blipFill>
              <p:spPr>
                <a:xfrm>
                  <a:off x="7407803" y="10078229"/>
                  <a:ext cx="628289" cy="1362756"/>
                </a:xfrm>
                <a:prstGeom prst="rect">
                  <a:avLst/>
                </a:prstGeom>
              </p:spPr>
            </p:pic>
            <p:sp>
              <p:nvSpPr>
                <p:cNvPr id="66" name="矩形 65"/>
                <p:cNvSpPr/>
                <p:nvPr/>
              </p:nvSpPr>
              <p:spPr>
                <a:xfrm>
                  <a:off x="7184879" y="10332723"/>
                  <a:ext cx="184036" cy="83820"/>
                </a:xfrm>
                <a:prstGeom prst="rect">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
                    <a:latin typeface="Arial" panose="020B0604020202020204" pitchFamily="34" charset="0"/>
                    <a:cs typeface="Arial" panose="020B0604020202020204" pitchFamily="34" charset="0"/>
                  </a:endParaRPr>
                </a:p>
              </p:txBody>
            </p:sp>
            <p:sp>
              <p:nvSpPr>
                <p:cNvPr id="67" name="矩形 66"/>
                <p:cNvSpPr/>
                <p:nvPr/>
              </p:nvSpPr>
              <p:spPr>
                <a:xfrm>
                  <a:off x="7187507" y="10564498"/>
                  <a:ext cx="184036" cy="83820"/>
                </a:xfrm>
                <a:prstGeom prst="rect">
                  <a:avLst/>
                </a:prstGeom>
                <a:solidFill>
                  <a:srgbClr val="A00000"/>
                </a:solidFill>
                <a:ln>
                  <a:solidFill>
                    <a:srgbClr val="A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
                    <a:latin typeface="Arial" panose="020B0604020202020204" pitchFamily="34" charset="0"/>
                    <a:cs typeface="Arial" panose="020B0604020202020204" pitchFamily="34" charset="0"/>
                  </a:endParaRPr>
                </a:p>
              </p:txBody>
            </p:sp>
            <p:sp>
              <p:nvSpPr>
                <p:cNvPr id="68" name="矩形 67"/>
                <p:cNvSpPr/>
                <p:nvPr/>
              </p:nvSpPr>
              <p:spPr>
                <a:xfrm>
                  <a:off x="7187507" y="10803455"/>
                  <a:ext cx="184036" cy="83820"/>
                </a:xfrm>
                <a:prstGeom prst="rect">
                  <a:avLst/>
                </a:prstGeom>
                <a:solidFill>
                  <a:srgbClr val="606060"/>
                </a:solidFill>
                <a:ln>
                  <a:solidFill>
                    <a:srgbClr val="606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
                    <a:latin typeface="Arial" panose="020B0604020202020204" pitchFamily="34" charset="0"/>
                    <a:cs typeface="Arial" panose="020B0604020202020204" pitchFamily="34" charset="0"/>
                  </a:endParaRPr>
                </a:p>
              </p:txBody>
            </p:sp>
            <p:sp>
              <p:nvSpPr>
                <p:cNvPr id="69" name="矩形 68"/>
                <p:cNvSpPr/>
                <p:nvPr/>
              </p:nvSpPr>
              <p:spPr>
                <a:xfrm>
                  <a:off x="7187507" y="11042412"/>
                  <a:ext cx="184036" cy="83820"/>
                </a:xfrm>
                <a:prstGeom prst="rect">
                  <a:avLst/>
                </a:prstGeom>
                <a:solidFill>
                  <a:srgbClr val="077E97"/>
                </a:solidFill>
                <a:ln>
                  <a:solidFill>
                    <a:srgbClr val="077E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
                    <a:latin typeface="Arial" panose="020B0604020202020204" pitchFamily="34" charset="0"/>
                    <a:cs typeface="Arial" panose="020B0604020202020204" pitchFamily="34" charset="0"/>
                  </a:endParaRPr>
                </a:p>
              </p:txBody>
            </p:sp>
          </p:grpSp>
        </p:grpSp>
        <p:sp>
          <p:nvSpPr>
            <p:cNvPr id="70" name="文本框 69"/>
            <p:cNvSpPr txBox="1"/>
            <p:nvPr/>
          </p:nvSpPr>
          <p:spPr>
            <a:xfrm rot="16200000">
              <a:off x="-307144" y="1371551"/>
              <a:ext cx="1816324" cy="246221"/>
            </a:xfrm>
            <a:prstGeom prst="rect">
              <a:avLst/>
            </a:prstGeom>
            <a:noFill/>
          </p:spPr>
          <p:txBody>
            <a:bodyPr wrap="square" rtlCol="0">
              <a:spAutoFit/>
            </a:bodyPr>
            <a:lstStyle/>
            <a:p>
              <a:r>
                <a:rPr lang="en-US" altLang="zh-CN" sz="1000" dirty="0" smtClean="0">
                  <a:latin typeface="Arial" panose="020B0604020202020204" pitchFamily="34" charset="0"/>
                  <a:cs typeface="Arial" panose="020B0604020202020204" pitchFamily="34" charset="0"/>
                </a:rPr>
                <a:t>Relative mRNA Expression</a:t>
              </a:r>
              <a:endParaRPr lang="zh-CN" altLang="en-US" sz="1000" dirty="0">
                <a:latin typeface="Arial" panose="020B0604020202020204" pitchFamily="34" charset="0"/>
                <a:cs typeface="Arial" panose="020B0604020202020204" pitchFamily="34" charset="0"/>
              </a:endParaRPr>
            </a:p>
          </p:txBody>
        </p:sp>
      </p:grpSp>
      <p:sp>
        <p:nvSpPr>
          <p:cNvPr id="9" name="文本框 8"/>
          <p:cNvSpPr txBox="1">
            <a:spLocks noChangeAspect="1"/>
          </p:cNvSpPr>
          <p:nvPr/>
        </p:nvSpPr>
        <p:spPr>
          <a:xfrm>
            <a:off x="887917" y="5092159"/>
            <a:ext cx="483570" cy="246221"/>
          </a:xfrm>
          <a:prstGeom prst="rect">
            <a:avLst/>
          </a:prstGeom>
          <a:solidFill>
            <a:schemeClr val="bg1"/>
          </a:solidFill>
        </p:spPr>
        <p:txBody>
          <a:bodyPr wrap="square" rtlCol="0">
            <a:spAutoFit/>
          </a:bodyPr>
          <a:lstStyle/>
          <a:p>
            <a:r>
              <a:rPr lang="en-US" altLang="zh-CN" sz="1000" dirty="0" smtClean="0">
                <a:latin typeface="Arial" panose="020B0604020202020204" pitchFamily="34" charset="0"/>
                <a:cs typeface="Arial" panose="020B0604020202020204" pitchFamily="34" charset="0"/>
              </a:rPr>
              <a:t>Ctrl</a:t>
            </a:r>
            <a:endParaRPr lang="zh-CN" altLang="en-US" sz="1000" dirty="0">
              <a:latin typeface="Arial" panose="020B0604020202020204" pitchFamily="34" charset="0"/>
              <a:cs typeface="Arial" panose="020B0604020202020204" pitchFamily="34" charset="0"/>
            </a:endParaRPr>
          </a:p>
        </p:txBody>
      </p:sp>
      <p:pic>
        <p:nvPicPr>
          <p:cNvPr id="18" name="图片 17"/>
          <p:cNvPicPr>
            <a:picLocks noChangeAspect="1"/>
          </p:cNvPicPr>
          <p:nvPr/>
        </p:nvPicPr>
        <p:blipFill rotWithShape="1">
          <a:blip r:embed="rId8"/>
          <a:srcRect t="4955" b="-1"/>
          <a:stretch/>
        </p:blipFill>
        <p:spPr>
          <a:xfrm>
            <a:off x="438734" y="5285805"/>
            <a:ext cx="1296000" cy="1231783"/>
          </a:xfrm>
          <a:prstGeom prst="rect">
            <a:avLst/>
          </a:prstGeom>
        </p:spPr>
      </p:pic>
      <p:pic>
        <p:nvPicPr>
          <p:cNvPr id="14" name="图片 13"/>
          <p:cNvPicPr>
            <a:picLocks noChangeAspect="1"/>
          </p:cNvPicPr>
          <p:nvPr/>
        </p:nvPicPr>
        <p:blipFill rotWithShape="1">
          <a:blip r:embed="rId9"/>
          <a:srcRect t="4980" b="1"/>
          <a:stretch/>
        </p:blipFill>
        <p:spPr>
          <a:xfrm>
            <a:off x="368176" y="3344551"/>
            <a:ext cx="1296000" cy="1231459"/>
          </a:xfrm>
          <a:prstGeom prst="rect">
            <a:avLst/>
          </a:prstGeom>
        </p:spPr>
      </p:pic>
      <p:sp>
        <p:nvSpPr>
          <p:cNvPr id="22" name="任意多边形 21"/>
          <p:cNvSpPr/>
          <p:nvPr/>
        </p:nvSpPr>
        <p:spPr>
          <a:xfrm>
            <a:off x="610491" y="3374063"/>
            <a:ext cx="965200" cy="1009650"/>
          </a:xfrm>
          <a:custGeom>
            <a:avLst/>
            <a:gdLst>
              <a:gd name="connsiteX0" fmla="*/ 0 w 965200"/>
              <a:gd name="connsiteY0" fmla="*/ 1009650 h 1009650"/>
              <a:gd name="connsiteX1" fmla="*/ 965200 w 965200"/>
              <a:gd name="connsiteY1" fmla="*/ 996950 h 1009650"/>
              <a:gd name="connsiteX2" fmla="*/ 955675 w 965200"/>
              <a:gd name="connsiteY2" fmla="*/ 0 h 1009650"/>
              <a:gd name="connsiteX3" fmla="*/ 60325 w 965200"/>
              <a:gd name="connsiteY3" fmla="*/ 0 h 1009650"/>
              <a:gd name="connsiteX4" fmla="*/ 0 w 965200"/>
              <a:gd name="connsiteY4" fmla="*/ 1009650 h 1009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5200" h="1009650">
                <a:moveTo>
                  <a:pt x="0" y="1009650"/>
                </a:moveTo>
                <a:lnTo>
                  <a:pt x="965200" y="996950"/>
                </a:lnTo>
                <a:lnTo>
                  <a:pt x="955675" y="0"/>
                </a:lnTo>
                <a:lnTo>
                  <a:pt x="60325" y="0"/>
                </a:lnTo>
                <a:lnTo>
                  <a:pt x="0" y="1009650"/>
                </a:lnTo>
                <a:close/>
              </a:path>
            </a:pathLst>
          </a:cu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0"/>
          </a:p>
        </p:txBody>
      </p:sp>
      <p:sp>
        <p:nvSpPr>
          <p:cNvPr id="24" name="文本框 23">
            <a:extLst>
              <a:ext uri="{FF2B5EF4-FFF2-40B4-BE49-F238E27FC236}">
                <a16:creationId xmlns:a16="http://schemas.microsoft.com/office/drawing/2014/main" id="{C759E567-2B5E-4B6A-BA58-AE2E8ED6CEB8}"/>
              </a:ext>
            </a:extLst>
          </p:cNvPr>
          <p:cNvSpPr txBox="1"/>
          <p:nvPr/>
        </p:nvSpPr>
        <p:spPr>
          <a:xfrm>
            <a:off x="882489" y="4487744"/>
            <a:ext cx="493225" cy="156509"/>
          </a:xfrm>
          <a:prstGeom prst="rect">
            <a:avLst/>
          </a:prstGeom>
          <a:solidFill>
            <a:schemeClr val="bg1"/>
          </a:solidFill>
        </p:spPr>
        <p:txBody>
          <a:bodyPr wrap="square" lIns="0" tIns="0" rIns="0" bIns="0" rtlCol="0">
            <a:spAutoFit/>
          </a:bodyPr>
          <a:lstStyle>
            <a:defPPr>
              <a:defRPr lang="zh-CN"/>
            </a:defPPr>
            <a:lvl1pPr>
              <a:defRPr sz="800">
                <a:latin typeface="Arial" panose="020B0604020202020204" pitchFamily="34" charset="0"/>
                <a:cs typeface="Arial" panose="020B0604020202020204" pitchFamily="34" charset="0"/>
              </a:defRPr>
            </a:lvl1pPr>
          </a:lstStyle>
          <a:p>
            <a:r>
              <a:rPr lang="en-US" altLang="zh-CN" sz="1000" dirty="0"/>
              <a:t>FSC-A</a:t>
            </a:r>
            <a:endParaRPr lang="zh-CN" altLang="en-US" sz="1000" dirty="0"/>
          </a:p>
        </p:txBody>
      </p:sp>
      <p:grpSp>
        <p:nvGrpSpPr>
          <p:cNvPr id="6" name="组合 5"/>
          <p:cNvGrpSpPr/>
          <p:nvPr/>
        </p:nvGrpSpPr>
        <p:grpSpPr>
          <a:xfrm>
            <a:off x="1635929" y="3267934"/>
            <a:ext cx="1381362" cy="1373374"/>
            <a:chOff x="2007028" y="4817030"/>
            <a:chExt cx="1381362" cy="1373374"/>
          </a:xfrm>
        </p:grpSpPr>
        <p:pic>
          <p:nvPicPr>
            <p:cNvPr id="15" name="图片 14"/>
            <p:cNvPicPr>
              <a:picLocks noChangeAspect="1"/>
            </p:cNvPicPr>
            <p:nvPr/>
          </p:nvPicPr>
          <p:blipFill rotWithShape="1">
            <a:blip r:embed="rId10"/>
            <a:srcRect t="-26"/>
            <a:stretch/>
          </p:blipFill>
          <p:spPr>
            <a:xfrm>
              <a:off x="2092390" y="4828441"/>
              <a:ext cx="1296000" cy="1296342"/>
            </a:xfrm>
            <a:prstGeom prst="rect">
              <a:avLst/>
            </a:prstGeom>
          </p:spPr>
        </p:pic>
        <p:sp>
          <p:nvSpPr>
            <p:cNvPr id="25" name="任意多边形 24"/>
            <p:cNvSpPr/>
            <p:nvPr/>
          </p:nvSpPr>
          <p:spPr>
            <a:xfrm>
              <a:off x="2311806" y="4927598"/>
              <a:ext cx="988219" cy="619918"/>
            </a:xfrm>
            <a:custGeom>
              <a:avLst/>
              <a:gdLst>
                <a:gd name="connsiteX0" fmla="*/ 794 w 988219"/>
                <a:gd name="connsiteY0" fmla="*/ 619918 h 619918"/>
                <a:gd name="connsiteX1" fmla="*/ 0 w 988219"/>
                <a:gd name="connsiteY1" fmla="*/ 0 h 619918"/>
                <a:gd name="connsiteX2" fmla="*/ 988219 w 988219"/>
                <a:gd name="connsiteY2" fmla="*/ 3968 h 619918"/>
                <a:gd name="connsiteX3" fmla="*/ 985044 w 988219"/>
                <a:gd name="connsiteY3" fmla="*/ 384968 h 619918"/>
                <a:gd name="connsiteX4" fmla="*/ 751681 w 988219"/>
                <a:gd name="connsiteY4" fmla="*/ 415131 h 619918"/>
                <a:gd name="connsiteX5" fmla="*/ 258762 w 988219"/>
                <a:gd name="connsiteY5" fmla="*/ 594518 h 619918"/>
                <a:gd name="connsiteX6" fmla="*/ 794 w 988219"/>
                <a:gd name="connsiteY6" fmla="*/ 619918 h 619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8219" h="619918">
                  <a:moveTo>
                    <a:pt x="794" y="619918"/>
                  </a:moveTo>
                  <a:cubicBezTo>
                    <a:pt x="529" y="413279"/>
                    <a:pt x="265" y="206639"/>
                    <a:pt x="0" y="0"/>
                  </a:cubicBezTo>
                  <a:lnTo>
                    <a:pt x="988219" y="3968"/>
                  </a:lnTo>
                  <a:cubicBezTo>
                    <a:pt x="987161" y="130968"/>
                    <a:pt x="986102" y="257968"/>
                    <a:pt x="985044" y="384968"/>
                  </a:cubicBezTo>
                  <a:lnTo>
                    <a:pt x="751681" y="415131"/>
                  </a:lnTo>
                  <a:lnTo>
                    <a:pt x="258762" y="594518"/>
                  </a:lnTo>
                  <a:lnTo>
                    <a:pt x="794" y="619918"/>
                  </a:lnTo>
                  <a:close/>
                </a:path>
              </a:pathLst>
            </a:cu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0"/>
            </a:p>
          </p:txBody>
        </p:sp>
        <p:sp>
          <p:nvSpPr>
            <p:cNvPr id="26" name="文本框 25">
              <a:extLst>
                <a:ext uri="{FF2B5EF4-FFF2-40B4-BE49-F238E27FC236}">
                  <a16:creationId xmlns:a16="http://schemas.microsoft.com/office/drawing/2014/main" id="{C759E567-2B5E-4B6A-BA58-AE2E8ED6CEB8}"/>
                </a:ext>
              </a:extLst>
            </p:cNvPr>
            <p:cNvSpPr txBox="1"/>
            <p:nvPr/>
          </p:nvSpPr>
          <p:spPr>
            <a:xfrm rot="16200000">
              <a:off x="1517917" y="5306141"/>
              <a:ext cx="1132109" cy="153888"/>
            </a:xfrm>
            <a:prstGeom prst="rect">
              <a:avLst/>
            </a:prstGeom>
            <a:solidFill>
              <a:schemeClr val="bg1"/>
            </a:solidFill>
          </p:spPr>
          <p:txBody>
            <a:bodyPr wrap="square" lIns="0" tIns="0" rIns="0" bIns="0" rtlCol="0">
              <a:spAutoFit/>
            </a:bodyPr>
            <a:lstStyle>
              <a:defPPr>
                <a:defRPr lang="zh-CN"/>
              </a:defPPr>
              <a:lvl1pPr>
                <a:defRPr sz="1000">
                  <a:solidFill>
                    <a:schemeClr val="accent6">
                      <a:lumMod val="75000"/>
                    </a:schemeClr>
                  </a:solidFill>
                  <a:latin typeface="Arial" panose="020B0604020202020204" pitchFamily="34" charset="0"/>
                  <a:cs typeface="Arial" panose="020B0604020202020204" pitchFamily="34" charset="0"/>
                </a:defRPr>
              </a:lvl1pPr>
            </a:lstStyle>
            <a:p>
              <a:r>
                <a:rPr lang="en-US" altLang="zh-CN" dirty="0">
                  <a:solidFill>
                    <a:schemeClr val="tx1"/>
                  </a:solidFill>
                </a:rPr>
                <a:t>CD45(Percp-cy5.5)</a:t>
              </a:r>
              <a:endParaRPr lang="zh-CN" altLang="en-US" dirty="0">
                <a:solidFill>
                  <a:schemeClr val="tx1"/>
                </a:solidFill>
              </a:endParaRPr>
            </a:p>
          </p:txBody>
        </p:sp>
        <p:sp>
          <p:nvSpPr>
            <p:cNvPr id="27" name="文本框 26">
              <a:extLst>
                <a:ext uri="{FF2B5EF4-FFF2-40B4-BE49-F238E27FC236}">
                  <a16:creationId xmlns:a16="http://schemas.microsoft.com/office/drawing/2014/main" id="{C759E567-2B5E-4B6A-BA58-AE2E8ED6CEB8}"/>
                </a:ext>
              </a:extLst>
            </p:cNvPr>
            <p:cNvSpPr txBox="1"/>
            <p:nvPr/>
          </p:nvSpPr>
          <p:spPr>
            <a:xfrm>
              <a:off x="2542052" y="6036516"/>
              <a:ext cx="495861" cy="153888"/>
            </a:xfrm>
            <a:prstGeom prst="rect">
              <a:avLst/>
            </a:prstGeom>
            <a:solidFill>
              <a:schemeClr val="bg1"/>
            </a:solidFill>
          </p:spPr>
          <p:txBody>
            <a:bodyPr wrap="square" lIns="0" tIns="0" rIns="0" bIns="0" rtlCol="0">
              <a:spAutoFit/>
            </a:bodyPr>
            <a:lstStyle>
              <a:defPPr>
                <a:defRPr lang="zh-CN"/>
              </a:defPPr>
              <a:lvl1pPr>
                <a:defRPr sz="1000">
                  <a:solidFill>
                    <a:schemeClr val="accent6">
                      <a:lumMod val="75000"/>
                    </a:schemeClr>
                  </a:solidFill>
                  <a:latin typeface="Arial" panose="020B0604020202020204" pitchFamily="34" charset="0"/>
                  <a:cs typeface="Arial" panose="020B0604020202020204" pitchFamily="34" charset="0"/>
                </a:defRPr>
              </a:lvl1pPr>
            </a:lstStyle>
            <a:p>
              <a:r>
                <a:rPr lang="en-US" altLang="zh-CN" dirty="0">
                  <a:solidFill>
                    <a:schemeClr val="tx1"/>
                  </a:solidFill>
                </a:rPr>
                <a:t>F</a:t>
              </a:r>
              <a:r>
                <a:rPr lang="en-US" altLang="zh-CN" dirty="0" smtClean="0">
                  <a:solidFill>
                    <a:schemeClr val="tx1"/>
                  </a:solidFill>
                </a:rPr>
                <a:t>SC-A</a:t>
              </a:r>
              <a:endParaRPr lang="zh-CN" altLang="en-US" dirty="0">
                <a:solidFill>
                  <a:schemeClr val="tx1"/>
                </a:solidFill>
              </a:endParaRPr>
            </a:p>
          </p:txBody>
        </p:sp>
      </p:grpSp>
      <p:grpSp>
        <p:nvGrpSpPr>
          <p:cNvPr id="57" name="组合 56"/>
          <p:cNvGrpSpPr/>
          <p:nvPr/>
        </p:nvGrpSpPr>
        <p:grpSpPr>
          <a:xfrm>
            <a:off x="4424524" y="5092159"/>
            <a:ext cx="1296000" cy="1523264"/>
            <a:chOff x="4640828" y="6390033"/>
            <a:chExt cx="1296000" cy="1523264"/>
          </a:xfrm>
        </p:grpSpPr>
        <p:sp>
          <p:nvSpPr>
            <p:cNvPr id="12" name="文本框 11"/>
            <p:cNvSpPr txBox="1">
              <a:spLocks noChangeAspect="1"/>
            </p:cNvSpPr>
            <p:nvPr/>
          </p:nvSpPr>
          <p:spPr>
            <a:xfrm>
              <a:off x="5142884" y="6390033"/>
              <a:ext cx="498753" cy="246221"/>
            </a:xfrm>
            <a:prstGeom prst="rect">
              <a:avLst/>
            </a:prstGeom>
            <a:solidFill>
              <a:schemeClr val="bg1"/>
            </a:solidFill>
          </p:spPr>
          <p:txBody>
            <a:bodyPr wrap="square" rtlCol="0">
              <a:spAutoFit/>
            </a:bodyPr>
            <a:lstStyle/>
            <a:p>
              <a:r>
                <a:rPr lang="en-US" altLang="zh-CN" sz="1000" dirty="0" smtClean="0">
                  <a:latin typeface="Arial" panose="020B0604020202020204" pitchFamily="34" charset="0"/>
                  <a:cs typeface="Arial" panose="020B0604020202020204" pitchFamily="34" charset="0"/>
                </a:rPr>
                <a:t>PL</a:t>
              </a:r>
              <a:endParaRPr lang="zh-CN" altLang="en-US" sz="1000" dirty="0">
                <a:latin typeface="Arial" panose="020B0604020202020204" pitchFamily="34" charset="0"/>
                <a:cs typeface="Arial" panose="020B0604020202020204" pitchFamily="34" charset="0"/>
              </a:endParaRPr>
            </a:p>
          </p:txBody>
        </p:sp>
        <p:pic>
          <p:nvPicPr>
            <p:cNvPr id="20" name="图片 19"/>
            <p:cNvPicPr>
              <a:picLocks noChangeAspect="1"/>
            </p:cNvPicPr>
            <p:nvPr/>
          </p:nvPicPr>
          <p:blipFill rotWithShape="1">
            <a:blip r:embed="rId11"/>
            <a:srcRect t="5543"/>
            <a:stretch/>
          </p:blipFill>
          <p:spPr>
            <a:xfrm>
              <a:off x="4640828" y="6591299"/>
              <a:ext cx="1296000" cy="1224163"/>
            </a:xfrm>
            <a:prstGeom prst="rect">
              <a:avLst/>
            </a:prstGeom>
          </p:spPr>
        </p:pic>
        <p:sp>
          <p:nvSpPr>
            <p:cNvPr id="30" name="文本框 29"/>
            <p:cNvSpPr txBox="1">
              <a:spLocks noChangeAspect="1"/>
            </p:cNvSpPr>
            <p:nvPr/>
          </p:nvSpPr>
          <p:spPr>
            <a:xfrm>
              <a:off x="4864457" y="7759409"/>
              <a:ext cx="948330" cy="153888"/>
            </a:xfrm>
            <a:prstGeom prst="rect">
              <a:avLst/>
            </a:prstGeom>
            <a:solidFill>
              <a:schemeClr val="bg1"/>
            </a:solidFill>
          </p:spPr>
          <p:txBody>
            <a:bodyPr wrap="square" lIns="0" tIns="0" rIns="0" bIns="0" rtlCol="0">
              <a:spAutoFit/>
            </a:bodyPr>
            <a:lstStyle/>
            <a:p>
              <a:r>
                <a:rPr lang="en-US" altLang="zh-CN" sz="1000" dirty="0" smtClean="0">
                  <a:latin typeface="Arial" panose="020B0604020202020204" pitchFamily="34" charset="0"/>
                  <a:cs typeface="Arial" panose="020B0604020202020204" pitchFamily="34" charset="0"/>
                </a:rPr>
                <a:t>(CD127 PE-Cy7)</a:t>
              </a:r>
              <a:endParaRPr lang="zh-CN" altLang="en-US" sz="1000" dirty="0">
                <a:latin typeface="Arial" panose="020B0604020202020204" pitchFamily="34" charset="0"/>
                <a:cs typeface="Arial" panose="020B0604020202020204" pitchFamily="34" charset="0"/>
              </a:endParaRPr>
            </a:p>
          </p:txBody>
        </p:sp>
      </p:grpSp>
      <p:grpSp>
        <p:nvGrpSpPr>
          <p:cNvPr id="7" name="组合 6"/>
          <p:cNvGrpSpPr/>
          <p:nvPr/>
        </p:nvGrpSpPr>
        <p:grpSpPr>
          <a:xfrm>
            <a:off x="2998649" y="3291305"/>
            <a:ext cx="1371846" cy="1375520"/>
            <a:chOff x="3476535" y="4814884"/>
            <a:chExt cx="1371846" cy="1375520"/>
          </a:xfrm>
        </p:grpSpPr>
        <p:pic>
          <p:nvPicPr>
            <p:cNvPr id="8" name="图片 7"/>
            <p:cNvPicPr>
              <a:picLocks noChangeAspect="1"/>
            </p:cNvPicPr>
            <p:nvPr/>
          </p:nvPicPr>
          <p:blipFill rotWithShape="1">
            <a:blip r:embed="rId12"/>
            <a:srcRect t="396"/>
            <a:stretch/>
          </p:blipFill>
          <p:spPr>
            <a:xfrm>
              <a:off x="3552381" y="4814884"/>
              <a:ext cx="1296000" cy="1290865"/>
            </a:xfrm>
            <a:prstGeom prst="rect">
              <a:avLst/>
            </a:prstGeom>
          </p:spPr>
        </p:pic>
        <p:sp>
          <p:nvSpPr>
            <p:cNvPr id="28" name="文本框 27">
              <a:extLst>
                <a:ext uri="{FF2B5EF4-FFF2-40B4-BE49-F238E27FC236}">
                  <a16:creationId xmlns:a16="http://schemas.microsoft.com/office/drawing/2014/main" id="{C759E567-2B5E-4B6A-BA58-AE2E8ED6CEB8}"/>
                </a:ext>
              </a:extLst>
            </p:cNvPr>
            <p:cNvSpPr txBox="1"/>
            <p:nvPr/>
          </p:nvSpPr>
          <p:spPr>
            <a:xfrm rot="16200000">
              <a:off x="3196199" y="5328473"/>
              <a:ext cx="714559" cy="153888"/>
            </a:xfrm>
            <a:prstGeom prst="rect">
              <a:avLst/>
            </a:prstGeom>
            <a:solidFill>
              <a:schemeClr val="bg1"/>
            </a:solidFill>
          </p:spPr>
          <p:txBody>
            <a:bodyPr wrap="square" lIns="0" tIns="0" rIns="0" bIns="0" rtlCol="0">
              <a:spAutoFit/>
            </a:bodyPr>
            <a:lstStyle>
              <a:defPPr>
                <a:defRPr lang="zh-CN"/>
              </a:defPPr>
              <a:lvl1pPr>
                <a:defRPr sz="1000">
                  <a:solidFill>
                    <a:schemeClr val="accent6">
                      <a:lumMod val="75000"/>
                    </a:schemeClr>
                  </a:solidFill>
                  <a:latin typeface="Arial" panose="020B0604020202020204" pitchFamily="34" charset="0"/>
                  <a:cs typeface="Arial" panose="020B0604020202020204" pitchFamily="34" charset="0"/>
                </a:defRPr>
              </a:lvl1pPr>
            </a:lstStyle>
            <a:p>
              <a:r>
                <a:rPr lang="en-US" altLang="zh-CN" dirty="0" smtClean="0">
                  <a:solidFill>
                    <a:schemeClr val="tx1"/>
                  </a:solidFill>
                </a:rPr>
                <a:t>F4/80(APC)</a:t>
              </a:r>
              <a:endParaRPr lang="zh-CN" altLang="en-US" dirty="0">
                <a:solidFill>
                  <a:schemeClr val="tx1"/>
                </a:solidFill>
              </a:endParaRPr>
            </a:p>
          </p:txBody>
        </p:sp>
        <p:sp>
          <p:nvSpPr>
            <p:cNvPr id="29" name="文本框 28">
              <a:extLst>
                <a:ext uri="{FF2B5EF4-FFF2-40B4-BE49-F238E27FC236}">
                  <a16:creationId xmlns:a16="http://schemas.microsoft.com/office/drawing/2014/main" id="{C759E567-2B5E-4B6A-BA58-AE2E8ED6CEB8}"/>
                </a:ext>
              </a:extLst>
            </p:cNvPr>
            <p:cNvSpPr txBox="1"/>
            <p:nvPr/>
          </p:nvSpPr>
          <p:spPr>
            <a:xfrm>
              <a:off x="3894457" y="6036516"/>
              <a:ext cx="953924" cy="153888"/>
            </a:xfrm>
            <a:prstGeom prst="rect">
              <a:avLst/>
            </a:prstGeom>
            <a:solidFill>
              <a:schemeClr val="bg1"/>
            </a:solidFill>
          </p:spPr>
          <p:txBody>
            <a:bodyPr wrap="square" lIns="0" tIns="0" rIns="0" bIns="0" rtlCol="0">
              <a:spAutoFit/>
            </a:bodyPr>
            <a:lstStyle>
              <a:defPPr>
                <a:defRPr lang="zh-CN"/>
              </a:defPPr>
              <a:lvl1pPr>
                <a:defRPr sz="1000">
                  <a:solidFill>
                    <a:schemeClr val="accent6">
                      <a:lumMod val="75000"/>
                    </a:schemeClr>
                  </a:solidFill>
                  <a:latin typeface="Arial" panose="020B0604020202020204" pitchFamily="34" charset="0"/>
                  <a:cs typeface="Arial" panose="020B0604020202020204" pitchFamily="34" charset="0"/>
                </a:defRPr>
              </a:lvl1pPr>
            </a:lstStyle>
            <a:p>
              <a:r>
                <a:rPr lang="en-US" altLang="zh-CN" dirty="0" smtClean="0">
                  <a:solidFill>
                    <a:schemeClr val="tx1"/>
                  </a:solidFill>
                </a:rPr>
                <a:t>CD11C(FITC)</a:t>
              </a:r>
              <a:endParaRPr lang="zh-CN" altLang="en-US" dirty="0">
                <a:solidFill>
                  <a:schemeClr val="tx1"/>
                </a:solidFill>
              </a:endParaRPr>
            </a:p>
          </p:txBody>
        </p:sp>
        <p:sp>
          <p:nvSpPr>
            <p:cNvPr id="31" name="任意多边形 30"/>
            <p:cNvSpPr/>
            <p:nvPr/>
          </p:nvSpPr>
          <p:spPr>
            <a:xfrm>
              <a:off x="3818035" y="5194826"/>
              <a:ext cx="482642" cy="446616"/>
            </a:xfrm>
            <a:custGeom>
              <a:avLst/>
              <a:gdLst>
                <a:gd name="connsiteX0" fmla="*/ 158793 w 583185"/>
                <a:gd name="connsiteY0" fmla="*/ 33866 h 510116"/>
                <a:gd name="connsiteX1" fmla="*/ 147151 w 583185"/>
                <a:gd name="connsiteY1" fmla="*/ 35983 h 510116"/>
                <a:gd name="connsiteX2" fmla="*/ 142918 w 583185"/>
                <a:gd name="connsiteY2" fmla="*/ 38100 h 510116"/>
                <a:gd name="connsiteX3" fmla="*/ 136568 w 583185"/>
                <a:gd name="connsiteY3" fmla="*/ 42333 h 510116"/>
                <a:gd name="connsiteX4" fmla="*/ 132335 w 583185"/>
                <a:gd name="connsiteY4" fmla="*/ 43391 h 510116"/>
                <a:gd name="connsiteX5" fmla="*/ 124926 w 583185"/>
                <a:gd name="connsiteY5" fmla="*/ 47625 h 510116"/>
                <a:gd name="connsiteX6" fmla="*/ 121751 w 583185"/>
                <a:gd name="connsiteY6" fmla="*/ 48683 h 510116"/>
                <a:gd name="connsiteX7" fmla="*/ 112226 w 583185"/>
                <a:gd name="connsiteY7" fmla="*/ 55033 h 510116"/>
                <a:gd name="connsiteX8" fmla="*/ 110110 w 583185"/>
                <a:gd name="connsiteY8" fmla="*/ 58208 h 510116"/>
                <a:gd name="connsiteX9" fmla="*/ 106935 w 583185"/>
                <a:gd name="connsiteY9" fmla="*/ 60325 h 510116"/>
                <a:gd name="connsiteX10" fmla="*/ 99526 w 583185"/>
                <a:gd name="connsiteY10" fmla="*/ 67733 h 510116"/>
                <a:gd name="connsiteX11" fmla="*/ 96351 w 583185"/>
                <a:gd name="connsiteY11" fmla="*/ 71966 h 510116"/>
                <a:gd name="connsiteX12" fmla="*/ 92118 w 583185"/>
                <a:gd name="connsiteY12" fmla="*/ 75141 h 510116"/>
                <a:gd name="connsiteX13" fmla="*/ 90001 w 583185"/>
                <a:gd name="connsiteY13" fmla="*/ 78316 h 510116"/>
                <a:gd name="connsiteX14" fmla="*/ 84710 w 583185"/>
                <a:gd name="connsiteY14" fmla="*/ 85725 h 510116"/>
                <a:gd name="connsiteX15" fmla="*/ 83651 w 583185"/>
                <a:gd name="connsiteY15" fmla="*/ 89958 h 510116"/>
                <a:gd name="connsiteX16" fmla="*/ 79418 w 583185"/>
                <a:gd name="connsiteY16" fmla="*/ 93133 h 510116"/>
                <a:gd name="connsiteX17" fmla="*/ 76243 w 583185"/>
                <a:gd name="connsiteY17" fmla="*/ 96308 h 510116"/>
                <a:gd name="connsiteX18" fmla="*/ 74126 w 583185"/>
                <a:gd name="connsiteY18" fmla="*/ 102658 h 510116"/>
                <a:gd name="connsiteX19" fmla="*/ 70951 w 583185"/>
                <a:gd name="connsiteY19" fmla="*/ 105833 h 510116"/>
                <a:gd name="connsiteX20" fmla="*/ 68835 w 583185"/>
                <a:gd name="connsiteY20" fmla="*/ 109008 h 510116"/>
                <a:gd name="connsiteX21" fmla="*/ 66718 w 583185"/>
                <a:gd name="connsiteY21" fmla="*/ 113241 h 510116"/>
                <a:gd name="connsiteX22" fmla="*/ 65660 w 583185"/>
                <a:gd name="connsiteY22" fmla="*/ 116416 h 510116"/>
                <a:gd name="connsiteX23" fmla="*/ 61426 w 583185"/>
                <a:gd name="connsiteY23" fmla="*/ 120650 h 510116"/>
                <a:gd name="connsiteX24" fmla="*/ 59310 w 583185"/>
                <a:gd name="connsiteY24" fmla="*/ 123825 h 510116"/>
                <a:gd name="connsiteX25" fmla="*/ 58251 w 583185"/>
                <a:gd name="connsiteY25" fmla="*/ 129116 h 510116"/>
                <a:gd name="connsiteX26" fmla="*/ 54018 w 583185"/>
                <a:gd name="connsiteY26" fmla="*/ 136525 h 510116"/>
                <a:gd name="connsiteX27" fmla="*/ 50843 w 583185"/>
                <a:gd name="connsiteY27" fmla="*/ 140758 h 510116"/>
                <a:gd name="connsiteX28" fmla="*/ 48726 w 583185"/>
                <a:gd name="connsiteY28" fmla="*/ 146050 h 510116"/>
                <a:gd name="connsiteX29" fmla="*/ 45551 w 583185"/>
                <a:gd name="connsiteY29" fmla="*/ 155575 h 510116"/>
                <a:gd name="connsiteX30" fmla="*/ 37085 w 583185"/>
                <a:gd name="connsiteY30" fmla="*/ 165100 h 510116"/>
                <a:gd name="connsiteX31" fmla="*/ 30735 w 583185"/>
                <a:gd name="connsiteY31" fmla="*/ 174625 h 510116"/>
                <a:gd name="connsiteX32" fmla="*/ 26501 w 583185"/>
                <a:gd name="connsiteY32" fmla="*/ 183091 h 510116"/>
                <a:gd name="connsiteX33" fmla="*/ 22268 w 583185"/>
                <a:gd name="connsiteY33" fmla="*/ 189441 h 510116"/>
                <a:gd name="connsiteX34" fmla="*/ 18035 w 583185"/>
                <a:gd name="connsiteY34" fmla="*/ 193675 h 510116"/>
                <a:gd name="connsiteX35" fmla="*/ 15918 w 583185"/>
                <a:gd name="connsiteY35" fmla="*/ 197908 h 510116"/>
                <a:gd name="connsiteX36" fmla="*/ 11685 w 583185"/>
                <a:gd name="connsiteY36" fmla="*/ 202141 h 510116"/>
                <a:gd name="connsiteX37" fmla="*/ 3218 w 583185"/>
                <a:gd name="connsiteY37" fmla="*/ 211666 h 510116"/>
                <a:gd name="connsiteX38" fmla="*/ 43 w 583185"/>
                <a:gd name="connsiteY38" fmla="*/ 231775 h 510116"/>
                <a:gd name="connsiteX39" fmla="*/ 1101 w 583185"/>
                <a:gd name="connsiteY39" fmla="*/ 258233 h 510116"/>
                <a:gd name="connsiteX40" fmla="*/ 5335 w 583185"/>
                <a:gd name="connsiteY40" fmla="*/ 292100 h 510116"/>
                <a:gd name="connsiteX41" fmla="*/ 6393 w 583185"/>
                <a:gd name="connsiteY41" fmla="*/ 333375 h 510116"/>
                <a:gd name="connsiteX42" fmla="*/ 10626 w 583185"/>
                <a:gd name="connsiteY42" fmla="*/ 346075 h 510116"/>
                <a:gd name="connsiteX43" fmla="*/ 11685 w 583185"/>
                <a:gd name="connsiteY43" fmla="*/ 349250 h 510116"/>
                <a:gd name="connsiteX44" fmla="*/ 13801 w 583185"/>
                <a:gd name="connsiteY44" fmla="*/ 354541 h 510116"/>
                <a:gd name="connsiteX45" fmla="*/ 15918 w 583185"/>
                <a:gd name="connsiteY45" fmla="*/ 358775 h 510116"/>
                <a:gd name="connsiteX46" fmla="*/ 18035 w 583185"/>
                <a:gd name="connsiteY46" fmla="*/ 366183 h 510116"/>
                <a:gd name="connsiteX47" fmla="*/ 19093 w 583185"/>
                <a:gd name="connsiteY47" fmla="*/ 369358 h 510116"/>
                <a:gd name="connsiteX48" fmla="*/ 21210 w 583185"/>
                <a:gd name="connsiteY48" fmla="*/ 372533 h 510116"/>
                <a:gd name="connsiteX49" fmla="*/ 25443 w 583185"/>
                <a:gd name="connsiteY49" fmla="*/ 381000 h 510116"/>
                <a:gd name="connsiteX50" fmla="*/ 26501 w 583185"/>
                <a:gd name="connsiteY50" fmla="*/ 384175 h 510116"/>
                <a:gd name="connsiteX51" fmla="*/ 28618 w 583185"/>
                <a:gd name="connsiteY51" fmla="*/ 387350 h 510116"/>
                <a:gd name="connsiteX52" fmla="*/ 30735 w 583185"/>
                <a:gd name="connsiteY52" fmla="*/ 393700 h 510116"/>
                <a:gd name="connsiteX53" fmla="*/ 33910 w 583185"/>
                <a:gd name="connsiteY53" fmla="*/ 398991 h 510116"/>
                <a:gd name="connsiteX54" fmla="*/ 38143 w 583185"/>
                <a:gd name="connsiteY54" fmla="*/ 406400 h 510116"/>
                <a:gd name="connsiteX55" fmla="*/ 41318 w 583185"/>
                <a:gd name="connsiteY55" fmla="*/ 409575 h 510116"/>
                <a:gd name="connsiteX56" fmla="*/ 47668 w 583185"/>
                <a:gd name="connsiteY56" fmla="*/ 421216 h 510116"/>
                <a:gd name="connsiteX57" fmla="*/ 50843 w 583185"/>
                <a:gd name="connsiteY57" fmla="*/ 427566 h 510116"/>
                <a:gd name="connsiteX58" fmla="*/ 52960 w 583185"/>
                <a:gd name="connsiteY58" fmla="*/ 430741 h 510116"/>
                <a:gd name="connsiteX59" fmla="*/ 60368 w 583185"/>
                <a:gd name="connsiteY59" fmla="*/ 445558 h 510116"/>
                <a:gd name="connsiteX60" fmla="*/ 64601 w 583185"/>
                <a:gd name="connsiteY60" fmla="*/ 458258 h 510116"/>
                <a:gd name="connsiteX61" fmla="*/ 68835 w 583185"/>
                <a:gd name="connsiteY61" fmla="*/ 462491 h 510116"/>
                <a:gd name="connsiteX62" fmla="*/ 73068 w 583185"/>
                <a:gd name="connsiteY62" fmla="*/ 473075 h 510116"/>
                <a:gd name="connsiteX63" fmla="*/ 76243 w 583185"/>
                <a:gd name="connsiteY63" fmla="*/ 476250 h 510116"/>
                <a:gd name="connsiteX64" fmla="*/ 78360 w 583185"/>
                <a:gd name="connsiteY64" fmla="*/ 480483 h 510116"/>
                <a:gd name="connsiteX65" fmla="*/ 87885 w 583185"/>
                <a:gd name="connsiteY65" fmla="*/ 490008 h 510116"/>
                <a:gd name="connsiteX66" fmla="*/ 93176 w 583185"/>
                <a:gd name="connsiteY66" fmla="*/ 495300 h 510116"/>
                <a:gd name="connsiteX67" fmla="*/ 109051 w 583185"/>
                <a:gd name="connsiteY67" fmla="*/ 502708 h 510116"/>
                <a:gd name="connsiteX68" fmla="*/ 132335 w 583185"/>
                <a:gd name="connsiteY68" fmla="*/ 508000 h 510116"/>
                <a:gd name="connsiteX69" fmla="*/ 154560 w 583185"/>
                <a:gd name="connsiteY69" fmla="*/ 510116 h 510116"/>
                <a:gd name="connsiteX70" fmla="*/ 313310 w 583185"/>
                <a:gd name="connsiteY70" fmla="*/ 509058 h 510116"/>
                <a:gd name="connsiteX71" fmla="*/ 334476 w 583185"/>
                <a:gd name="connsiteY71" fmla="*/ 506941 h 510116"/>
                <a:gd name="connsiteX72" fmla="*/ 338710 w 583185"/>
                <a:gd name="connsiteY72" fmla="*/ 504825 h 510116"/>
                <a:gd name="connsiteX73" fmla="*/ 356701 w 583185"/>
                <a:gd name="connsiteY73" fmla="*/ 503766 h 510116"/>
                <a:gd name="connsiteX74" fmla="*/ 372576 w 583185"/>
                <a:gd name="connsiteY74" fmla="*/ 501650 h 510116"/>
                <a:gd name="connsiteX75" fmla="*/ 378926 w 583185"/>
                <a:gd name="connsiteY75" fmla="*/ 499533 h 510116"/>
                <a:gd name="connsiteX76" fmla="*/ 395860 w 583185"/>
                <a:gd name="connsiteY76" fmla="*/ 497416 h 510116"/>
                <a:gd name="connsiteX77" fmla="*/ 411735 w 583185"/>
                <a:gd name="connsiteY77" fmla="*/ 494241 h 510116"/>
                <a:gd name="connsiteX78" fmla="*/ 419143 w 583185"/>
                <a:gd name="connsiteY78" fmla="*/ 487891 h 510116"/>
                <a:gd name="connsiteX79" fmla="*/ 428668 w 583185"/>
                <a:gd name="connsiteY79" fmla="*/ 484716 h 510116"/>
                <a:gd name="connsiteX80" fmla="*/ 440310 w 583185"/>
                <a:gd name="connsiteY80" fmla="*/ 478366 h 510116"/>
                <a:gd name="connsiteX81" fmla="*/ 445601 w 583185"/>
                <a:gd name="connsiteY81" fmla="*/ 477308 h 510116"/>
                <a:gd name="connsiteX82" fmla="*/ 451951 w 583185"/>
                <a:gd name="connsiteY82" fmla="*/ 473075 h 510116"/>
                <a:gd name="connsiteX83" fmla="*/ 461476 w 583185"/>
                <a:gd name="connsiteY83" fmla="*/ 469900 h 510116"/>
                <a:gd name="connsiteX84" fmla="*/ 464651 w 583185"/>
                <a:gd name="connsiteY84" fmla="*/ 467783 h 510116"/>
                <a:gd name="connsiteX85" fmla="*/ 476293 w 583185"/>
                <a:gd name="connsiteY85" fmla="*/ 463550 h 510116"/>
                <a:gd name="connsiteX86" fmla="*/ 485818 w 583185"/>
                <a:gd name="connsiteY86" fmla="*/ 460375 h 510116"/>
                <a:gd name="connsiteX87" fmla="*/ 493226 w 583185"/>
                <a:gd name="connsiteY87" fmla="*/ 456141 h 510116"/>
                <a:gd name="connsiteX88" fmla="*/ 498518 w 583185"/>
                <a:gd name="connsiteY88" fmla="*/ 450850 h 510116"/>
                <a:gd name="connsiteX89" fmla="*/ 501693 w 583185"/>
                <a:gd name="connsiteY89" fmla="*/ 446616 h 510116"/>
                <a:gd name="connsiteX90" fmla="*/ 509101 w 583185"/>
                <a:gd name="connsiteY90" fmla="*/ 440266 h 510116"/>
                <a:gd name="connsiteX91" fmla="*/ 511218 w 583185"/>
                <a:gd name="connsiteY91" fmla="*/ 436033 h 510116"/>
                <a:gd name="connsiteX92" fmla="*/ 515451 w 583185"/>
                <a:gd name="connsiteY92" fmla="*/ 428625 h 510116"/>
                <a:gd name="connsiteX93" fmla="*/ 516510 w 583185"/>
                <a:gd name="connsiteY93" fmla="*/ 425450 h 510116"/>
                <a:gd name="connsiteX94" fmla="*/ 520743 w 583185"/>
                <a:gd name="connsiteY94" fmla="*/ 418041 h 510116"/>
                <a:gd name="connsiteX95" fmla="*/ 523918 w 583185"/>
                <a:gd name="connsiteY95" fmla="*/ 403225 h 510116"/>
                <a:gd name="connsiteX96" fmla="*/ 526035 w 583185"/>
                <a:gd name="connsiteY96" fmla="*/ 390525 h 510116"/>
                <a:gd name="connsiteX97" fmla="*/ 530268 w 583185"/>
                <a:gd name="connsiteY97" fmla="*/ 379941 h 510116"/>
                <a:gd name="connsiteX98" fmla="*/ 532385 w 583185"/>
                <a:gd name="connsiteY98" fmla="*/ 373591 h 510116"/>
                <a:gd name="connsiteX99" fmla="*/ 533443 w 583185"/>
                <a:gd name="connsiteY99" fmla="*/ 360891 h 510116"/>
                <a:gd name="connsiteX100" fmla="*/ 535560 w 583185"/>
                <a:gd name="connsiteY100" fmla="*/ 353483 h 510116"/>
                <a:gd name="connsiteX101" fmla="*/ 537676 w 583185"/>
                <a:gd name="connsiteY101" fmla="*/ 345016 h 510116"/>
                <a:gd name="connsiteX102" fmla="*/ 538735 w 583185"/>
                <a:gd name="connsiteY102" fmla="*/ 338666 h 510116"/>
                <a:gd name="connsiteX103" fmla="*/ 542968 w 583185"/>
                <a:gd name="connsiteY103" fmla="*/ 329141 h 510116"/>
                <a:gd name="connsiteX104" fmla="*/ 545085 w 583185"/>
                <a:gd name="connsiteY104" fmla="*/ 325966 h 510116"/>
                <a:gd name="connsiteX105" fmla="*/ 548260 w 583185"/>
                <a:gd name="connsiteY105" fmla="*/ 318558 h 510116"/>
                <a:gd name="connsiteX106" fmla="*/ 551435 w 583185"/>
                <a:gd name="connsiteY106" fmla="*/ 307975 h 510116"/>
                <a:gd name="connsiteX107" fmla="*/ 553551 w 583185"/>
                <a:gd name="connsiteY107" fmla="*/ 303741 h 510116"/>
                <a:gd name="connsiteX108" fmla="*/ 557785 w 583185"/>
                <a:gd name="connsiteY108" fmla="*/ 293158 h 510116"/>
                <a:gd name="connsiteX109" fmla="*/ 560960 w 583185"/>
                <a:gd name="connsiteY109" fmla="*/ 283633 h 510116"/>
                <a:gd name="connsiteX110" fmla="*/ 564135 w 583185"/>
                <a:gd name="connsiteY110" fmla="*/ 280458 h 510116"/>
                <a:gd name="connsiteX111" fmla="*/ 566251 w 583185"/>
                <a:gd name="connsiteY111" fmla="*/ 276225 h 510116"/>
                <a:gd name="connsiteX112" fmla="*/ 570485 w 583185"/>
                <a:gd name="connsiteY112" fmla="*/ 273050 h 510116"/>
                <a:gd name="connsiteX113" fmla="*/ 571543 w 583185"/>
                <a:gd name="connsiteY113" fmla="*/ 268816 h 510116"/>
                <a:gd name="connsiteX114" fmla="*/ 573660 w 583185"/>
                <a:gd name="connsiteY114" fmla="*/ 265641 h 510116"/>
                <a:gd name="connsiteX115" fmla="*/ 577893 w 583185"/>
                <a:gd name="connsiteY115" fmla="*/ 254000 h 510116"/>
                <a:gd name="connsiteX116" fmla="*/ 578951 w 583185"/>
                <a:gd name="connsiteY116" fmla="*/ 246591 h 510116"/>
                <a:gd name="connsiteX117" fmla="*/ 581068 w 583185"/>
                <a:gd name="connsiteY117" fmla="*/ 243416 h 510116"/>
                <a:gd name="connsiteX118" fmla="*/ 583185 w 583185"/>
                <a:gd name="connsiteY118" fmla="*/ 213783 h 510116"/>
                <a:gd name="connsiteX119" fmla="*/ 582126 w 583185"/>
                <a:gd name="connsiteY119" fmla="*/ 160866 h 510116"/>
                <a:gd name="connsiteX120" fmla="*/ 576835 w 583185"/>
                <a:gd name="connsiteY120" fmla="*/ 146050 h 510116"/>
                <a:gd name="connsiteX121" fmla="*/ 574718 w 583185"/>
                <a:gd name="connsiteY121" fmla="*/ 142875 h 510116"/>
                <a:gd name="connsiteX122" fmla="*/ 570485 w 583185"/>
                <a:gd name="connsiteY122" fmla="*/ 132291 h 510116"/>
                <a:gd name="connsiteX123" fmla="*/ 565193 w 583185"/>
                <a:gd name="connsiteY123" fmla="*/ 117475 h 510116"/>
                <a:gd name="connsiteX124" fmla="*/ 562018 w 583185"/>
                <a:gd name="connsiteY124" fmla="*/ 114300 h 510116"/>
                <a:gd name="connsiteX125" fmla="*/ 559901 w 583185"/>
                <a:gd name="connsiteY125" fmla="*/ 110066 h 510116"/>
                <a:gd name="connsiteX126" fmla="*/ 555668 w 583185"/>
                <a:gd name="connsiteY126" fmla="*/ 106891 h 510116"/>
                <a:gd name="connsiteX127" fmla="*/ 549318 w 583185"/>
                <a:gd name="connsiteY127" fmla="*/ 99483 h 510116"/>
                <a:gd name="connsiteX128" fmla="*/ 539793 w 583185"/>
                <a:gd name="connsiteY128" fmla="*/ 92075 h 510116"/>
                <a:gd name="connsiteX129" fmla="*/ 533443 w 583185"/>
                <a:gd name="connsiteY129" fmla="*/ 87841 h 510116"/>
                <a:gd name="connsiteX130" fmla="*/ 530268 w 583185"/>
                <a:gd name="connsiteY130" fmla="*/ 84666 h 510116"/>
                <a:gd name="connsiteX131" fmla="*/ 526035 w 583185"/>
                <a:gd name="connsiteY131" fmla="*/ 81491 h 510116"/>
                <a:gd name="connsiteX132" fmla="*/ 522860 w 583185"/>
                <a:gd name="connsiteY132" fmla="*/ 77258 h 510116"/>
                <a:gd name="connsiteX133" fmla="*/ 511218 w 583185"/>
                <a:gd name="connsiteY133" fmla="*/ 65616 h 510116"/>
                <a:gd name="connsiteX134" fmla="*/ 508043 w 583185"/>
                <a:gd name="connsiteY134" fmla="*/ 62441 h 510116"/>
                <a:gd name="connsiteX135" fmla="*/ 501693 w 583185"/>
                <a:gd name="connsiteY135" fmla="*/ 60325 h 510116"/>
                <a:gd name="connsiteX136" fmla="*/ 498518 w 583185"/>
                <a:gd name="connsiteY136" fmla="*/ 58208 h 510116"/>
                <a:gd name="connsiteX137" fmla="*/ 486876 w 583185"/>
                <a:gd name="connsiteY137" fmla="*/ 50800 h 510116"/>
                <a:gd name="connsiteX138" fmla="*/ 472060 w 583185"/>
                <a:gd name="connsiteY138" fmla="*/ 46566 h 510116"/>
                <a:gd name="connsiteX139" fmla="*/ 461476 w 583185"/>
                <a:gd name="connsiteY139" fmla="*/ 42333 h 510116"/>
                <a:gd name="connsiteX140" fmla="*/ 449835 w 583185"/>
                <a:gd name="connsiteY140" fmla="*/ 39158 h 510116"/>
                <a:gd name="connsiteX141" fmla="*/ 439251 w 583185"/>
                <a:gd name="connsiteY141" fmla="*/ 34925 h 510116"/>
                <a:gd name="connsiteX142" fmla="*/ 422318 w 583185"/>
                <a:gd name="connsiteY142" fmla="*/ 32808 h 510116"/>
                <a:gd name="connsiteX143" fmla="*/ 412793 w 583185"/>
                <a:gd name="connsiteY143" fmla="*/ 29633 h 510116"/>
                <a:gd name="connsiteX144" fmla="*/ 408560 w 583185"/>
                <a:gd name="connsiteY144" fmla="*/ 27516 h 510116"/>
                <a:gd name="connsiteX145" fmla="*/ 394801 w 583185"/>
                <a:gd name="connsiteY145" fmla="*/ 25400 h 510116"/>
                <a:gd name="connsiteX146" fmla="*/ 387393 w 583185"/>
                <a:gd name="connsiteY146" fmla="*/ 21166 h 510116"/>
                <a:gd name="connsiteX147" fmla="*/ 365168 w 583185"/>
                <a:gd name="connsiteY147" fmla="*/ 16933 h 510116"/>
                <a:gd name="connsiteX148" fmla="*/ 354585 w 583185"/>
                <a:gd name="connsiteY148" fmla="*/ 11641 h 510116"/>
                <a:gd name="connsiteX149" fmla="*/ 350351 w 583185"/>
                <a:gd name="connsiteY149" fmla="*/ 9525 h 510116"/>
                <a:gd name="connsiteX150" fmla="*/ 346118 w 583185"/>
                <a:gd name="connsiteY150" fmla="*/ 8466 h 510116"/>
                <a:gd name="connsiteX151" fmla="*/ 341885 w 583185"/>
                <a:gd name="connsiteY151" fmla="*/ 6350 h 510116"/>
                <a:gd name="connsiteX152" fmla="*/ 338710 w 583185"/>
                <a:gd name="connsiteY152" fmla="*/ 4233 h 510116"/>
                <a:gd name="connsiteX153" fmla="*/ 319660 w 583185"/>
                <a:gd name="connsiteY153" fmla="*/ 0 h 510116"/>
                <a:gd name="connsiteX154" fmla="*/ 252985 w 583185"/>
                <a:gd name="connsiteY154" fmla="*/ 1058 h 510116"/>
                <a:gd name="connsiteX155" fmla="*/ 229701 w 583185"/>
                <a:gd name="connsiteY155" fmla="*/ 6350 h 510116"/>
                <a:gd name="connsiteX156" fmla="*/ 219118 w 583185"/>
                <a:gd name="connsiteY156" fmla="*/ 8466 h 510116"/>
                <a:gd name="connsiteX157" fmla="*/ 213826 w 583185"/>
                <a:gd name="connsiteY157" fmla="*/ 10583 h 510116"/>
                <a:gd name="connsiteX158" fmla="*/ 209593 w 583185"/>
                <a:gd name="connsiteY158" fmla="*/ 12700 h 510116"/>
                <a:gd name="connsiteX159" fmla="*/ 200068 w 583185"/>
                <a:gd name="connsiteY159" fmla="*/ 14816 h 510116"/>
                <a:gd name="connsiteX160" fmla="*/ 184193 w 583185"/>
                <a:gd name="connsiteY160" fmla="*/ 20108 h 510116"/>
                <a:gd name="connsiteX161" fmla="*/ 174668 w 583185"/>
                <a:gd name="connsiteY161" fmla="*/ 24341 h 510116"/>
                <a:gd name="connsiteX162" fmla="*/ 171493 w 583185"/>
                <a:gd name="connsiteY162" fmla="*/ 26458 h 510116"/>
                <a:gd name="connsiteX163" fmla="*/ 156676 w 583185"/>
                <a:gd name="connsiteY163" fmla="*/ 29633 h 510116"/>
                <a:gd name="connsiteX164" fmla="*/ 158793 w 583185"/>
                <a:gd name="connsiteY164" fmla="*/ 33866 h 510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Lst>
              <a:rect l="l" t="t" r="r" b="b"/>
              <a:pathLst>
                <a:path w="583185" h="510116">
                  <a:moveTo>
                    <a:pt x="158793" y="33866"/>
                  </a:moveTo>
                  <a:cubicBezTo>
                    <a:pt x="157205" y="34924"/>
                    <a:pt x="148623" y="35492"/>
                    <a:pt x="147151" y="35983"/>
                  </a:cubicBezTo>
                  <a:cubicBezTo>
                    <a:pt x="145654" y="36482"/>
                    <a:pt x="144271" y="37288"/>
                    <a:pt x="142918" y="38100"/>
                  </a:cubicBezTo>
                  <a:cubicBezTo>
                    <a:pt x="140737" y="39409"/>
                    <a:pt x="139036" y="41716"/>
                    <a:pt x="136568" y="42333"/>
                  </a:cubicBezTo>
                  <a:lnTo>
                    <a:pt x="132335" y="43391"/>
                  </a:lnTo>
                  <a:cubicBezTo>
                    <a:pt x="129146" y="45517"/>
                    <a:pt x="128686" y="46014"/>
                    <a:pt x="124926" y="47625"/>
                  </a:cubicBezTo>
                  <a:cubicBezTo>
                    <a:pt x="123901" y="48064"/>
                    <a:pt x="122809" y="48330"/>
                    <a:pt x="121751" y="48683"/>
                  </a:cubicBezTo>
                  <a:cubicBezTo>
                    <a:pt x="107917" y="62517"/>
                    <a:pt x="127233" y="44313"/>
                    <a:pt x="112226" y="55033"/>
                  </a:cubicBezTo>
                  <a:cubicBezTo>
                    <a:pt x="111191" y="55772"/>
                    <a:pt x="111009" y="57309"/>
                    <a:pt x="110110" y="58208"/>
                  </a:cubicBezTo>
                  <a:cubicBezTo>
                    <a:pt x="109211" y="59108"/>
                    <a:pt x="107881" y="59474"/>
                    <a:pt x="106935" y="60325"/>
                  </a:cubicBezTo>
                  <a:cubicBezTo>
                    <a:pt x="104339" y="62661"/>
                    <a:pt x="101622" y="64939"/>
                    <a:pt x="99526" y="67733"/>
                  </a:cubicBezTo>
                  <a:cubicBezTo>
                    <a:pt x="98468" y="69144"/>
                    <a:pt x="97598" y="70719"/>
                    <a:pt x="96351" y="71966"/>
                  </a:cubicBezTo>
                  <a:cubicBezTo>
                    <a:pt x="95104" y="73213"/>
                    <a:pt x="93365" y="73894"/>
                    <a:pt x="92118" y="75141"/>
                  </a:cubicBezTo>
                  <a:cubicBezTo>
                    <a:pt x="91219" y="76040"/>
                    <a:pt x="90740" y="77281"/>
                    <a:pt x="90001" y="78316"/>
                  </a:cubicBezTo>
                  <a:cubicBezTo>
                    <a:pt x="83456" y="87480"/>
                    <a:pt x="89684" y="78262"/>
                    <a:pt x="84710" y="85725"/>
                  </a:cubicBezTo>
                  <a:cubicBezTo>
                    <a:pt x="84357" y="87136"/>
                    <a:pt x="84496" y="88774"/>
                    <a:pt x="83651" y="89958"/>
                  </a:cubicBezTo>
                  <a:cubicBezTo>
                    <a:pt x="82626" y="91393"/>
                    <a:pt x="80757" y="91985"/>
                    <a:pt x="79418" y="93133"/>
                  </a:cubicBezTo>
                  <a:cubicBezTo>
                    <a:pt x="78282" y="94107"/>
                    <a:pt x="77301" y="95250"/>
                    <a:pt x="76243" y="96308"/>
                  </a:cubicBezTo>
                  <a:cubicBezTo>
                    <a:pt x="75537" y="98425"/>
                    <a:pt x="75210" y="100708"/>
                    <a:pt x="74126" y="102658"/>
                  </a:cubicBezTo>
                  <a:cubicBezTo>
                    <a:pt x="73399" y="103966"/>
                    <a:pt x="71909" y="104683"/>
                    <a:pt x="70951" y="105833"/>
                  </a:cubicBezTo>
                  <a:cubicBezTo>
                    <a:pt x="70137" y="106810"/>
                    <a:pt x="69466" y="107904"/>
                    <a:pt x="68835" y="109008"/>
                  </a:cubicBezTo>
                  <a:cubicBezTo>
                    <a:pt x="68052" y="110378"/>
                    <a:pt x="67339" y="111791"/>
                    <a:pt x="66718" y="113241"/>
                  </a:cubicBezTo>
                  <a:cubicBezTo>
                    <a:pt x="66279" y="114266"/>
                    <a:pt x="66308" y="115508"/>
                    <a:pt x="65660" y="116416"/>
                  </a:cubicBezTo>
                  <a:cubicBezTo>
                    <a:pt x="64500" y="118040"/>
                    <a:pt x="62725" y="119135"/>
                    <a:pt x="61426" y="120650"/>
                  </a:cubicBezTo>
                  <a:cubicBezTo>
                    <a:pt x="60598" y="121616"/>
                    <a:pt x="60015" y="122767"/>
                    <a:pt x="59310" y="123825"/>
                  </a:cubicBezTo>
                  <a:cubicBezTo>
                    <a:pt x="58957" y="125589"/>
                    <a:pt x="58820" y="127410"/>
                    <a:pt x="58251" y="129116"/>
                  </a:cubicBezTo>
                  <a:cubicBezTo>
                    <a:pt x="57474" y="131446"/>
                    <a:pt x="55472" y="134489"/>
                    <a:pt x="54018" y="136525"/>
                  </a:cubicBezTo>
                  <a:cubicBezTo>
                    <a:pt x="52993" y="137960"/>
                    <a:pt x="51700" y="139216"/>
                    <a:pt x="50843" y="140758"/>
                  </a:cubicBezTo>
                  <a:cubicBezTo>
                    <a:pt x="49920" y="142419"/>
                    <a:pt x="49365" y="144261"/>
                    <a:pt x="48726" y="146050"/>
                  </a:cubicBezTo>
                  <a:cubicBezTo>
                    <a:pt x="47600" y="149202"/>
                    <a:pt x="47774" y="153074"/>
                    <a:pt x="45551" y="155575"/>
                  </a:cubicBezTo>
                  <a:lnTo>
                    <a:pt x="37085" y="165100"/>
                  </a:lnTo>
                  <a:cubicBezTo>
                    <a:pt x="31573" y="178877"/>
                    <a:pt x="39099" y="162079"/>
                    <a:pt x="30735" y="174625"/>
                  </a:cubicBezTo>
                  <a:cubicBezTo>
                    <a:pt x="28985" y="177250"/>
                    <a:pt x="28251" y="180466"/>
                    <a:pt x="26501" y="183091"/>
                  </a:cubicBezTo>
                  <a:cubicBezTo>
                    <a:pt x="25090" y="185208"/>
                    <a:pt x="23857" y="187454"/>
                    <a:pt x="22268" y="189441"/>
                  </a:cubicBezTo>
                  <a:cubicBezTo>
                    <a:pt x="21021" y="190999"/>
                    <a:pt x="19232" y="192078"/>
                    <a:pt x="18035" y="193675"/>
                  </a:cubicBezTo>
                  <a:cubicBezTo>
                    <a:pt x="17088" y="194937"/>
                    <a:pt x="16865" y="196646"/>
                    <a:pt x="15918" y="197908"/>
                  </a:cubicBezTo>
                  <a:cubicBezTo>
                    <a:pt x="14721" y="199504"/>
                    <a:pt x="12882" y="200545"/>
                    <a:pt x="11685" y="202141"/>
                  </a:cubicBezTo>
                  <a:cubicBezTo>
                    <a:pt x="3872" y="212559"/>
                    <a:pt x="18574" y="198871"/>
                    <a:pt x="3218" y="211666"/>
                  </a:cubicBezTo>
                  <a:cubicBezTo>
                    <a:pt x="1987" y="217825"/>
                    <a:pt x="182" y="226342"/>
                    <a:pt x="43" y="231775"/>
                  </a:cubicBezTo>
                  <a:cubicBezTo>
                    <a:pt x="-183" y="240598"/>
                    <a:pt x="514" y="249426"/>
                    <a:pt x="1101" y="258233"/>
                  </a:cubicBezTo>
                  <a:cubicBezTo>
                    <a:pt x="2231" y="275190"/>
                    <a:pt x="2908" y="277538"/>
                    <a:pt x="5335" y="292100"/>
                  </a:cubicBezTo>
                  <a:cubicBezTo>
                    <a:pt x="5688" y="305858"/>
                    <a:pt x="5516" y="319640"/>
                    <a:pt x="6393" y="333375"/>
                  </a:cubicBezTo>
                  <a:cubicBezTo>
                    <a:pt x="6862" y="340729"/>
                    <a:pt x="8311" y="340673"/>
                    <a:pt x="10626" y="346075"/>
                  </a:cubicBezTo>
                  <a:cubicBezTo>
                    <a:pt x="11065" y="347100"/>
                    <a:pt x="11293" y="348205"/>
                    <a:pt x="11685" y="349250"/>
                  </a:cubicBezTo>
                  <a:cubicBezTo>
                    <a:pt x="12352" y="351029"/>
                    <a:pt x="13030" y="352805"/>
                    <a:pt x="13801" y="354541"/>
                  </a:cubicBezTo>
                  <a:cubicBezTo>
                    <a:pt x="14442" y="355983"/>
                    <a:pt x="15379" y="357292"/>
                    <a:pt x="15918" y="358775"/>
                  </a:cubicBezTo>
                  <a:cubicBezTo>
                    <a:pt x="16796" y="361189"/>
                    <a:pt x="17297" y="363723"/>
                    <a:pt x="18035" y="366183"/>
                  </a:cubicBezTo>
                  <a:cubicBezTo>
                    <a:pt x="18356" y="367251"/>
                    <a:pt x="18594" y="368360"/>
                    <a:pt x="19093" y="369358"/>
                  </a:cubicBezTo>
                  <a:cubicBezTo>
                    <a:pt x="19662" y="370496"/>
                    <a:pt x="20601" y="371416"/>
                    <a:pt x="21210" y="372533"/>
                  </a:cubicBezTo>
                  <a:cubicBezTo>
                    <a:pt x="22721" y="375303"/>
                    <a:pt x="24445" y="378006"/>
                    <a:pt x="25443" y="381000"/>
                  </a:cubicBezTo>
                  <a:cubicBezTo>
                    <a:pt x="25796" y="382058"/>
                    <a:pt x="26002" y="383177"/>
                    <a:pt x="26501" y="384175"/>
                  </a:cubicBezTo>
                  <a:cubicBezTo>
                    <a:pt x="27070" y="385313"/>
                    <a:pt x="28101" y="386188"/>
                    <a:pt x="28618" y="387350"/>
                  </a:cubicBezTo>
                  <a:cubicBezTo>
                    <a:pt x="29524" y="389389"/>
                    <a:pt x="29812" y="391669"/>
                    <a:pt x="30735" y="393700"/>
                  </a:cubicBezTo>
                  <a:cubicBezTo>
                    <a:pt x="31586" y="395572"/>
                    <a:pt x="32911" y="397193"/>
                    <a:pt x="33910" y="398991"/>
                  </a:cubicBezTo>
                  <a:cubicBezTo>
                    <a:pt x="35638" y="402103"/>
                    <a:pt x="35922" y="403734"/>
                    <a:pt x="38143" y="406400"/>
                  </a:cubicBezTo>
                  <a:cubicBezTo>
                    <a:pt x="39101" y="407550"/>
                    <a:pt x="40260" y="408517"/>
                    <a:pt x="41318" y="409575"/>
                  </a:cubicBezTo>
                  <a:cubicBezTo>
                    <a:pt x="45401" y="421821"/>
                    <a:pt x="40775" y="410384"/>
                    <a:pt x="47668" y="421216"/>
                  </a:cubicBezTo>
                  <a:cubicBezTo>
                    <a:pt x="48939" y="423213"/>
                    <a:pt x="49694" y="425497"/>
                    <a:pt x="50843" y="427566"/>
                  </a:cubicBezTo>
                  <a:cubicBezTo>
                    <a:pt x="51461" y="428678"/>
                    <a:pt x="52365" y="429617"/>
                    <a:pt x="52960" y="430741"/>
                  </a:cubicBezTo>
                  <a:cubicBezTo>
                    <a:pt x="55544" y="435621"/>
                    <a:pt x="58193" y="440483"/>
                    <a:pt x="60368" y="445558"/>
                  </a:cubicBezTo>
                  <a:cubicBezTo>
                    <a:pt x="61715" y="448702"/>
                    <a:pt x="62487" y="455087"/>
                    <a:pt x="64601" y="458258"/>
                  </a:cubicBezTo>
                  <a:cubicBezTo>
                    <a:pt x="65708" y="459919"/>
                    <a:pt x="67424" y="461080"/>
                    <a:pt x="68835" y="462491"/>
                  </a:cubicBezTo>
                  <a:cubicBezTo>
                    <a:pt x="69799" y="465385"/>
                    <a:pt x="71121" y="470348"/>
                    <a:pt x="73068" y="473075"/>
                  </a:cubicBezTo>
                  <a:cubicBezTo>
                    <a:pt x="73938" y="474293"/>
                    <a:pt x="75373" y="475032"/>
                    <a:pt x="76243" y="476250"/>
                  </a:cubicBezTo>
                  <a:cubicBezTo>
                    <a:pt x="77160" y="477534"/>
                    <a:pt x="77341" y="479279"/>
                    <a:pt x="78360" y="480483"/>
                  </a:cubicBezTo>
                  <a:cubicBezTo>
                    <a:pt x="81260" y="483911"/>
                    <a:pt x="87885" y="490008"/>
                    <a:pt x="87885" y="490008"/>
                  </a:cubicBezTo>
                  <a:cubicBezTo>
                    <a:pt x="91664" y="497569"/>
                    <a:pt x="87681" y="492094"/>
                    <a:pt x="93176" y="495300"/>
                  </a:cubicBezTo>
                  <a:cubicBezTo>
                    <a:pt x="106747" y="503217"/>
                    <a:pt x="97666" y="500811"/>
                    <a:pt x="109051" y="502708"/>
                  </a:cubicBezTo>
                  <a:cubicBezTo>
                    <a:pt x="120384" y="510263"/>
                    <a:pt x="112245" y="506371"/>
                    <a:pt x="132335" y="508000"/>
                  </a:cubicBezTo>
                  <a:cubicBezTo>
                    <a:pt x="139752" y="508601"/>
                    <a:pt x="147152" y="509411"/>
                    <a:pt x="154560" y="510116"/>
                  </a:cubicBezTo>
                  <a:lnTo>
                    <a:pt x="313310" y="509058"/>
                  </a:lnTo>
                  <a:cubicBezTo>
                    <a:pt x="320399" y="508933"/>
                    <a:pt x="327482" y="508107"/>
                    <a:pt x="334476" y="506941"/>
                  </a:cubicBezTo>
                  <a:cubicBezTo>
                    <a:pt x="336032" y="506682"/>
                    <a:pt x="337148" y="505048"/>
                    <a:pt x="338710" y="504825"/>
                  </a:cubicBezTo>
                  <a:cubicBezTo>
                    <a:pt x="344657" y="503975"/>
                    <a:pt x="350704" y="504119"/>
                    <a:pt x="356701" y="503766"/>
                  </a:cubicBezTo>
                  <a:cubicBezTo>
                    <a:pt x="361993" y="503061"/>
                    <a:pt x="367332" y="502649"/>
                    <a:pt x="372576" y="501650"/>
                  </a:cubicBezTo>
                  <a:cubicBezTo>
                    <a:pt x="374768" y="501233"/>
                    <a:pt x="376731" y="499932"/>
                    <a:pt x="378926" y="499533"/>
                  </a:cubicBezTo>
                  <a:cubicBezTo>
                    <a:pt x="384523" y="498515"/>
                    <a:pt x="390215" y="498122"/>
                    <a:pt x="395860" y="497416"/>
                  </a:cubicBezTo>
                  <a:cubicBezTo>
                    <a:pt x="409606" y="491919"/>
                    <a:pt x="389623" y="499343"/>
                    <a:pt x="411735" y="494241"/>
                  </a:cubicBezTo>
                  <a:cubicBezTo>
                    <a:pt x="414632" y="493573"/>
                    <a:pt x="417053" y="489016"/>
                    <a:pt x="419143" y="487891"/>
                  </a:cubicBezTo>
                  <a:cubicBezTo>
                    <a:pt x="422090" y="486304"/>
                    <a:pt x="425883" y="486572"/>
                    <a:pt x="428668" y="484716"/>
                  </a:cubicBezTo>
                  <a:cubicBezTo>
                    <a:pt x="431979" y="482510"/>
                    <a:pt x="436884" y="479051"/>
                    <a:pt x="440310" y="478366"/>
                  </a:cubicBezTo>
                  <a:lnTo>
                    <a:pt x="445601" y="477308"/>
                  </a:lnTo>
                  <a:cubicBezTo>
                    <a:pt x="447718" y="475897"/>
                    <a:pt x="449718" y="474293"/>
                    <a:pt x="451951" y="473075"/>
                  </a:cubicBezTo>
                  <a:cubicBezTo>
                    <a:pt x="455325" y="471235"/>
                    <a:pt x="457902" y="470793"/>
                    <a:pt x="461476" y="469900"/>
                  </a:cubicBezTo>
                  <a:cubicBezTo>
                    <a:pt x="462534" y="469194"/>
                    <a:pt x="463513" y="468352"/>
                    <a:pt x="464651" y="467783"/>
                  </a:cubicBezTo>
                  <a:cubicBezTo>
                    <a:pt x="468162" y="466027"/>
                    <a:pt x="472664" y="464869"/>
                    <a:pt x="476293" y="463550"/>
                  </a:cubicBezTo>
                  <a:cubicBezTo>
                    <a:pt x="485065" y="460361"/>
                    <a:pt x="478111" y="462301"/>
                    <a:pt x="485818" y="460375"/>
                  </a:cubicBezTo>
                  <a:cubicBezTo>
                    <a:pt x="487478" y="459545"/>
                    <a:pt x="491730" y="457637"/>
                    <a:pt x="493226" y="456141"/>
                  </a:cubicBezTo>
                  <a:cubicBezTo>
                    <a:pt x="500278" y="449089"/>
                    <a:pt x="490056" y="456490"/>
                    <a:pt x="498518" y="450850"/>
                  </a:cubicBezTo>
                  <a:cubicBezTo>
                    <a:pt x="499576" y="449439"/>
                    <a:pt x="500446" y="447863"/>
                    <a:pt x="501693" y="446616"/>
                  </a:cubicBezTo>
                  <a:cubicBezTo>
                    <a:pt x="505308" y="443001"/>
                    <a:pt x="506220" y="444300"/>
                    <a:pt x="509101" y="440266"/>
                  </a:cubicBezTo>
                  <a:cubicBezTo>
                    <a:pt x="510018" y="438982"/>
                    <a:pt x="510435" y="437403"/>
                    <a:pt x="511218" y="436033"/>
                  </a:cubicBezTo>
                  <a:cubicBezTo>
                    <a:pt x="514257" y="430716"/>
                    <a:pt x="512708" y="435024"/>
                    <a:pt x="515451" y="428625"/>
                  </a:cubicBezTo>
                  <a:cubicBezTo>
                    <a:pt x="515890" y="427600"/>
                    <a:pt x="516071" y="426475"/>
                    <a:pt x="516510" y="425450"/>
                  </a:cubicBezTo>
                  <a:cubicBezTo>
                    <a:pt x="518124" y="421684"/>
                    <a:pt x="518614" y="421234"/>
                    <a:pt x="520743" y="418041"/>
                  </a:cubicBezTo>
                  <a:cubicBezTo>
                    <a:pt x="521733" y="413088"/>
                    <a:pt x="522973" y="408187"/>
                    <a:pt x="523918" y="403225"/>
                  </a:cubicBezTo>
                  <a:cubicBezTo>
                    <a:pt x="524721" y="399009"/>
                    <a:pt x="525104" y="394715"/>
                    <a:pt x="526035" y="390525"/>
                  </a:cubicBezTo>
                  <a:cubicBezTo>
                    <a:pt x="527790" y="382626"/>
                    <a:pt x="527761" y="386207"/>
                    <a:pt x="530268" y="379941"/>
                  </a:cubicBezTo>
                  <a:cubicBezTo>
                    <a:pt x="531097" y="377869"/>
                    <a:pt x="531679" y="375708"/>
                    <a:pt x="532385" y="373591"/>
                  </a:cubicBezTo>
                  <a:cubicBezTo>
                    <a:pt x="532738" y="369358"/>
                    <a:pt x="532780" y="365087"/>
                    <a:pt x="533443" y="360891"/>
                  </a:cubicBezTo>
                  <a:cubicBezTo>
                    <a:pt x="533844" y="358354"/>
                    <a:pt x="534898" y="355964"/>
                    <a:pt x="535560" y="353483"/>
                  </a:cubicBezTo>
                  <a:cubicBezTo>
                    <a:pt x="536310" y="350672"/>
                    <a:pt x="537066" y="347861"/>
                    <a:pt x="537676" y="345016"/>
                  </a:cubicBezTo>
                  <a:cubicBezTo>
                    <a:pt x="538126" y="342918"/>
                    <a:pt x="538170" y="340736"/>
                    <a:pt x="538735" y="338666"/>
                  </a:cubicBezTo>
                  <a:cubicBezTo>
                    <a:pt x="539327" y="336495"/>
                    <a:pt x="541754" y="331265"/>
                    <a:pt x="542968" y="329141"/>
                  </a:cubicBezTo>
                  <a:cubicBezTo>
                    <a:pt x="543599" y="328037"/>
                    <a:pt x="544379" y="327024"/>
                    <a:pt x="545085" y="325966"/>
                  </a:cubicBezTo>
                  <a:cubicBezTo>
                    <a:pt x="548680" y="311584"/>
                    <a:pt x="543387" y="330740"/>
                    <a:pt x="548260" y="318558"/>
                  </a:cubicBezTo>
                  <a:cubicBezTo>
                    <a:pt x="549628" y="315138"/>
                    <a:pt x="549984" y="311360"/>
                    <a:pt x="551435" y="307975"/>
                  </a:cubicBezTo>
                  <a:cubicBezTo>
                    <a:pt x="552056" y="306525"/>
                    <a:pt x="553012" y="305224"/>
                    <a:pt x="553551" y="303741"/>
                  </a:cubicBezTo>
                  <a:cubicBezTo>
                    <a:pt x="557495" y="292894"/>
                    <a:pt x="553512" y="299567"/>
                    <a:pt x="557785" y="293158"/>
                  </a:cubicBezTo>
                  <a:cubicBezTo>
                    <a:pt x="558598" y="289093"/>
                    <a:pt x="558525" y="287042"/>
                    <a:pt x="560960" y="283633"/>
                  </a:cubicBezTo>
                  <a:cubicBezTo>
                    <a:pt x="561830" y="282415"/>
                    <a:pt x="563077" y="281516"/>
                    <a:pt x="564135" y="280458"/>
                  </a:cubicBezTo>
                  <a:cubicBezTo>
                    <a:pt x="564840" y="279047"/>
                    <a:pt x="565224" y="277423"/>
                    <a:pt x="566251" y="276225"/>
                  </a:cubicBezTo>
                  <a:cubicBezTo>
                    <a:pt x="567399" y="274886"/>
                    <a:pt x="569460" y="274485"/>
                    <a:pt x="570485" y="273050"/>
                  </a:cubicBezTo>
                  <a:cubicBezTo>
                    <a:pt x="571331" y="271866"/>
                    <a:pt x="570970" y="270153"/>
                    <a:pt x="571543" y="268816"/>
                  </a:cubicBezTo>
                  <a:cubicBezTo>
                    <a:pt x="572044" y="267647"/>
                    <a:pt x="573091" y="266779"/>
                    <a:pt x="573660" y="265641"/>
                  </a:cubicBezTo>
                  <a:cubicBezTo>
                    <a:pt x="575130" y="262701"/>
                    <a:pt x="576907" y="256957"/>
                    <a:pt x="577893" y="254000"/>
                  </a:cubicBezTo>
                  <a:cubicBezTo>
                    <a:pt x="578246" y="251530"/>
                    <a:pt x="578234" y="248981"/>
                    <a:pt x="578951" y="246591"/>
                  </a:cubicBezTo>
                  <a:cubicBezTo>
                    <a:pt x="579316" y="245373"/>
                    <a:pt x="580905" y="244678"/>
                    <a:pt x="581068" y="243416"/>
                  </a:cubicBezTo>
                  <a:cubicBezTo>
                    <a:pt x="582335" y="233595"/>
                    <a:pt x="582479" y="223661"/>
                    <a:pt x="583185" y="213783"/>
                  </a:cubicBezTo>
                  <a:cubicBezTo>
                    <a:pt x="582832" y="196144"/>
                    <a:pt x="582767" y="178497"/>
                    <a:pt x="582126" y="160866"/>
                  </a:cubicBezTo>
                  <a:cubicBezTo>
                    <a:pt x="581949" y="155996"/>
                    <a:pt x="579221" y="150226"/>
                    <a:pt x="576835" y="146050"/>
                  </a:cubicBezTo>
                  <a:cubicBezTo>
                    <a:pt x="576204" y="144946"/>
                    <a:pt x="575235" y="144037"/>
                    <a:pt x="574718" y="142875"/>
                  </a:cubicBezTo>
                  <a:cubicBezTo>
                    <a:pt x="564214" y="119245"/>
                    <a:pt x="579176" y="149682"/>
                    <a:pt x="570485" y="132291"/>
                  </a:cubicBezTo>
                  <a:cubicBezTo>
                    <a:pt x="569614" y="127068"/>
                    <a:pt x="569346" y="121628"/>
                    <a:pt x="565193" y="117475"/>
                  </a:cubicBezTo>
                  <a:cubicBezTo>
                    <a:pt x="564135" y="116417"/>
                    <a:pt x="562888" y="115518"/>
                    <a:pt x="562018" y="114300"/>
                  </a:cubicBezTo>
                  <a:cubicBezTo>
                    <a:pt x="561101" y="113016"/>
                    <a:pt x="560928" y="111264"/>
                    <a:pt x="559901" y="110066"/>
                  </a:cubicBezTo>
                  <a:cubicBezTo>
                    <a:pt x="558753" y="108727"/>
                    <a:pt x="556915" y="108138"/>
                    <a:pt x="555668" y="106891"/>
                  </a:cubicBezTo>
                  <a:cubicBezTo>
                    <a:pt x="548664" y="99887"/>
                    <a:pt x="556227" y="105241"/>
                    <a:pt x="549318" y="99483"/>
                  </a:cubicBezTo>
                  <a:cubicBezTo>
                    <a:pt x="546228" y="96908"/>
                    <a:pt x="543140" y="94306"/>
                    <a:pt x="539793" y="92075"/>
                  </a:cubicBezTo>
                  <a:cubicBezTo>
                    <a:pt x="537676" y="90664"/>
                    <a:pt x="535451" y="89403"/>
                    <a:pt x="533443" y="87841"/>
                  </a:cubicBezTo>
                  <a:cubicBezTo>
                    <a:pt x="532262" y="86922"/>
                    <a:pt x="531404" y="85640"/>
                    <a:pt x="530268" y="84666"/>
                  </a:cubicBezTo>
                  <a:cubicBezTo>
                    <a:pt x="528929" y="83518"/>
                    <a:pt x="527282" y="82738"/>
                    <a:pt x="526035" y="81491"/>
                  </a:cubicBezTo>
                  <a:cubicBezTo>
                    <a:pt x="524788" y="80244"/>
                    <a:pt x="524047" y="78563"/>
                    <a:pt x="522860" y="77258"/>
                  </a:cubicBezTo>
                  <a:cubicBezTo>
                    <a:pt x="519168" y="73197"/>
                    <a:pt x="515098" y="69497"/>
                    <a:pt x="511218" y="65616"/>
                  </a:cubicBezTo>
                  <a:cubicBezTo>
                    <a:pt x="510160" y="64558"/>
                    <a:pt x="509463" y="62914"/>
                    <a:pt x="508043" y="62441"/>
                  </a:cubicBezTo>
                  <a:lnTo>
                    <a:pt x="501693" y="60325"/>
                  </a:lnTo>
                  <a:cubicBezTo>
                    <a:pt x="500635" y="59619"/>
                    <a:pt x="499495" y="59022"/>
                    <a:pt x="498518" y="58208"/>
                  </a:cubicBezTo>
                  <a:cubicBezTo>
                    <a:pt x="493891" y="54352"/>
                    <a:pt x="495038" y="52434"/>
                    <a:pt x="486876" y="50800"/>
                  </a:cubicBezTo>
                  <a:cubicBezTo>
                    <a:pt x="479561" y="49336"/>
                    <a:pt x="480951" y="49841"/>
                    <a:pt x="472060" y="46566"/>
                  </a:cubicBezTo>
                  <a:cubicBezTo>
                    <a:pt x="468495" y="45253"/>
                    <a:pt x="465081" y="43535"/>
                    <a:pt x="461476" y="42333"/>
                  </a:cubicBezTo>
                  <a:cubicBezTo>
                    <a:pt x="457660" y="41061"/>
                    <a:pt x="453651" y="40430"/>
                    <a:pt x="449835" y="39158"/>
                  </a:cubicBezTo>
                  <a:cubicBezTo>
                    <a:pt x="446230" y="37956"/>
                    <a:pt x="442953" y="35779"/>
                    <a:pt x="439251" y="34925"/>
                  </a:cubicBezTo>
                  <a:cubicBezTo>
                    <a:pt x="433708" y="33646"/>
                    <a:pt x="427962" y="33514"/>
                    <a:pt x="422318" y="32808"/>
                  </a:cubicBezTo>
                  <a:cubicBezTo>
                    <a:pt x="419143" y="31750"/>
                    <a:pt x="415917" y="30835"/>
                    <a:pt x="412793" y="29633"/>
                  </a:cubicBezTo>
                  <a:cubicBezTo>
                    <a:pt x="411321" y="29067"/>
                    <a:pt x="410096" y="27877"/>
                    <a:pt x="408560" y="27516"/>
                  </a:cubicBezTo>
                  <a:cubicBezTo>
                    <a:pt x="404043" y="26453"/>
                    <a:pt x="399387" y="26105"/>
                    <a:pt x="394801" y="25400"/>
                  </a:cubicBezTo>
                  <a:cubicBezTo>
                    <a:pt x="392332" y="23989"/>
                    <a:pt x="390128" y="21947"/>
                    <a:pt x="387393" y="21166"/>
                  </a:cubicBezTo>
                  <a:cubicBezTo>
                    <a:pt x="380142" y="19094"/>
                    <a:pt x="365168" y="16933"/>
                    <a:pt x="365168" y="16933"/>
                  </a:cubicBezTo>
                  <a:lnTo>
                    <a:pt x="354585" y="11641"/>
                  </a:lnTo>
                  <a:cubicBezTo>
                    <a:pt x="353174" y="10935"/>
                    <a:pt x="351882" y="9908"/>
                    <a:pt x="350351" y="9525"/>
                  </a:cubicBezTo>
                  <a:cubicBezTo>
                    <a:pt x="348940" y="9172"/>
                    <a:pt x="347480" y="8977"/>
                    <a:pt x="346118" y="8466"/>
                  </a:cubicBezTo>
                  <a:cubicBezTo>
                    <a:pt x="344641" y="7912"/>
                    <a:pt x="343255" y="7133"/>
                    <a:pt x="341885" y="6350"/>
                  </a:cubicBezTo>
                  <a:cubicBezTo>
                    <a:pt x="340781" y="5719"/>
                    <a:pt x="339933" y="4582"/>
                    <a:pt x="338710" y="4233"/>
                  </a:cubicBezTo>
                  <a:cubicBezTo>
                    <a:pt x="332455" y="2446"/>
                    <a:pt x="319660" y="0"/>
                    <a:pt x="319660" y="0"/>
                  </a:cubicBezTo>
                  <a:lnTo>
                    <a:pt x="252985" y="1058"/>
                  </a:lnTo>
                  <a:cubicBezTo>
                    <a:pt x="245045" y="1618"/>
                    <a:pt x="237506" y="4789"/>
                    <a:pt x="229701" y="6350"/>
                  </a:cubicBezTo>
                  <a:lnTo>
                    <a:pt x="219118" y="8466"/>
                  </a:lnTo>
                  <a:cubicBezTo>
                    <a:pt x="217354" y="9172"/>
                    <a:pt x="215562" y="9811"/>
                    <a:pt x="213826" y="10583"/>
                  </a:cubicBezTo>
                  <a:cubicBezTo>
                    <a:pt x="212384" y="11224"/>
                    <a:pt x="211101" y="12236"/>
                    <a:pt x="209593" y="12700"/>
                  </a:cubicBezTo>
                  <a:cubicBezTo>
                    <a:pt x="206484" y="13656"/>
                    <a:pt x="203243" y="14111"/>
                    <a:pt x="200068" y="14816"/>
                  </a:cubicBezTo>
                  <a:cubicBezTo>
                    <a:pt x="189370" y="20166"/>
                    <a:pt x="194725" y="18604"/>
                    <a:pt x="184193" y="20108"/>
                  </a:cubicBezTo>
                  <a:cubicBezTo>
                    <a:pt x="180419" y="21618"/>
                    <a:pt x="178124" y="22366"/>
                    <a:pt x="174668" y="24341"/>
                  </a:cubicBezTo>
                  <a:cubicBezTo>
                    <a:pt x="173564" y="24972"/>
                    <a:pt x="172674" y="25986"/>
                    <a:pt x="171493" y="26458"/>
                  </a:cubicBezTo>
                  <a:cubicBezTo>
                    <a:pt x="166043" y="28638"/>
                    <a:pt x="162395" y="28816"/>
                    <a:pt x="156676" y="29633"/>
                  </a:cubicBezTo>
                  <a:cubicBezTo>
                    <a:pt x="149288" y="33328"/>
                    <a:pt x="160381" y="32808"/>
                    <a:pt x="158793" y="33866"/>
                  </a:cubicBezTo>
                  <a:close/>
                </a:path>
              </a:pathLst>
            </a:cu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0"/>
            </a:p>
          </p:txBody>
        </p:sp>
      </p:grpSp>
      <p:sp>
        <p:nvSpPr>
          <p:cNvPr id="32" name="文本框 31"/>
          <p:cNvSpPr txBox="1">
            <a:spLocks noChangeAspect="1"/>
          </p:cNvSpPr>
          <p:nvPr/>
        </p:nvSpPr>
        <p:spPr>
          <a:xfrm>
            <a:off x="691244" y="6461535"/>
            <a:ext cx="948330" cy="153888"/>
          </a:xfrm>
          <a:prstGeom prst="rect">
            <a:avLst/>
          </a:prstGeom>
          <a:solidFill>
            <a:schemeClr val="bg1"/>
          </a:solidFill>
        </p:spPr>
        <p:txBody>
          <a:bodyPr wrap="square" lIns="0" tIns="0" rIns="0" bIns="0" rtlCol="0">
            <a:spAutoFit/>
          </a:bodyPr>
          <a:lstStyle/>
          <a:p>
            <a:r>
              <a:rPr lang="en-US" altLang="zh-CN" sz="1000" dirty="0" smtClean="0">
                <a:latin typeface="Arial" panose="020B0604020202020204" pitchFamily="34" charset="0"/>
                <a:cs typeface="Arial" panose="020B0604020202020204" pitchFamily="34" charset="0"/>
              </a:rPr>
              <a:t>(CD127 PE-Cy7)</a:t>
            </a:r>
            <a:endParaRPr lang="zh-CN" altLang="en-US" sz="1000" dirty="0">
              <a:latin typeface="Arial" panose="020B0604020202020204" pitchFamily="34" charset="0"/>
              <a:cs typeface="Arial" panose="020B0604020202020204" pitchFamily="34" charset="0"/>
            </a:endParaRPr>
          </a:p>
        </p:txBody>
      </p:sp>
      <p:grpSp>
        <p:nvGrpSpPr>
          <p:cNvPr id="59" name="组合 58"/>
          <p:cNvGrpSpPr/>
          <p:nvPr/>
        </p:nvGrpSpPr>
        <p:grpSpPr>
          <a:xfrm>
            <a:off x="1770118" y="5092159"/>
            <a:ext cx="1296000" cy="1523264"/>
            <a:chOff x="2073048" y="6390033"/>
            <a:chExt cx="1296000" cy="1523264"/>
          </a:xfrm>
        </p:grpSpPr>
        <p:sp>
          <p:nvSpPr>
            <p:cNvPr id="10" name="文本框 9"/>
            <p:cNvSpPr txBox="1">
              <a:spLocks noChangeAspect="1"/>
            </p:cNvSpPr>
            <p:nvPr/>
          </p:nvSpPr>
          <p:spPr>
            <a:xfrm>
              <a:off x="2501740" y="6390033"/>
              <a:ext cx="573461" cy="246221"/>
            </a:xfrm>
            <a:prstGeom prst="rect">
              <a:avLst/>
            </a:prstGeom>
            <a:solidFill>
              <a:schemeClr val="bg1"/>
            </a:solidFill>
          </p:spPr>
          <p:txBody>
            <a:bodyPr wrap="square" rtlCol="0">
              <a:spAutoFit/>
            </a:bodyPr>
            <a:lstStyle/>
            <a:p>
              <a:r>
                <a:rPr lang="en-US" altLang="zh-CN" sz="1000" dirty="0" smtClean="0">
                  <a:latin typeface="Arial" panose="020B0604020202020204" pitchFamily="34" charset="0"/>
                  <a:cs typeface="Arial" panose="020B0604020202020204" pitchFamily="34" charset="0"/>
                </a:rPr>
                <a:t>PBS</a:t>
              </a:r>
              <a:endParaRPr lang="zh-CN" altLang="en-US" sz="1000" dirty="0">
                <a:latin typeface="Arial" panose="020B0604020202020204" pitchFamily="34" charset="0"/>
                <a:cs typeface="Arial" panose="020B0604020202020204" pitchFamily="34" charset="0"/>
              </a:endParaRPr>
            </a:p>
          </p:txBody>
        </p:sp>
        <p:pic>
          <p:nvPicPr>
            <p:cNvPr id="19" name="图片 18"/>
            <p:cNvPicPr>
              <a:picLocks noChangeAspect="1"/>
            </p:cNvPicPr>
            <p:nvPr/>
          </p:nvPicPr>
          <p:blipFill rotWithShape="1">
            <a:blip r:embed="rId13"/>
            <a:srcRect t="5543"/>
            <a:stretch/>
          </p:blipFill>
          <p:spPr>
            <a:xfrm>
              <a:off x="2073048" y="6591299"/>
              <a:ext cx="1296000" cy="1224163"/>
            </a:xfrm>
            <a:prstGeom prst="rect">
              <a:avLst/>
            </a:prstGeom>
          </p:spPr>
        </p:pic>
        <p:sp>
          <p:nvSpPr>
            <p:cNvPr id="34" name="文本框 33"/>
            <p:cNvSpPr txBox="1">
              <a:spLocks noChangeAspect="1"/>
            </p:cNvSpPr>
            <p:nvPr/>
          </p:nvSpPr>
          <p:spPr>
            <a:xfrm>
              <a:off x="2308278" y="7759409"/>
              <a:ext cx="948330" cy="153888"/>
            </a:xfrm>
            <a:prstGeom prst="rect">
              <a:avLst/>
            </a:prstGeom>
            <a:solidFill>
              <a:schemeClr val="bg1"/>
            </a:solidFill>
          </p:spPr>
          <p:txBody>
            <a:bodyPr wrap="square" lIns="0" tIns="0" rIns="0" bIns="0" rtlCol="0">
              <a:spAutoFit/>
            </a:bodyPr>
            <a:lstStyle/>
            <a:p>
              <a:r>
                <a:rPr lang="en-US" altLang="zh-CN" sz="1000" dirty="0" smtClean="0">
                  <a:latin typeface="Arial" panose="020B0604020202020204" pitchFamily="34" charset="0"/>
                  <a:cs typeface="Arial" panose="020B0604020202020204" pitchFamily="34" charset="0"/>
                </a:rPr>
                <a:t>(CD127 PE-Cy7)</a:t>
              </a:r>
              <a:endParaRPr lang="zh-CN" altLang="en-US" sz="1000" dirty="0">
                <a:latin typeface="Arial" panose="020B0604020202020204" pitchFamily="34" charset="0"/>
                <a:cs typeface="Arial" panose="020B0604020202020204" pitchFamily="34" charset="0"/>
              </a:endParaRPr>
            </a:p>
          </p:txBody>
        </p:sp>
      </p:grpSp>
      <p:grpSp>
        <p:nvGrpSpPr>
          <p:cNvPr id="58" name="组合 57"/>
          <p:cNvGrpSpPr/>
          <p:nvPr/>
        </p:nvGrpSpPr>
        <p:grpSpPr>
          <a:xfrm>
            <a:off x="3107345" y="5092159"/>
            <a:ext cx="1296000" cy="1523264"/>
            <a:chOff x="3352521" y="6390033"/>
            <a:chExt cx="1296000" cy="1523264"/>
          </a:xfrm>
        </p:grpSpPr>
        <p:sp>
          <p:nvSpPr>
            <p:cNvPr id="11" name="文本框 10"/>
            <p:cNvSpPr txBox="1">
              <a:spLocks noChangeAspect="1"/>
            </p:cNvSpPr>
            <p:nvPr/>
          </p:nvSpPr>
          <p:spPr>
            <a:xfrm>
              <a:off x="3816233" y="6390033"/>
              <a:ext cx="547275" cy="246221"/>
            </a:xfrm>
            <a:prstGeom prst="rect">
              <a:avLst/>
            </a:prstGeom>
            <a:solidFill>
              <a:schemeClr val="bg1"/>
            </a:solidFill>
          </p:spPr>
          <p:txBody>
            <a:bodyPr wrap="square" rtlCol="0">
              <a:spAutoFit/>
            </a:bodyPr>
            <a:lstStyle/>
            <a:p>
              <a:r>
                <a:rPr lang="en-US" altLang="zh-CN" sz="1000" dirty="0" smtClean="0">
                  <a:latin typeface="Arial" panose="020B0604020202020204" pitchFamily="34" charset="0"/>
                  <a:cs typeface="Arial" panose="020B0604020202020204" pitchFamily="34" charset="0"/>
                </a:rPr>
                <a:t>UC</a:t>
              </a:r>
              <a:endParaRPr lang="zh-CN" altLang="en-US" sz="1000" dirty="0">
                <a:latin typeface="Arial" panose="020B0604020202020204" pitchFamily="34" charset="0"/>
                <a:cs typeface="Arial" panose="020B0604020202020204" pitchFamily="34" charset="0"/>
              </a:endParaRPr>
            </a:p>
          </p:txBody>
        </p:sp>
        <p:pic>
          <p:nvPicPr>
            <p:cNvPr id="17" name="图片 16"/>
            <p:cNvPicPr>
              <a:picLocks noChangeAspect="1"/>
            </p:cNvPicPr>
            <p:nvPr/>
          </p:nvPicPr>
          <p:blipFill rotWithShape="1">
            <a:blip r:embed="rId14"/>
            <a:srcRect t="5543"/>
            <a:stretch/>
          </p:blipFill>
          <p:spPr>
            <a:xfrm>
              <a:off x="3352521" y="6591299"/>
              <a:ext cx="1296000" cy="1224163"/>
            </a:xfrm>
            <a:prstGeom prst="rect">
              <a:avLst/>
            </a:prstGeom>
          </p:spPr>
        </p:pic>
        <p:sp>
          <p:nvSpPr>
            <p:cNvPr id="35" name="文本框 34"/>
            <p:cNvSpPr txBox="1">
              <a:spLocks noChangeAspect="1"/>
            </p:cNvSpPr>
            <p:nvPr/>
          </p:nvSpPr>
          <p:spPr>
            <a:xfrm>
              <a:off x="3621352" y="7759409"/>
              <a:ext cx="948330" cy="153888"/>
            </a:xfrm>
            <a:prstGeom prst="rect">
              <a:avLst/>
            </a:prstGeom>
            <a:solidFill>
              <a:schemeClr val="bg1"/>
            </a:solidFill>
          </p:spPr>
          <p:txBody>
            <a:bodyPr wrap="square" lIns="0" tIns="0" rIns="0" bIns="0" rtlCol="0">
              <a:spAutoFit/>
            </a:bodyPr>
            <a:lstStyle/>
            <a:p>
              <a:r>
                <a:rPr lang="en-US" altLang="zh-CN" sz="1000" dirty="0" smtClean="0">
                  <a:latin typeface="Arial" panose="020B0604020202020204" pitchFamily="34" charset="0"/>
                  <a:cs typeface="Arial" panose="020B0604020202020204" pitchFamily="34" charset="0"/>
                </a:rPr>
                <a:t>(CD127 PE-Cy7)</a:t>
              </a:r>
              <a:endParaRPr lang="zh-CN" altLang="en-US" sz="1000" dirty="0">
                <a:latin typeface="Arial" panose="020B0604020202020204" pitchFamily="34" charset="0"/>
                <a:cs typeface="Arial" panose="020B0604020202020204" pitchFamily="34" charset="0"/>
              </a:endParaRPr>
            </a:p>
          </p:txBody>
        </p:sp>
      </p:grpSp>
      <p:grpSp>
        <p:nvGrpSpPr>
          <p:cNvPr id="21" name="组合 20"/>
          <p:cNvGrpSpPr/>
          <p:nvPr/>
        </p:nvGrpSpPr>
        <p:grpSpPr>
          <a:xfrm>
            <a:off x="4400736" y="3285288"/>
            <a:ext cx="1296000" cy="1381537"/>
            <a:chOff x="5025982" y="4808867"/>
            <a:chExt cx="1296000" cy="1381537"/>
          </a:xfrm>
        </p:grpSpPr>
        <p:pic>
          <p:nvPicPr>
            <p:cNvPr id="16" name="图片 15"/>
            <p:cNvPicPr>
              <a:picLocks noChangeAspect="1"/>
            </p:cNvPicPr>
            <p:nvPr/>
          </p:nvPicPr>
          <p:blipFill>
            <a:blip r:embed="rId15"/>
            <a:stretch>
              <a:fillRect/>
            </a:stretch>
          </p:blipFill>
          <p:spPr>
            <a:xfrm>
              <a:off x="5025982" y="4808867"/>
              <a:ext cx="1296000" cy="1296000"/>
            </a:xfrm>
            <a:prstGeom prst="rect">
              <a:avLst/>
            </a:prstGeom>
          </p:spPr>
        </p:pic>
        <p:sp>
          <p:nvSpPr>
            <p:cNvPr id="33" name="文本框 32">
              <a:extLst>
                <a:ext uri="{FF2B5EF4-FFF2-40B4-BE49-F238E27FC236}">
                  <a16:creationId xmlns:a16="http://schemas.microsoft.com/office/drawing/2014/main" id="{C759E567-2B5E-4B6A-BA58-AE2E8ED6CEB8}"/>
                </a:ext>
              </a:extLst>
            </p:cNvPr>
            <p:cNvSpPr txBox="1"/>
            <p:nvPr/>
          </p:nvSpPr>
          <p:spPr>
            <a:xfrm>
              <a:off x="5331623" y="6036516"/>
              <a:ext cx="754607" cy="153888"/>
            </a:xfrm>
            <a:prstGeom prst="rect">
              <a:avLst/>
            </a:prstGeom>
            <a:solidFill>
              <a:schemeClr val="bg1"/>
            </a:solidFill>
          </p:spPr>
          <p:txBody>
            <a:bodyPr wrap="square" lIns="0" tIns="0" rIns="0" bIns="0" rtlCol="0">
              <a:spAutoFit/>
            </a:bodyPr>
            <a:lstStyle>
              <a:defPPr>
                <a:defRPr lang="zh-CN"/>
              </a:defPPr>
              <a:lvl1pPr>
                <a:defRPr sz="1000">
                  <a:solidFill>
                    <a:schemeClr val="accent6">
                      <a:lumMod val="75000"/>
                    </a:schemeClr>
                  </a:solidFill>
                  <a:latin typeface="Arial" panose="020B0604020202020204" pitchFamily="34" charset="0"/>
                  <a:cs typeface="Arial" panose="020B0604020202020204" pitchFamily="34" charset="0"/>
                </a:defRPr>
              </a:lvl1pPr>
            </a:lstStyle>
            <a:p>
              <a:r>
                <a:rPr lang="en-US" altLang="zh-CN" dirty="0" smtClean="0">
                  <a:solidFill>
                    <a:schemeClr val="tx1"/>
                  </a:solidFill>
                </a:rPr>
                <a:t>CD64(PE)</a:t>
              </a:r>
              <a:endParaRPr lang="zh-CN" altLang="en-US" dirty="0">
                <a:solidFill>
                  <a:schemeClr val="tx1"/>
                </a:solidFill>
              </a:endParaRPr>
            </a:p>
          </p:txBody>
        </p:sp>
        <p:sp>
          <p:nvSpPr>
            <p:cNvPr id="5" name="任意多边形 4"/>
            <p:cNvSpPr/>
            <p:nvPr/>
          </p:nvSpPr>
          <p:spPr>
            <a:xfrm>
              <a:off x="5284539" y="5448450"/>
              <a:ext cx="602884" cy="469900"/>
            </a:xfrm>
            <a:custGeom>
              <a:avLst/>
              <a:gdLst>
                <a:gd name="connsiteX0" fmla="*/ 84724 w 602884"/>
                <a:gd name="connsiteY0" fmla="*/ 104140 h 469900"/>
                <a:gd name="connsiteX1" fmla="*/ 56784 w 602884"/>
                <a:gd name="connsiteY1" fmla="*/ 124460 h 469900"/>
                <a:gd name="connsiteX2" fmla="*/ 46624 w 602884"/>
                <a:gd name="connsiteY2" fmla="*/ 139700 h 469900"/>
                <a:gd name="connsiteX3" fmla="*/ 39004 w 602884"/>
                <a:gd name="connsiteY3" fmla="*/ 162560 h 469900"/>
                <a:gd name="connsiteX4" fmla="*/ 33924 w 602884"/>
                <a:gd name="connsiteY4" fmla="*/ 170180 h 469900"/>
                <a:gd name="connsiteX5" fmla="*/ 21224 w 602884"/>
                <a:gd name="connsiteY5" fmla="*/ 200660 h 469900"/>
                <a:gd name="connsiteX6" fmla="*/ 13604 w 602884"/>
                <a:gd name="connsiteY6" fmla="*/ 218440 h 469900"/>
                <a:gd name="connsiteX7" fmla="*/ 3444 w 602884"/>
                <a:gd name="connsiteY7" fmla="*/ 236220 h 469900"/>
                <a:gd name="connsiteX8" fmla="*/ 5984 w 602884"/>
                <a:gd name="connsiteY8" fmla="*/ 388620 h 469900"/>
                <a:gd name="connsiteX9" fmla="*/ 11064 w 602884"/>
                <a:gd name="connsiteY9" fmla="*/ 396240 h 469900"/>
                <a:gd name="connsiteX10" fmla="*/ 18684 w 602884"/>
                <a:gd name="connsiteY10" fmla="*/ 406400 h 469900"/>
                <a:gd name="connsiteX11" fmla="*/ 36464 w 602884"/>
                <a:gd name="connsiteY11" fmla="*/ 414020 h 469900"/>
                <a:gd name="connsiteX12" fmla="*/ 44084 w 602884"/>
                <a:gd name="connsiteY12" fmla="*/ 424180 h 469900"/>
                <a:gd name="connsiteX13" fmla="*/ 54244 w 602884"/>
                <a:gd name="connsiteY13" fmla="*/ 426720 h 469900"/>
                <a:gd name="connsiteX14" fmla="*/ 61864 w 602884"/>
                <a:gd name="connsiteY14" fmla="*/ 431800 h 469900"/>
                <a:gd name="connsiteX15" fmla="*/ 87264 w 602884"/>
                <a:gd name="connsiteY15" fmla="*/ 436880 h 469900"/>
                <a:gd name="connsiteX16" fmla="*/ 163464 w 602884"/>
                <a:gd name="connsiteY16" fmla="*/ 444500 h 469900"/>
                <a:gd name="connsiteX17" fmla="*/ 196484 w 602884"/>
                <a:gd name="connsiteY17" fmla="*/ 449580 h 469900"/>
                <a:gd name="connsiteX18" fmla="*/ 211724 w 602884"/>
                <a:gd name="connsiteY18" fmla="*/ 454660 h 469900"/>
                <a:gd name="connsiteX19" fmla="*/ 224424 w 602884"/>
                <a:gd name="connsiteY19" fmla="*/ 457200 h 469900"/>
                <a:gd name="connsiteX20" fmla="*/ 232044 w 602884"/>
                <a:gd name="connsiteY20" fmla="*/ 462280 h 469900"/>
                <a:gd name="connsiteX21" fmla="*/ 320944 w 602884"/>
                <a:gd name="connsiteY21" fmla="*/ 469900 h 469900"/>
                <a:gd name="connsiteX22" fmla="*/ 435244 w 602884"/>
                <a:gd name="connsiteY22" fmla="*/ 467360 h 469900"/>
                <a:gd name="connsiteX23" fmla="*/ 486044 w 602884"/>
                <a:gd name="connsiteY23" fmla="*/ 464820 h 469900"/>
                <a:gd name="connsiteX24" fmla="*/ 501284 w 602884"/>
                <a:gd name="connsiteY24" fmla="*/ 459740 h 469900"/>
                <a:gd name="connsiteX25" fmla="*/ 519064 w 602884"/>
                <a:gd name="connsiteY25" fmla="*/ 454660 h 469900"/>
                <a:gd name="connsiteX26" fmla="*/ 529224 w 602884"/>
                <a:gd name="connsiteY26" fmla="*/ 449580 h 469900"/>
                <a:gd name="connsiteX27" fmla="*/ 549544 w 602884"/>
                <a:gd name="connsiteY27" fmla="*/ 441960 h 469900"/>
                <a:gd name="connsiteX28" fmla="*/ 572404 w 602884"/>
                <a:gd name="connsiteY28" fmla="*/ 421640 h 469900"/>
                <a:gd name="connsiteX29" fmla="*/ 582564 w 602884"/>
                <a:gd name="connsiteY29" fmla="*/ 419100 h 469900"/>
                <a:gd name="connsiteX30" fmla="*/ 590184 w 602884"/>
                <a:gd name="connsiteY30" fmla="*/ 401320 h 469900"/>
                <a:gd name="connsiteX31" fmla="*/ 600344 w 602884"/>
                <a:gd name="connsiteY31" fmla="*/ 378460 h 469900"/>
                <a:gd name="connsiteX32" fmla="*/ 602884 w 602884"/>
                <a:gd name="connsiteY32" fmla="*/ 365760 h 469900"/>
                <a:gd name="connsiteX33" fmla="*/ 597804 w 602884"/>
                <a:gd name="connsiteY33" fmla="*/ 185420 h 469900"/>
                <a:gd name="connsiteX34" fmla="*/ 592724 w 602884"/>
                <a:gd name="connsiteY34" fmla="*/ 177800 h 469900"/>
                <a:gd name="connsiteX35" fmla="*/ 590184 w 602884"/>
                <a:gd name="connsiteY35" fmla="*/ 160020 h 469900"/>
                <a:gd name="connsiteX36" fmla="*/ 564784 w 602884"/>
                <a:gd name="connsiteY36" fmla="*/ 132080 h 469900"/>
                <a:gd name="connsiteX37" fmla="*/ 562244 w 602884"/>
                <a:gd name="connsiteY37" fmla="*/ 119380 h 469900"/>
                <a:gd name="connsiteX38" fmla="*/ 552084 w 602884"/>
                <a:gd name="connsiteY38" fmla="*/ 101600 h 469900"/>
                <a:gd name="connsiteX39" fmla="*/ 544464 w 602884"/>
                <a:gd name="connsiteY39" fmla="*/ 83820 h 469900"/>
                <a:gd name="connsiteX40" fmla="*/ 539384 w 602884"/>
                <a:gd name="connsiteY40" fmla="*/ 71120 h 469900"/>
                <a:gd name="connsiteX41" fmla="*/ 534304 w 602884"/>
                <a:gd name="connsiteY41" fmla="*/ 60960 h 469900"/>
                <a:gd name="connsiteX42" fmla="*/ 531764 w 602884"/>
                <a:gd name="connsiteY42" fmla="*/ 53340 h 469900"/>
                <a:gd name="connsiteX43" fmla="*/ 521604 w 602884"/>
                <a:gd name="connsiteY43" fmla="*/ 43180 h 469900"/>
                <a:gd name="connsiteX44" fmla="*/ 513984 w 602884"/>
                <a:gd name="connsiteY44" fmla="*/ 27940 h 469900"/>
                <a:gd name="connsiteX45" fmla="*/ 488584 w 602884"/>
                <a:gd name="connsiteY45" fmla="*/ 17780 h 469900"/>
                <a:gd name="connsiteX46" fmla="*/ 480964 w 602884"/>
                <a:gd name="connsiteY46" fmla="*/ 7620 h 469900"/>
                <a:gd name="connsiteX47" fmla="*/ 455564 w 602884"/>
                <a:gd name="connsiteY47" fmla="*/ 0 h 469900"/>
                <a:gd name="connsiteX48" fmla="*/ 229504 w 602884"/>
                <a:gd name="connsiteY48" fmla="*/ 5080 h 469900"/>
                <a:gd name="connsiteX49" fmla="*/ 211724 w 602884"/>
                <a:gd name="connsiteY49" fmla="*/ 10160 h 469900"/>
                <a:gd name="connsiteX50" fmla="*/ 186324 w 602884"/>
                <a:gd name="connsiteY50" fmla="*/ 15240 h 469900"/>
                <a:gd name="connsiteX51" fmla="*/ 168544 w 602884"/>
                <a:gd name="connsiteY51" fmla="*/ 25400 h 469900"/>
                <a:gd name="connsiteX52" fmla="*/ 163464 w 602884"/>
                <a:gd name="connsiteY52" fmla="*/ 33020 h 469900"/>
                <a:gd name="connsiteX53" fmla="*/ 155844 w 602884"/>
                <a:gd name="connsiteY53" fmla="*/ 38100 h 469900"/>
                <a:gd name="connsiteX54" fmla="*/ 138064 w 602884"/>
                <a:gd name="connsiteY54" fmla="*/ 45720 h 469900"/>
                <a:gd name="connsiteX55" fmla="*/ 132984 w 602884"/>
                <a:gd name="connsiteY55" fmla="*/ 55880 h 469900"/>
                <a:gd name="connsiteX56" fmla="*/ 115204 w 602884"/>
                <a:gd name="connsiteY56" fmla="*/ 63500 h 469900"/>
                <a:gd name="connsiteX57" fmla="*/ 107584 w 602884"/>
                <a:gd name="connsiteY57" fmla="*/ 73660 h 469900"/>
                <a:gd name="connsiteX58" fmla="*/ 97424 w 602884"/>
                <a:gd name="connsiteY58" fmla="*/ 81280 h 469900"/>
                <a:gd name="connsiteX59" fmla="*/ 84724 w 602884"/>
                <a:gd name="connsiteY59" fmla="*/ 104140 h 469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602884" h="469900">
                  <a:moveTo>
                    <a:pt x="84724" y="104140"/>
                  </a:moveTo>
                  <a:cubicBezTo>
                    <a:pt x="77951" y="111337"/>
                    <a:pt x="70762" y="105823"/>
                    <a:pt x="56784" y="124460"/>
                  </a:cubicBezTo>
                  <a:cubicBezTo>
                    <a:pt x="53121" y="129344"/>
                    <a:pt x="46624" y="139700"/>
                    <a:pt x="46624" y="139700"/>
                  </a:cubicBezTo>
                  <a:cubicBezTo>
                    <a:pt x="44199" y="149401"/>
                    <a:pt x="43786" y="152995"/>
                    <a:pt x="39004" y="162560"/>
                  </a:cubicBezTo>
                  <a:cubicBezTo>
                    <a:pt x="37639" y="165290"/>
                    <a:pt x="35617" y="167640"/>
                    <a:pt x="33924" y="170180"/>
                  </a:cubicBezTo>
                  <a:cubicBezTo>
                    <a:pt x="29008" y="199677"/>
                    <a:pt x="35868" y="171372"/>
                    <a:pt x="21224" y="200660"/>
                  </a:cubicBezTo>
                  <a:cubicBezTo>
                    <a:pt x="4376" y="234356"/>
                    <a:pt x="24816" y="192278"/>
                    <a:pt x="13604" y="218440"/>
                  </a:cubicBezTo>
                  <a:cubicBezTo>
                    <a:pt x="9737" y="227463"/>
                    <a:pt x="8546" y="228567"/>
                    <a:pt x="3444" y="236220"/>
                  </a:cubicBezTo>
                  <a:cubicBezTo>
                    <a:pt x="-1175" y="300884"/>
                    <a:pt x="-1904" y="291992"/>
                    <a:pt x="5984" y="388620"/>
                  </a:cubicBezTo>
                  <a:cubicBezTo>
                    <a:pt x="6232" y="391663"/>
                    <a:pt x="9290" y="393756"/>
                    <a:pt x="11064" y="396240"/>
                  </a:cubicBezTo>
                  <a:cubicBezTo>
                    <a:pt x="13525" y="399685"/>
                    <a:pt x="15470" y="403645"/>
                    <a:pt x="18684" y="406400"/>
                  </a:cubicBezTo>
                  <a:cubicBezTo>
                    <a:pt x="22679" y="409824"/>
                    <a:pt x="31305" y="412300"/>
                    <a:pt x="36464" y="414020"/>
                  </a:cubicBezTo>
                  <a:cubicBezTo>
                    <a:pt x="39004" y="417407"/>
                    <a:pt x="40639" y="421719"/>
                    <a:pt x="44084" y="424180"/>
                  </a:cubicBezTo>
                  <a:cubicBezTo>
                    <a:pt x="46925" y="426209"/>
                    <a:pt x="51035" y="425345"/>
                    <a:pt x="54244" y="426720"/>
                  </a:cubicBezTo>
                  <a:cubicBezTo>
                    <a:pt x="57050" y="427923"/>
                    <a:pt x="58946" y="430902"/>
                    <a:pt x="61864" y="431800"/>
                  </a:cubicBezTo>
                  <a:cubicBezTo>
                    <a:pt x="70117" y="434339"/>
                    <a:pt x="78761" y="435379"/>
                    <a:pt x="87264" y="436880"/>
                  </a:cubicBezTo>
                  <a:cubicBezTo>
                    <a:pt x="112586" y="441349"/>
                    <a:pt x="137632" y="441630"/>
                    <a:pt x="163464" y="444500"/>
                  </a:cubicBezTo>
                  <a:cubicBezTo>
                    <a:pt x="174532" y="445730"/>
                    <a:pt x="185477" y="447887"/>
                    <a:pt x="196484" y="449580"/>
                  </a:cubicBezTo>
                  <a:cubicBezTo>
                    <a:pt x="201564" y="451273"/>
                    <a:pt x="206558" y="453251"/>
                    <a:pt x="211724" y="454660"/>
                  </a:cubicBezTo>
                  <a:cubicBezTo>
                    <a:pt x="215889" y="455796"/>
                    <a:pt x="220382" y="455684"/>
                    <a:pt x="224424" y="457200"/>
                  </a:cubicBezTo>
                  <a:cubicBezTo>
                    <a:pt x="227282" y="458272"/>
                    <a:pt x="229057" y="461651"/>
                    <a:pt x="232044" y="462280"/>
                  </a:cubicBezTo>
                  <a:cubicBezTo>
                    <a:pt x="257997" y="467744"/>
                    <a:pt x="295242" y="468547"/>
                    <a:pt x="320944" y="469900"/>
                  </a:cubicBezTo>
                  <a:lnTo>
                    <a:pt x="435244" y="467360"/>
                  </a:lnTo>
                  <a:cubicBezTo>
                    <a:pt x="452190" y="466839"/>
                    <a:pt x="469201" y="466763"/>
                    <a:pt x="486044" y="464820"/>
                  </a:cubicBezTo>
                  <a:cubicBezTo>
                    <a:pt x="491363" y="464206"/>
                    <a:pt x="496166" y="461315"/>
                    <a:pt x="501284" y="459740"/>
                  </a:cubicBezTo>
                  <a:cubicBezTo>
                    <a:pt x="507175" y="457927"/>
                    <a:pt x="513271" y="456766"/>
                    <a:pt x="519064" y="454660"/>
                  </a:cubicBezTo>
                  <a:cubicBezTo>
                    <a:pt x="522622" y="453366"/>
                    <a:pt x="525764" y="451118"/>
                    <a:pt x="529224" y="449580"/>
                  </a:cubicBezTo>
                  <a:cubicBezTo>
                    <a:pt x="538336" y="445530"/>
                    <a:pt x="541166" y="444753"/>
                    <a:pt x="549544" y="441960"/>
                  </a:cubicBezTo>
                  <a:cubicBezTo>
                    <a:pt x="555549" y="435955"/>
                    <a:pt x="565006" y="425750"/>
                    <a:pt x="572404" y="421640"/>
                  </a:cubicBezTo>
                  <a:cubicBezTo>
                    <a:pt x="575456" y="419945"/>
                    <a:pt x="579177" y="419947"/>
                    <a:pt x="582564" y="419100"/>
                  </a:cubicBezTo>
                  <a:cubicBezTo>
                    <a:pt x="599412" y="385404"/>
                    <a:pt x="578972" y="427482"/>
                    <a:pt x="590184" y="401320"/>
                  </a:cubicBezTo>
                  <a:cubicBezTo>
                    <a:pt x="595187" y="389646"/>
                    <a:pt x="596405" y="391588"/>
                    <a:pt x="600344" y="378460"/>
                  </a:cubicBezTo>
                  <a:cubicBezTo>
                    <a:pt x="601585" y="374325"/>
                    <a:pt x="602037" y="369993"/>
                    <a:pt x="602884" y="365760"/>
                  </a:cubicBezTo>
                  <a:cubicBezTo>
                    <a:pt x="601191" y="305647"/>
                    <a:pt x="601050" y="245470"/>
                    <a:pt x="597804" y="185420"/>
                  </a:cubicBezTo>
                  <a:cubicBezTo>
                    <a:pt x="597639" y="182372"/>
                    <a:pt x="593601" y="180724"/>
                    <a:pt x="592724" y="177800"/>
                  </a:cubicBezTo>
                  <a:cubicBezTo>
                    <a:pt x="591004" y="172066"/>
                    <a:pt x="592584" y="165505"/>
                    <a:pt x="590184" y="160020"/>
                  </a:cubicBezTo>
                  <a:cubicBezTo>
                    <a:pt x="580473" y="137824"/>
                    <a:pt x="579981" y="139678"/>
                    <a:pt x="564784" y="132080"/>
                  </a:cubicBezTo>
                  <a:cubicBezTo>
                    <a:pt x="563937" y="127847"/>
                    <a:pt x="563609" y="123476"/>
                    <a:pt x="562244" y="119380"/>
                  </a:cubicBezTo>
                  <a:cubicBezTo>
                    <a:pt x="560096" y="112935"/>
                    <a:pt x="555800" y="107174"/>
                    <a:pt x="552084" y="101600"/>
                  </a:cubicBezTo>
                  <a:cubicBezTo>
                    <a:pt x="546798" y="80455"/>
                    <a:pt x="553235" y="101361"/>
                    <a:pt x="544464" y="83820"/>
                  </a:cubicBezTo>
                  <a:cubicBezTo>
                    <a:pt x="542425" y="79742"/>
                    <a:pt x="541236" y="75286"/>
                    <a:pt x="539384" y="71120"/>
                  </a:cubicBezTo>
                  <a:cubicBezTo>
                    <a:pt x="537846" y="67660"/>
                    <a:pt x="535796" y="64440"/>
                    <a:pt x="534304" y="60960"/>
                  </a:cubicBezTo>
                  <a:cubicBezTo>
                    <a:pt x="533249" y="58499"/>
                    <a:pt x="533320" y="55519"/>
                    <a:pt x="531764" y="53340"/>
                  </a:cubicBezTo>
                  <a:cubicBezTo>
                    <a:pt x="528980" y="49443"/>
                    <a:pt x="524991" y="46567"/>
                    <a:pt x="521604" y="43180"/>
                  </a:cubicBezTo>
                  <a:cubicBezTo>
                    <a:pt x="520283" y="39216"/>
                    <a:pt x="518059" y="30317"/>
                    <a:pt x="513984" y="27940"/>
                  </a:cubicBezTo>
                  <a:cubicBezTo>
                    <a:pt x="506107" y="23345"/>
                    <a:pt x="488584" y="17780"/>
                    <a:pt x="488584" y="17780"/>
                  </a:cubicBezTo>
                  <a:cubicBezTo>
                    <a:pt x="486044" y="14393"/>
                    <a:pt x="484351" y="10160"/>
                    <a:pt x="480964" y="7620"/>
                  </a:cubicBezTo>
                  <a:cubicBezTo>
                    <a:pt x="474888" y="3063"/>
                    <a:pt x="462667" y="1421"/>
                    <a:pt x="455564" y="0"/>
                  </a:cubicBezTo>
                  <a:lnTo>
                    <a:pt x="229504" y="5080"/>
                  </a:lnTo>
                  <a:cubicBezTo>
                    <a:pt x="223346" y="5337"/>
                    <a:pt x="217724" y="8748"/>
                    <a:pt x="211724" y="10160"/>
                  </a:cubicBezTo>
                  <a:cubicBezTo>
                    <a:pt x="203319" y="12138"/>
                    <a:pt x="194791" y="13547"/>
                    <a:pt x="186324" y="15240"/>
                  </a:cubicBezTo>
                  <a:cubicBezTo>
                    <a:pt x="182340" y="17232"/>
                    <a:pt x="172134" y="21810"/>
                    <a:pt x="168544" y="25400"/>
                  </a:cubicBezTo>
                  <a:cubicBezTo>
                    <a:pt x="166385" y="27559"/>
                    <a:pt x="165623" y="30861"/>
                    <a:pt x="163464" y="33020"/>
                  </a:cubicBezTo>
                  <a:cubicBezTo>
                    <a:pt x="161305" y="35179"/>
                    <a:pt x="158494" y="36585"/>
                    <a:pt x="155844" y="38100"/>
                  </a:cubicBezTo>
                  <a:cubicBezTo>
                    <a:pt x="147056" y="43122"/>
                    <a:pt x="146613" y="42870"/>
                    <a:pt x="138064" y="45720"/>
                  </a:cubicBezTo>
                  <a:cubicBezTo>
                    <a:pt x="136371" y="49107"/>
                    <a:pt x="135661" y="53203"/>
                    <a:pt x="132984" y="55880"/>
                  </a:cubicBezTo>
                  <a:cubicBezTo>
                    <a:pt x="129845" y="59019"/>
                    <a:pt x="119758" y="61982"/>
                    <a:pt x="115204" y="63500"/>
                  </a:cubicBezTo>
                  <a:cubicBezTo>
                    <a:pt x="112664" y="66887"/>
                    <a:pt x="110577" y="70667"/>
                    <a:pt x="107584" y="73660"/>
                  </a:cubicBezTo>
                  <a:cubicBezTo>
                    <a:pt x="104591" y="76653"/>
                    <a:pt x="100676" y="78570"/>
                    <a:pt x="97424" y="81280"/>
                  </a:cubicBezTo>
                  <a:cubicBezTo>
                    <a:pt x="95584" y="82813"/>
                    <a:pt x="91497" y="96943"/>
                    <a:pt x="84724" y="104140"/>
                  </a:cubicBezTo>
                  <a:close/>
                </a:path>
              </a:pathLst>
            </a:cu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0"/>
            </a:p>
          </p:txBody>
        </p:sp>
      </p:grpSp>
      <p:cxnSp>
        <p:nvCxnSpPr>
          <p:cNvPr id="42" name="直接连接符 41"/>
          <p:cNvCxnSpPr/>
          <p:nvPr/>
        </p:nvCxnSpPr>
        <p:spPr>
          <a:xfrm flipV="1">
            <a:off x="1170737" y="3064090"/>
            <a:ext cx="165034" cy="28046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nvCxnSpPr>
        <p:spPr>
          <a:xfrm>
            <a:off x="1335771" y="3066668"/>
            <a:ext cx="60146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直接箭头连接符 46"/>
          <p:cNvCxnSpPr/>
          <p:nvPr/>
        </p:nvCxnSpPr>
        <p:spPr>
          <a:xfrm>
            <a:off x="1937231" y="3064090"/>
            <a:ext cx="250264" cy="259943"/>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1" name="直接连接符 50"/>
          <p:cNvCxnSpPr/>
          <p:nvPr/>
        </p:nvCxnSpPr>
        <p:spPr>
          <a:xfrm flipV="1">
            <a:off x="2711089" y="3089255"/>
            <a:ext cx="129540" cy="2208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直接连接符 52"/>
          <p:cNvCxnSpPr/>
          <p:nvPr/>
        </p:nvCxnSpPr>
        <p:spPr>
          <a:xfrm flipV="1">
            <a:off x="2836638" y="3093027"/>
            <a:ext cx="58836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直接箭头连接符 55"/>
          <p:cNvCxnSpPr/>
          <p:nvPr/>
        </p:nvCxnSpPr>
        <p:spPr>
          <a:xfrm>
            <a:off x="3421847" y="3093027"/>
            <a:ext cx="140073" cy="213427"/>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1" name="直接连接符 60"/>
          <p:cNvCxnSpPr/>
          <p:nvPr/>
        </p:nvCxnSpPr>
        <p:spPr>
          <a:xfrm flipV="1">
            <a:off x="4061522" y="3062793"/>
            <a:ext cx="129540" cy="2208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直接连接符 61"/>
          <p:cNvCxnSpPr/>
          <p:nvPr/>
        </p:nvCxnSpPr>
        <p:spPr>
          <a:xfrm flipV="1">
            <a:off x="4187071" y="3066565"/>
            <a:ext cx="58836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直接箭头连接符 62"/>
          <p:cNvCxnSpPr/>
          <p:nvPr/>
        </p:nvCxnSpPr>
        <p:spPr>
          <a:xfrm>
            <a:off x="4772280" y="3066565"/>
            <a:ext cx="140073" cy="213427"/>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4" name="文本框 73">
            <a:extLst>
              <a:ext uri="{FF2B5EF4-FFF2-40B4-BE49-F238E27FC236}">
                <a16:creationId xmlns:a16="http://schemas.microsoft.com/office/drawing/2014/main" id="{C759E567-2B5E-4B6A-BA58-AE2E8ED6CEB8}"/>
              </a:ext>
            </a:extLst>
          </p:cNvPr>
          <p:cNvSpPr txBox="1"/>
          <p:nvPr/>
        </p:nvSpPr>
        <p:spPr>
          <a:xfrm rot="16200000">
            <a:off x="204314" y="5707491"/>
            <a:ext cx="458245" cy="153888"/>
          </a:xfrm>
          <a:prstGeom prst="rect">
            <a:avLst/>
          </a:prstGeom>
          <a:solidFill>
            <a:schemeClr val="bg1"/>
          </a:solidFill>
        </p:spPr>
        <p:txBody>
          <a:bodyPr wrap="square" lIns="0" tIns="0" rIns="0" bIns="0" rtlCol="0">
            <a:spAutoFit/>
          </a:bodyPr>
          <a:lstStyle>
            <a:defPPr>
              <a:defRPr lang="zh-CN"/>
            </a:defPPr>
            <a:lvl1pPr>
              <a:defRPr sz="1000">
                <a:solidFill>
                  <a:schemeClr val="accent6">
                    <a:lumMod val="75000"/>
                  </a:schemeClr>
                </a:solidFill>
                <a:latin typeface="Arial" panose="020B0604020202020204" pitchFamily="34" charset="0"/>
                <a:cs typeface="Arial" panose="020B0604020202020204" pitchFamily="34" charset="0"/>
              </a:defRPr>
            </a:lvl1pPr>
          </a:lstStyle>
          <a:p>
            <a:r>
              <a:rPr lang="en-US" altLang="zh-CN" dirty="0" smtClean="0">
                <a:solidFill>
                  <a:schemeClr val="tx1"/>
                </a:solidFill>
              </a:rPr>
              <a:t>SSC-A</a:t>
            </a:r>
            <a:endParaRPr lang="zh-CN" altLang="en-US" dirty="0">
              <a:solidFill>
                <a:schemeClr val="tx1"/>
              </a:solidFill>
            </a:endParaRPr>
          </a:p>
        </p:txBody>
      </p:sp>
      <p:sp>
        <p:nvSpPr>
          <p:cNvPr id="79" name="文本框 78">
            <a:extLst>
              <a:ext uri="{FF2B5EF4-FFF2-40B4-BE49-F238E27FC236}">
                <a16:creationId xmlns:a16="http://schemas.microsoft.com/office/drawing/2014/main" id="{C759E567-2B5E-4B6A-BA58-AE2E8ED6CEB8}"/>
              </a:ext>
            </a:extLst>
          </p:cNvPr>
          <p:cNvSpPr txBox="1"/>
          <p:nvPr/>
        </p:nvSpPr>
        <p:spPr>
          <a:xfrm rot="16200000">
            <a:off x="1549636" y="5707491"/>
            <a:ext cx="458245" cy="153888"/>
          </a:xfrm>
          <a:prstGeom prst="rect">
            <a:avLst/>
          </a:prstGeom>
          <a:solidFill>
            <a:schemeClr val="bg1"/>
          </a:solidFill>
        </p:spPr>
        <p:txBody>
          <a:bodyPr wrap="square" lIns="0" tIns="0" rIns="0" bIns="0" rtlCol="0">
            <a:spAutoFit/>
          </a:bodyPr>
          <a:lstStyle>
            <a:defPPr>
              <a:defRPr lang="zh-CN"/>
            </a:defPPr>
            <a:lvl1pPr>
              <a:defRPr sz="1000">
                <a:solidFill>
                  <a:schemeClr val="accent6">
                    <a:lumMod val="75000"/>
                  </a:schemeClr>
                </a:solidFill>
                <a:latin typeface="Arial" panose="020B0604020202020204" pitchFamily="34" charset="0"/>
                <a:cs typeface="Arial" panose="020B0604020202020204" pitchFamily="34" charset="0"/>
              </a:defRPr>
            </a:lvl1pPr>
          </a:lstStyle>
          <a:p>
            <a:r>
              <a:rPr lang="en-US" altLang="zh-CN" dirty="0" smtClean="0">
                <a:solidFill>
                  <a:schemeClr val="tx1"/>
                </a:solidFill>
              </a:rPr>
              <a:t>SSC-A</a:t>
            </a:r>
            <a:endParaRPr lang="zh-CN" altLang="en-US" dirty="0">
              <a:solidFill>
                <a:schemeClr val="tx1"/>
              </a:solidFill>
            </a:endParaRPr>
          </a:p>
        </p:txBody>
      </p:sp>
      <p:sp>
        <p:nvSpPr>
          <p:cNvPr id="80" name="文本框 79">
            <a:extLst>
              <a:ext uri="{FF2B5EF4-FFF2-40B4-BE49-F238E27FC236}">
                <a16:creationId xmlns:a16="http://schemas.microsoft.com/office/drawing/2014/main" id="{C759E567-2B5E-4B6A-BA58-AE2E8ED6CEB8}"/>
              </a:ext>
            </a:extLst>
          </p:cNvPr>
          <p:cNvSpPr txBox="1"/>
          <p:nvPr/>
        </p:nvSpPr>
        <p:spPr>
          <a:xfrm rot="16200000">
            <a:off x="2872380" y="5707491"/>
            <a:ext cx="458245" cy="153888"/>
          </a:xfrm>
          <a:prstGeom prst="rect">
            <a:avLst/>
          </a:prstGeom>
          <a:solidFill>
            <a:schemeClr val="bg1"/>
          </a:solidFill>
        </p:spPr>
        <p:txBody>
          <a:bodyPr wrap="square" lIns="0" tIns="0" rIns="0" bIns="0" rtlCol="0">
            <a:spAutoFit/>
          </a:bodyPr>
          <a:lstStyle>
            <a:defPPr>
              <a:defRPr lang="zh-CN"/>
            </a:defPPr>
            <a:lvl1pPr>
              <a:defRPr sz="1000">
                <a:solidFill>
                  <a:schemeClr val="accent6">
                    <a:lumMod val="75000"/>
                  </a:schemeClr>
                </a:solidFill>
                <a:latin typeface="Arial" panose="020B0604020202020204" pitchFamily="34" charset="0"/>
                <a:cs typeface="Arial" panose="020B0604020202020204" pitchFamily="34" charset="0"/>
              </a:defRPr>
            </a:lvl1pPr>
          </a:lstStyle>
          <a:p>
            <a:r>
              <a:rPr lang="en-US" altLang="zh-CN" dirty="0" smtClean="0">
                <a:solidFill>
                  <a:schemeClr val="tx1"/>
                </a:solidFill>
              </a:rPr>
              <a:t>SSC-A</a:t>
            </a:r>
            <a:endParaRPr lang="zh-CN" altLang="en-US" dirty="0">
              <a:solidFill>
                <a:schemeClr val="tx1"/>
              </a:solidFill>
            </a:endParaRPr>
          </a:p>
        </p:txBody>
      </p:sp>
      <p:sp>
        <p:nvSpPr>
          <p:cNvPr id="81" name="文本框 80">
            <a:extLst>
              <a:ext uri="{FF2B5EF4-FFF2-40B4-BE49-F238E27FC236}">
                <a16:creationId xmlns:a16="http://schemas.microsoft.com/office/drawing/2014/main" id="{C759E567-2B5E-4B6A-BA58-AE2E8ED6CEB8}"/>
              </a:ext>
            </a:extLst>
          </p:cNvPr>
          <p:cNvSpPr txBox="1"/>
          <p:nvPr/>
        </p:nvSpPr>
        <p:spPr>
          <a:xfrm rot="16200000">
            <a:off x="4195402" y="5707491"/>
            <a:ext cx="458245" cy="153888"/>
          </a:xfrm>
          <a:prstGeom prst="rect">
            <a:avLst/>
          </a:prstGeom>
          <a:solidFill>
            <a:schemeClr val="bg1"/>
          </a:solidFill>
        </p:spPr>
        <p:txBody>
          <a:bodyPr wrap="square" lIns="0" tIns="0" rIns="0" bIns="0" rtlCol="0">
            <a:spAutoFit/>
          </a:bodyPr>
          <a:lstStyle>
            <a:defPPr>
              <a:defRPr lang="zh-CN"/>
            </a:defPPr>
            <a:lvl1pPr>
              <a:defRPr sz="1000">
                <a:solidFill>
                  <a:schemeClr val="accent6">
                    <a:lumMod val="75000"/>
                  </a:schemeClr>
                </a:solidFill>
                <a:latin typeface="Arial" panose="020B0604020202020204" pitchFamily="34" charset="0"/>
                <a:cs typeface="Arial" panose="020B0604020202020204" pitchFamily="34" charset="0"/>
              </a:defRPr>
            </a:lvl1pPr>
          </a:lstStyle>
          <a:p>
            <a:r>
              <a:rPr lang="en-US" altLang="zh-CN" dirty="0" smtClean="0">
                <a:solidFill>
                  <a:schemeClr val="tx1"/>
                </a:solidFill>
              </a:rPr>
              <a:t>SSC-A</a:t>
            </a:r>
            <a:endParaRPr lang="zh-CN" altLang="en-US" dirty="0">
              <a:solidFill>
                <a:schemeClr val="tx1"/>
              </a:solidFill>
            </a:endParaRPr>
          </a:p>
        </p:txBody>
      </p:sp>
      <p:sp>
        <p:nvSpPr>
          <p:cNvPr id="82" name="文本框 81">
            <a:extLst>
              <a:ext uri="{FF2B5EF4-FFF2-40B4-BE49-F238E27FC236}">
                <a16:creationId xmlns:a16="http://schemas.microsoft.com/office/drawing/2014/main" id="{C759E567-2B5E-4B6A-BA58-AE2E8ED6CEB8}"/>
              </a:ext>
            </a:extLst>
          </p:cNvPr>
          <p:cNvSpPr txBox="1"/>
          <p:nvPr/>
        </p:nvSpPr>
        <p:spPr>
          <a:xfrm rot="16200000">
            <a:off x="146276" y="3799235"/>
            <a:ext cx="458245" cy="153888"/>
          </a:xfrm>
          <a:prstGeom prst="rect">
            <a:avLst/>
          </a:prstGeom>
          <a:solidFill>
            <a:schemeClr val="bg1"/>
          </a:solidFill>
        </p:spPr>
        <p:txBody>
          <a:bodyPr wrap="square" lIns="0" tIns="0" rIns="0" bIns="0" rtlCol="0">
            <a:spAutoFit/>
          </a:bodyPr>
          <a:lstStyle>
            <a:defPPr>
              <a:defRPr lang="zh-CN"/>
            </a:defPPr>
            <a:lvl1pPr>
              <a:defRPr sz="1000">
                <a:solidFill>
                  <a:schemeClr val="accent6">
                    <a:lumMod val="75000"/>
                  </a:schemeClr>
                </a:solidFill>
                <a:latin typeface="Arial" panose="020B0604020202020204" pitchFamily="34" charset="0"/>
                <a:cs typeface="Arial" panose="020B0604020202020204" pitchFamily="34" charset="0"/>
              </a:defRPr>
            </a:lvl1pPr>
          </a:lstStyle>
          <a:p>
            <a:r>
              <a:rPr lang="en-US" altLang="zh-CN" dirty="0" smtClean="0">
                <a:solidFill>
                  <a:schemeClr val="tx1"/>
                </a:solidFill>
              </a:rPr>
              <a:t>SSC-A</a:t>
            </a:r>
            <a:endParaRPr lang="zh-CN" altLang="en-US" dirty="0">
              <a:solidFill>
                <a:schemeClr val="tx1"/>
              </a:solidFill>
            </a:endParaRPr>
          </a:p>
        </p:txBody>
      </p:sp>
      <p:sp>
        <p:nvSpPr>
          <p:cNvPr id="85" name="矩形 84"/>
          <p:cNvSpPr/>
          <p:nvPr/>
        </p:nvSpPr>
        <p:spPr>
          <a:xfrm>
            <a:off x="4981617" y="3284967"/>
            <a:ext cx="239918" cy="5394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6" name="矩形 85"/>
          <p:cNvSpPr/>
          <p:nvPr/>
        </p:nvSpPr>
        <p:spPr>
          <a:xfrm>
            <a:off x="3616844" y="3293105"/>
            <a:ext cx="239918" cy="5394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7" name="矩形 86"/>
          <p:cNvSpPr/>
          <p:nvPr/>
        </p:nvSpPr>
        <p:spPr>
          <a:xfrm>
            <a:off x="2275298" y="3283102"/>
            <a:ext cx="239918" cy="5394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8" name="文本框 77"/>
          <p:cNvSpPr txBox="1"/>
          <p:nvPr/>
        </p:nvSpPr>
        <p:spPr>
          <a:xfrm>
            <a:off x="68408" y="4928383"/>
            <a:ext cx="374781" cy="276999"/>
          </a:xfrm>
          <a:prstGeom prst="rect">
            <a:avLst/>
          </a:prstGeom>
          <a:noFill/>
        </p:spPr>
        <p:txBody>
          <a:bodyPr wrap="square" rtlCol="0">
            <a:spAutoFit/>
          </a:bodyPr>
          <a:lstStyle/>
          <a:p>
            <a:r>
              <a:rPr lang="en-US" altLang="zh-CN" sz="1200" dirty="0">
                <a:latin typeface="Arial" panose="020B0604020202020204" pitchFamily="34" charset="0"/>
                <a:cs typeface="Arial" panose="020B0604020202020204" pitchFamily="34" charset="0"/>
              </a:rPr>
              <a:t>C</a:t>
            </a:r>
            <a:r>
              <a:rPr lang="en-US" altLang="zh-CN" sz="1200" dirty="0" smtClean="0">
                <a:latin typeface="Arial" panose="020B0604020202020204" pitchFamily="34" charset="0"/>
                <a:cs typeface="Arial" panose="020B0604020202020204" pitchFamily="34" charset="0"/>
              </a:rPr>
              <a:t> </a:t>
            </a:r>
            <a:endParaRPr lang="en-US" altLang="zh-CN"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7600156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98388</TotalTime>
  <Words>1353</Words>
  <Application>Microsoft Office PowerPoint</Application>
  <PresentationFormat>自定义</PresentationFormat>
  <Paragraphs>364</Paragraphs>
  <Slides>8</Slides>
  <Notes>6</Notes>
  <HiddenSlides>0</HiddenSlides>
  <MMClips>0</MMClips>
  <ScaleCrop>false</ScaleCrop>
  <HeadingPairs>
    <vt:vector size="8" baseType="variant">
      <vt:variant>
        <vt:lpstr>已用的字体</vt:lpstr>
      </vt:variant>
      <vt:variant>
        <vt:i4>6</vt:i4>
      </vt:variant>
      <vt:variant>
        <vt:lpstr>主题</vt:lpstr>
      </vt:variant>
      <vt:variant>
        <vt:i4>1</vt:i4>
      </vt:variant>
      <vt:variant>
        <vt:lpstr>嵌入 OLE 服务器</vt:lpstr>
      </vt:variant>
      <vt:variant>
        <vt:i4>1</vt:i4>
      </vt:variant>
      <vt:variant>
        <vt:lpstr>幻灯片标题</vt:lpstr>
      </vt:variant>
      <vt:variant>
        <vt:i4>8</vt:i4>
      </vt:variant>
    </vt:vector>
  </HeadingPairs>
  <TitlesOfParts>
    <vt:vector size="16" baseType="lpstr">
      <vt:lpstr>等线</vt:lpstr>
      <vt:lpstr>宋体</vt:lpstr>
      <vt:lpstr>Arial</vt:lpstr>
      <vt:lpstr>Calibri</vt:lpstr>
      <vt:lpstr>Calibri Light</vt:lpstr>
      <vt:lpstr>Cambria Math</vt:lpstr>
      <vt:lpstr>Office 主题​​</vt:lpstr>
      <vt:lpstr>Prism 8</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Bioinformatics</dc:creator>
  <cp:lastModifiedBy>Bioinformatics</cp:lastModifiedBy>
  <cp:revision>994</cp:revision>
  <dcterms:created xsi:type="dcterms:W3CDTF">2021-03-18T11:20:44Z</dcterms:created>
  <dcterms:modified xsi:type="dcterms:W3CDTF">2024-01-15T11:05:22Z</dcterms:modified>
</cp:coreProperties>
</file>