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865" r:id="rId2"/>
  </p:sldIdLst>
  <p:sldSz cx="6858000" cy="9906000" type="A4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4D07"/>
    <a:srgbClr val="FDA07B"/>
    <a:srgbClr val="E73909"/>
    <a:srgbClr val="7996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422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14" y="13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84871" cy="502675"/>
          </a:xfrm>
          <a:prstGeom prst="rect">
            <a:avLst/>
          </a:prstGeom>
        </p:spPr>
        <p:txBody>
          <a:bodyPr vert="horz" lIns="93113" tIns="46557" rIns="93113" bIns="4655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901698" y="1"/>
            <a:ext cx="2984871" cy="502675"/>
          </a:xfrm>
          <a:prstGeom prst="rect">
            <a:avLst/>
          </a:prstGeom>
        </p:spPr>
        <p:txBody>
          <a:bodyPr vert="horz" lIns="93113" tIns="46557" rIns="93113" bIns="46557" rtlCol="0"/>
          <a:lstStyle>
            <a:lvl1pPr algn="r">
              <a:defRPr sz="1200"/>
            </a:lvl1pPr>
          </a:lstStyle>
          <a:p>
            <a:fld id="{8D01BDF5-EEC4-40F7-8C88-4542CB46D69D}" type="datetimeFigureOut">
              <a:rPr kumimoji="1" lang="ja-JP" altLang="en-US" smtClean="0"/>
              <a:t>2025/6/30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74888" y="1252538"/>
            <a:ext cx="2338387" cy="33797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13" tIns="46557" rIns="93113" bIns="4655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8817" y="4821506"/>
            <a:ext cx="5510530" cy="3944869"/>
          </a:xfrm>
          <a:prstGeom prst="rect">
            <a:avLst/>
          </a:prstGeom>
        </p:spPr>
        <p:txBody>
          <a:bodyPr vert="horz" lIns="93113" tIns="46557" rIns="93113" bIns="4655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516040"/>
            <a:ext cx="2984871" cy="502674"/>
          </a:xfrm>
          <a:prstGeom prst="rect">
            <a:avLst/>
          </a:prstGeom>
        </p:spPr>
        <p:txBody>
          <a:bodyPr vert="horz" lIns="93113" tIns="46557" rIns="93113" bIns="4655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901698" y="9516040"/>
            <a:ext cx="2984871" cy="502674"/>
          </a:xfrm>
          <a:prstGeom prst="rect">
            <a:avLst/>
          </a:prstGeom>
        </p:spPr>
        <p:txBody>
          <a:bodyPr vert="horz" lIns="93113" tIns="46557" rIns="93113" bIns="46557" rtlCol="0" anchor="b"/>
          <a:lstStyle>
            <a:lvl1pPr algn="r">
              <a:defRPr sz="1200"/>
            </a:lvl1pPr>
          </a:lstStyle>
          <a:p>
            <a:fld id="{B5366178-8EB1-42A4-ADA1-03590F6C03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1264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1F85B-C4C4-4991-94FC-A7D29457F02E}" type="datetimeFigureOut">
              <a:rPr kumimoji="1" lang="ja-JP" altLang="en-US" smtClean="0"/>
              <a:t>2025/6/30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13F8C-B4E8-4EDA-9CB0-AB2AFACC41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041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1F85B-C4C4-4991-94FC-A7D29457F02E}" type="datetimeFigureOut">
              <a:rPr kumimoji="1" lang="ja-JP" altLang="en-US" smtClean="0"/>
              <a:t>2025/6/30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13F8C-B4E8-4EDA-9CB0-AB2AFACC41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6564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1F85B-C4C4-4991-94FC-A7D29457F02E}" type="datetimeFigureOut">
              <a:rPr kumimoji="1" lang="ja-JP" altLang="en-US" smtClean="0"/>
              <a:t>2025/6/30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13F8C-B4E8-4EDA-9CB0-AB2AFACC41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2740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1F85B-C4C4-4991-94FC-A7D29457F02E}" type="datetimeFigureOut">
              <a:rPr kumimoji="1" lang="ja-JP" altLang="en-US" smtClean="0"/>
              <a:t>2025/6/30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13F8C-B4E8-4EDA-9CB0-AB2AFACC41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7729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1F85B-C4C4-4991-94FC-A7D29457F02E}" type="datetimeFigureOut">
              <a:rPr kumimoji="1" lang="ja-JP" altLang="en-US" smtClean="0"/>
              <a:t>2025/6/30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13F8C-B4E8-4EDA-9CB0-AB2AFACC41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0133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1F85B-C4C4-4991-94FC-A7D29457F02E}" type="datetimeFigureOut">
              <a:rPr kumimoji="1" lang="ja-JP" altLang="en-US" smtClean="0"/>
              <a:t>2025/6/30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13F8C-B4E8-4EDA-9CB0-AB2AFACC41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926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1F85B-C4C4-4991-94FC-A7D29457F02E}" type="datetimeFigureOut">
              <a:rPr kumimoji="1" lang="ja-JP" altLang="en-US" smtClean="0"/>
              <a:t>2025/6/30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13F8C-B4E8-4EDA-9CB0-AB2AFACC41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2991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1F85B-C4C4-4991-94FC-A7D29457F02E}" type="datetimeFigureOut">
              <a:rPr kumimoji="1" lang="ja-JP" altLang="en-US" smtClean="0"/>
              <a:t>2025/6/30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13F8C-B4E8-4EDA-9CB0-AB2AFACC41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9878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1F85B-C4C4-4991-94FC-A7D29457F02E}" type="datetimeFigureOut">
              <a:rPr kumimoji="1" lang="ja-JP" altLang="en-US" smtClean="0"/>
              <a:t>2025/6/30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13F8C-B4E8-4EDA-9CB0-AB2AFACC41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9115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1F85B-C4C4-4991-94FC-A7D29457F02E}" type="datetimeFigureOut">
              <a:rPr kumimoji="1" lang="ja-JP" altLang="en-US" smtClean="0"/>
              <a:t>2025/6/30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13F8C-B4E8-4EDA-9CB0-AB2AFACC41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0396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1F85B-C4C4-4991-94FC-A7D29457F02E}" type="datetimeFigureOut">
              <a:rPr kumimoji="1" lang="ja-JP" altLang="en-US" smtClean="0"/>
              <a:t>2025/6/30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13F8C-B4E8-4EDA-9CB0-AB2AFACC41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0131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01F85B-C4C4-4991-94FC-A7D29457F02E}" type="datetimeFigureOut">
              <a:rPr kumimoji="1" lang="ja-JP" altLang="en-US" smtClean="0"/>
              <a:t>2025/6/30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13F8C-B4E8-4EDA-9CB0-AB2AFACC41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9223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6.emf"/><Relationship Id="rId3" Type="http://schemas.openxmlformats.org/officeDocument/2006/relationships/image" Target="../media/image1.emf"/><Relationship Id="rId7" Type="http://schemas.openxmlformats.org/officeDocument/2006/relationships/image" Target="../media/image3.emf"/><Relationship Id="rId12" Type="http://schemas.openxmlformats.org/officeDocument/2006/relationships/oleObject" Target="../embeddings/oleObject6.bin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5.emf"/><Relationship Id="rId5" Type="http://schemas.openxmlformats.org/officeDocument/2006/relationships/image" Target="../media/image2.e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オブジェクト 2">
            <a:extLst>
              <a:ext uri="{FF2B5EF4-FFF2-40B4-BE49-F238E27FC236}">
                <a16:creationId xmlns:a16="http://schemas.microsoft.com/office/drawing/2014/main" id="{EBECFF17-B0FC-ABE3-38AF-7B8B1B3EEBA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7926084"/>
              </p:ext>
            </p:extLst>
          </p:nvPr>
        </p:nvGraphicFramePr>
        <p:xfrm>
          <a:off x="996950" y="1100138"/>
          <a:ext cx="2355850" cy="1776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2" imgW="3566064" imgH="2693952" progId="Prism8.Document">
                  <p:embed/>
                </p:oleObj>
              </mc:Choice>
              <mc:Fallback>
                <p:oleObj name="Prism 8" r:id="rId2" imgW="3566064" imgH="2693952" progId="Prism8.Document">
                  <p:embed/>
                  <p:pic>
                    <p:nvPicPr>
                      <p:cNvPr id="34" name="オブジェクト 33">
                        <a:extLst>
                          <a:ext uri="{FF2B5EF4-FFF2-40B4-BE49-F238E27FC236}">
                            <a16:creationId xmlns:a16="http://schemas.microsoft.com/office/drawing/2014/main" id="{22AA3079-F803-6116-0527-DA33DB84816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96950" y="1100138"/>
                        <a:ext cx="2355850" cy="17764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オブジェクト 6">
            <a:extLst>
              <a:ext uri="{FF2B5EF4-FFF2-40B4-BE49-F238E27FC236}">
                <a16:creationId xmlns:a16="http://schemas.microsoft.com/office/drawing/2014/main" id="{7B1E2C26-A48B-5A84-CB45-F9AD381C092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4974419"/>
              </p:ext>
            </p:extLst>
          </p:nvPr>
        </p:nvGraphicFramePr>
        <p:xfrm>
          <a:off x="3767204" y="930766"/>
          <a:ext cx="2508350" cy="1793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4" imgW="3809876" imgH="2724565" progId="Prism8.Document">
                  <p:embed/>
                </p:oleObj>
              </mc:Choice>
              <mc:Fallback>
                <p:oleObj name="Prism 8" r:id="rId4" imgW="3809876" imgH="2724565" progId="Prism8.Document">
                  <p:embed/>
                  <p:pic>
                    <p:nvPicPr>
                      <p:cNvPr id="2" name="オブジェクト 1">
                        <a:extLst>
                          <a:ext uri="{FF2B5EF4-FFF2-40B4-BE49-F238E27FC236}">
                            <a16:creationId xmlns:a16="http://schemas.microsoft.com/office/drawing/2014/main" id="{61D1F57E-5200-E16E-DCFB-198FCAB1DCD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767204" y="930766"/>
                        <a:ext cx="2508350" cy="17939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F2C95FF-B557-A0FB-E35D-6B53150B344A}"/>
              </a:ext>
            </a:extLst>
          </p:cNvPr>
          <p:cNvSpPr txBox="1"/>
          <p:nvPr/>
        </p:nvSpPr>
        <p:spPr>
          <a:xfrm>
            <a:off x="653225" y="628325"/>
            <a:ext cx="229970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013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ja-JP" altLang="en-US" sz="1013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A358406-9E75-82E9-B45F-455124857B7A}"/>
              </a:ext>
            </a:extLst>
          </p:cNvPr>
          <p:cNvSpPr txBox="1"/>
          <p:nvPr/>
        </p:nvSpPr>
        <p:spPr>
          <a:xfrm>
            <a:off x="3606424" y="628325"/>
            <a:ext cx="229970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013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ja-JP" altLang="en-US" sz="1013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CA442D0-D951-4395-007B-9AF5A372ACDB}"/>
              </a:ext>
            </a:extLst>
          </p:cNvPr>
          <p:cNvSpPr txBox="1"/>
          <p:nvPr/>
        </p:nvSpPr>
        <p:spPr>
          <a:xfrm>
            <a:off x="467135" y="2906919"/>
            <a:ext cx="2830780" cy="192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660" b="1" dirty="0">
                <a:latin typeface="Arial" panose="020B0604020202020204" pitchFamily="34" charset="0"/>
                <a:cs typeface="Arial" panose="020B0604020202020204" pitchFamily="34" charset="0"/>
              </a:rPr>
              <a:t>SB203580 (mol/L)          </a:t>
            </a:r>
            <a:r>
              <a:rPr lang="en-US" altLang="ja-JP" sz="619" b="1" dirty="0">
                <a:latin typeface="Arial" panose="020B0604020202020204" pitchFamily="34" charset="0"/>
                <a:cs typeface="Arial" panose="020B0604020202020204" pitchFamily="34" charset="0"/>
              </a:rPr>
              <a:t>-    </a:t>
            </a:r>
            <a:r>
              <a:rPr lang="ja-JP" altLang="en-US" sz="61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61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619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10</a:t>
            </a:r>
            <a:r>
              <a:rPr lang="en-US" altLang="ja-JP" sz="619" kern="100" baseline="300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-8</a:t>
            </a:r>
            <a:r>
              <a:rPr lang="en-US" altLang="ja-JP" sz="619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ja-JP" sz="619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10</a:t>
            </a:r>
            <a:r>
              <a:rPr lang="en-US" altLang="ja-JP" sz="619" kern="100" baseline="300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-7</a:t>
            </a:r>
            <a:r>
              <a:rPr lang="en-US" altLang="ja-JP" sz="619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ja-JP" sz="619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10</a:t>
            </a:r>
            <a:r>
              <a:rPr lang="en-US" altLang="ja-JP" sz="619" kern="100" baseline="300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-6</a:t>
            </a:r>
            <a:r>
              <a:rPr lang="en-US" altLang="ja-JP" sz="619" b="1" dirty="0">
                <a:latin typeface="Arial" panose="020B0604020202020204" pitchFamily="34" charset="0"/>
                <a:cs typeface="Arial" panose="020B0604020202020204" pitchFamily="34" charset="0"/>
              </a:rPr>
              <a:t>     -      </a:t>
            </a:r>
            <a:r>
              <a:rPr lang="en-US" altLang="ja-JP" sz="619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10</a:t>
            </a:r>
            <a:r>
              <a:rPr lang="en-US" altLang="ja-JP" sz="619" kern="100" baseline="300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-8</a:t>
            </a:r>
            <a:r>
              <a:rPr lang="en-US" altLang="ja-JP" sz="619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ja-JP" sz="619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10</a:t>
            </a:r>
            <a:r>
              <a:rPr lang="en-US" altLang="ja-JP" sz="619" kern="100" baseline="300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-7</a:t>
            </a:r>
            <a:r>
              <a:rPr lang="en-US" altLang="ja-JP" sz="619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ja-JP" sz="619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10</a:t>
            </a:r>
            <a:r>
              <a:rPr lang="en-US" altLang="ja-JP" sz="619" kern="100" baseline="300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-6</a:t>
            </a:r>
            <a:endParaRPr lang="en-US" altLang="ja-JP" sz="619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9E6AA87-A1D7-5CA3-C085-F17549F10A71}"/>
              </a:ext>
            </a:extLst>
          </p:cNvPr>
          <p:cNvSpPr txBox="1"/>
          <p:nvPr/>
        </p:nvSpPr>
        <p:spPr>
          <a:xfrm>
            <a:off x="653225" y="3110688"/>
            <a:ext cx="2596600" cy="192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660" b="1" dirty="0">
                <a:latin typeface="Arial" panose="020B0604020202020204" pitchFamily="34" charset="0"/>
                <a:cs typeface="Arial" panose="020B0604020202020204" pitchFamily="34" charset="0"/>
              </a:rPr>
              <a:t>TGF-β1 (10pM)   </a:t>
            </a:r>
            <a:r>
              <a:rPr lang="ja-JP" altLang="en-US" sz="66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660" b="1" dirty="0">
                <a:latin typeface="Arial" panose="020B0604020202020204" pitchFamily="34" charset="0"/>
                <a:cs typeface="Arial" panose="020B0604020202020204" pitchFamily="34" charset="0"/>
              </a:rPr>
              <a:t>      -    </a:t>
            </a:r>
            <a:r>
              <a:rPr lang="ja-JP" altLang="en-US" sz="66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ja-JP" sz="660" b="1" dirty="0">
                <a:latin typeface="Arial" panose="020B0604020202020204" pitchFamily="34" charset="0"/>
                <a:cs typeface="Arial" panose="020B0604020202020204" pitchFamily="34" charset="0"/>
              </a:rPr>
              <a:t>  -        -        -      </a:t>
            </a:r>
            <a:r>
              <a:rPr lang="ja-JP" altLang="en-US" sz="66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660" b="1" dirty="0">
                <a:latin typeface="Arial" panose="020B0604020202020204" pitchFamily="34" charset="0"/>
                <a:cs typeface="Arial" panose="020B0604020202020204" pitchFamily="34" charset="0"/>
              </a:rPr>
              <a:t>+       +       +       +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280DB5A-29C5-1BA1-95A4-A359661FC1C4}"/>
              </a:ext>
            </a:extLst>
          </p:cNvPr>
          <p:cNvSpPr txBox="1"/>
          <p:nvPr/>
        </p:nvSpPr>
        <p:spPr>
          <a:xfrm>
            <a:off x="1883296" y="644572"/>
            <a:ext cx="146957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Gel contraction</a:t>
            </a:r>
            <a:endParaRPr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EC74C9A-5312-D5E2-2DFF-4E0B8A7077E3}"/>
              </a:ext>
            </a:extLst>
          </p:cNvPr>
          <p:cNvSpPr txBox="1"/>
          <p:nvPr/>
        </p:nvSpPr>
        <p:spPr>
          <a:xfrm>
            <a:off x="4790202" y="647159"/>
            <a:ext cx="109238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Chemotaxis</a:t>
            </a:r>
            <a:endParaRPr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F109EC3-0DC9-1C61-86DA-DBD507F0AC20}"/>
              </a:ext>
            </a:extLst>
          </p:cNvPr>
          <p:cNvSpPr txBox="1"/>
          <p:nvPr/>
        </p:nvSpPr>
        <p:spPr>
          <a:xfrm>
            <a:off x="3240097" y="2916301"/>
            <a:ext cx="2830780" cy="192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660" b="1" dirty="0">
                <a:latin typeface="Arial" panose="020B0604020202020204" pitchFamily="34" charset="0"/>
                <a:cs typeface="Arial" panose="020B0604020202020204" pitchFamily="34" charset="0"/>
              </a:rPr>
              <a:t>SB203580 (mol/L)          </a:t>
            </a:r>
            <a:r>
              <a:rPr lang="en-US" altLang="ja-JP" sz="619" b="1" dirty="0">
                <a:latin typeface="Arial" panose="020B0604020202020204" pitchFamily="34" charset="0"/>
                <a:cs typeface="Arial" panose="020B0604020202020204" pitchFamily="34" charset="0"/>
              </a:rPr>
              <a:t>-    </a:t>
            </a:r>
            <a:r>
              <a:rPr lang="ja-JP" altLang="en-US" sz="61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61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619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10</a:t>
            </a:r>
            <a:r>
              <a:rPr lang="en-US" altLang="ja-JP" sz="619" kern="100" baseline="300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-8</a:t>
            </a:r>
            <a:r>
              <a:rPr lang="en-US" altLang="ja-JP" sz="619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ja-JP" sz="619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10</a:t>
            </a:r>
            <a:r>
              <a:rPr lang="en-US" altLang="ja-JP" sz="619" kern="100" baseline="300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-7</a:t>
            </a:r>
            <a:r>
              <a:rPr lang="en-US" altLang="ja-JP" sz="619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ja-JP" sz="619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10</a:t>
            </a:r>
            <a:r>
              <a:rPr lang="en-US" altLang="ja-JP" sz="619" kern="100" baseline="300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-6</a:t>
            </a:r>
            <a:r>
              <a:rPr lang="en-US" altLang="ja-JP" sz="619" b="1" dirty="0">
                <a:latin typeface="Arial" panose="020B0604020202020204" pitchFamily="34" charset="0"/>
                <a:cs typeface="Arial" panose="020B0604020202020204" pitchFamily="34" charset="0"/>
              </a:rPr>
              <a:t>     -      </a:t>
            </a:r>
            <a:r>
              <a:rPr lang="en-US" altLang="ja-JP" sz="619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10</a:t>
            </a:r>
            <a:r>
              <a:rPr lang="en-US" altLang="ja-JP" sz="619" kern="100" baseline="300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-8</a:t>
            </a:r>
            <a:r>
              <a:rPr lang="en-US" altLang="ja-JP" sz="619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ja-JP" sz="619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10</a:t>
            </a:r>
            <a:r>
              <a:rPr lang="en-US" altLang="ja-JP" sz="619" kern="100" baseline="300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-7</a:t>
            </a:r>
            <a:r>
              <a:rPr lang="en-US" altLang="ja-JP" sz="619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ja-JP" sz="619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10</a:t>
            </a:r>
            <a:r>
              <a:rPr lang="en-US" altLang="ja-JP" sz="619" kern="100" baseline="300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-6</a:t>
            </a:r>
            <a:endParaRPr lang="en-US" altLang="ja-JP" sz="619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30551E41-CB3F-E627-7253-128BF56C63C1}"/>
              </a:ext>
            </a:extLst>
          </p:cNvPr>
          <p:cNvSpPr txBox="1"/>
          <p:nvPr/>
        </p:nvSpPr>
        <p:spPr>
          <a:xfrm>
            <a:off x="3426187" y="3120070"/>
            <a:ext cx="2596600" cy="192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660" b="1" dirty="0">
                <a:latin typeface="Arial" panose="020B0604020202020204" pitchFamily="34" charset="0"/>
                <a:cs typeface="Arial" panose="020B0604020202020204" pitchFamily="34" charset="0"/>
              </a:rPr>
              <a:t>TGF-β1 (10pM)   </a:t>
            </a:r>
            <a:r>
              <a:rPr lang="ja-JP" altLang="en-US" sz="66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660" b="1" dirty="0">
                <a:latin typeface="Arial" panose="020B0604020202020204" pitchFamily="34" charset="0"/>
                <a:cs typeface="Arial" panose="020B0604020202020204" pitchFamily="34" charset="0"/>
              </a:rPr>
              <a:t>      -    </a:t>
            </a:r>
            <a:r>
              <a:rPr lang="ja-JP" altLang="en-US" sz="66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ja-JP" sz="660" b="1" dirty="0">
                <a:latin typeface="Arial" panose="020B0604020202020204" pitchFamily="34" charset="0"/>
                <a:cs typeface="Arial" panose="020B0604020202020204" pitchFamily="34" charset="0"/>
              </a:rPr>
              <a:t>  -        -        -      </a:t>
            </a:r>
            <a:r>
              <a:rPr lang="ja-JP" altLang="en-US" sz="66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660" b="1" dirty="0">
                <a:latin typeface="Arial" panose="020B0604020202020204" pitchFamily="34" charset="0"/>
                <a:cs typeface="Arial" panose="020B0604020202020204" pitchFamily="34" charset="0"/>
              </a:rPr>
              <a:t>+       +       +       +</a:t>
            </a:r>
          </a:p>
        </p:txBody>
      </p:sp>
      <p:graphicFrame>
        <p:nvGraphicFramePr>
          <p:cNvPr id="15" name="オブジェクト 14">
            <a:extLst>
              <a:ext uri="{FF2B5EF4-FFF2-40B4-BE49-F238E27FC236}">
                <a16:creationId xmlns:a16="http://schemas.microsoft.com/office/drawing/2014/main" id="{90A90663-A270-97BE-AB5F-B96466586D6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7472154"/>
              </p:ext>
            </p:extLst>
          </p:nvPr>
        </p:nvGraphicFramePr>
        <p:xfrm>
          <a:off x="996950" y="3981450"/>
          <a:ext cx="2357438" cy="1846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6" imgW="3566064" imgH="2794795" progId="Prism8.Document">
                  <p:embed/>
                </p:oleObj>
              </mc:Choice>
              <mc:Fallback>
                <p:oleObj name="Prism 8" r:id="rId6" imgW="3566064" imgH="2794795" progId="Prism8.Document">
                  <p:embed/>
                  <p:pic>
                    <p:nvPicPr>
                      <p:cNvPr id="3" name="オブジェクト 2">
                        <a:extLst>
                          <a:ext uri="{FF2B5EF4-FFF2-40B4-BE49-F238E27FC236}">
                            <a16:creationId xmlns:a16="http://schemas.microsoft.com/office/drawing/2014/main" id="{6040DDE2-A60F-8EF2-496F-BDB0D032F53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96950" y="3981450"/>
                        <a:ext cx="2357438" cy="18462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オブジェクト 15">
            <a:extLst>
              <a:ext uri="{FF2B5EF4-FFF2-40B4-BE49-F238E27FC236}">
                <a16:creationId xmlns:a16="http://schemas.microsoft.com/office/drawing/2014/main" id="{875E63D7-01B5-8048-FC76-33920B7C0D1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4336433"/>
              </p:ext>
            </p:extLst>
          </p:nvPr>
        </p:nvGraphicFramePr>
        <p:xfrm>
          <a:off x="3767138" y="3981450"/>
          <a:ext cx="2508250" cy="170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8" imgW="3809876" imgH="2590228" progId="Prism8.Document">
                  <p:embed/>
                </p:oleObj>
              </mc:Choice>
              <mc:Fallback>
                <p:oleObj name="Prism 8" r:id="rId8" imgW="3809876" imgH="2590228" progId="Prism8.Document">
                  <p:embed/>
                  <p:pic>
                    <p:nvPicPr>
                      <p:cNvPr id="7" name="オブジェクト 6">
                        <a:extLst>
                          <a:ext uri="{FF2B5EF4-FFF2-40B4-BE49-F238E27FC236}">
                            <a16:creationId xmlns:a16="http://schemas.microsoft.com/office/drawing/2014/main" id="{88DE920C-6B6E-68BE-5707-11920D76395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767138" y="3981450"/>
                        <a:ext cx="2508250" cy="1704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7A1A36BE-C2AA-85BE-B0C1-C49FF7618D67}"/>
              </a:ext>
            </a:extLst>
          </p:cNvPr>
          <p:cNvSpPr txBox="1"/>
          <p:nvPr/>
        </p:nvSpPr>
        <p:spPr>
          <a:xfrm>
            <a:off x="653225" y="3598632"/>
            <a:ext cx="229970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013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ja-JP" altLang="en-US" sz="1013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10246E7A-C165-A5FA-4C56-FC048186A09C}"/>
              </a:ext>
            </a:extLst>
          </p:cNvPr>
          <p:cNvSpPr txBox="1"/>
          <p:nvPr/>
        </p:nvSpPr>
        <p:spPr>
          <a:xfrm>
            <a:off x="3606424" y="3598632"/>
            <a:ext cx="229970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013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ja-JP" altLang="en-US" sz="1013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1C0C72CA-05BB-F946-389E-65525F18D407}"/>
              </a:ext>
            </a:extLst>
          </p:cNvPr>
          <p:cNvSpPr txBox="1"/>
          <p:nvPr/>
        </p:nvSpPr>
        <p:spPr>
          <a:xfrm>
            <a:off x="1843654" y="3624900"/>
            <a:ext cx="146957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Gel contraction</a:t>
            </a:r>
            <a:endParaRPr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68C3C8A-6545-3B52-8025-9DB67D9A8384}"/>
              </a:ext>
            </a:extLst>
          </p:cNvPr>
          <p:cNvSpPr txBox="1"/>
          <p:nvPr/>
        </p:nvSpPr>
        <p:spPr>
          <a:xfrm>
            <a:off x="4750560" y="3627487"/>
            <a:ext cx="109238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Chemotaxis</a:t>
            </a:r>
            <a:endParaRPr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FD010D4E-96BF-70E6-5D8A-EBBF3DEA95EE}"/>
              </a:ext>
            </a:extLst>
          </p:cNvPr>
          <p:cNvSpPr txBox="1"/>
          <p:nvPr/>
        </p:nvSpPr>
        <p:spPr>
          <a:xfrm>
            <a:off x="467135" y="5813916"/>
            <a:ext cx="2830780" cy="192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660" b="1" dirty="0">
                <a:latin typeface="Arial" panose="020B0604020202020204" pitchFamily="34" charset="0"/>
                <a:cs typeface="Arial" panose="020B0604020202020204" pitchFamily="34" charset="0"/>
              </a:rPr>
              <a:t>SP600125 (mol/L)          </a:t>
            </a:r>
            <a:r>
              <a:rPr lang="en-US" altLang="ja-JP" sz="619" b="1" dirty="0">
                <a:latin typeface="Arial" panose="020B0604020202020204" pitchFamily="34" charset="0"/>
                <a:cs typeface="Arial" panose="020B0604020202020204" pitchFamily="34" charset="0"/>
              </a:rPr>
              <a:t>-    </a:t>
            </a:r>
            <a:r>
              <a:rPr lang="ja-JP" altLang="en-US" sz="61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61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619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10</a:t>
            </a:r>
            <a:r>
              <a:rPr lang="en-US" altLang="ja-JP" sz="619" kern="100" baseline="300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-8</a:t>
            </a:r>
            <a:r>
              <a:rPr lang="en-US" altLang="ja-JP" sz="619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ja-JP" sz="619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10</a:t>
            </a:r>
            <a:r>
              <a:rPr lang="en-US" altLang="ja-JP" sz="619" kern="100" baseline="300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-7</a:t>
            </a:r>
            <a:r>
              <a:rPr lang="en-US" altLang="ja-JP" sz="619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ja-JP" sz="619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10</a:t>
            </a:r>
            <a:r>
              <a:rPr lang="en-US" altLang="ja-JP" sz="619" kern="100" baseline="300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-6</a:t>
            </a:r>
            <a:r>
              <a:rPr lang="en-US" altLang="ja-JP" sz="619" b="1" dirty="0">
                <a:latin typeface="Arial" panose="020B0604020202020204" pitchFamily="34" charset="0"/>
                <a:cs typeface="Arial" panose="020B0604020202020204" pitchFamily="34" charset="0"/>
              </a:rPr>
              <a:t>     -      </a:t>
            </a:r>
            <a:r>
              <a:rPr lang="en-US" altLang="ja-JP" sz="619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10</a:t>
            </a:r>
            <a:r>
              <a:rPr lang="en-US" altLang="ja-JP" sz="619" kern="100" baseline="300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-8</a:t>
            </a:r>
            <a:r>
              <a:rPr lang="en-US" altLang="ja-JP" sz="619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ja-JP" sz="619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10</a:t>
            </a:r>
            <a:r>
              <a:rPr lang="en-US" altLang="ja-JP" sz="619" kern="100" baseline="300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-7</a:t>
            </a:r>
            <a:r>
              <a:rPr lang="en-US" altLang="ja-JP" sz="619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ja-JP" sz="619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10</a:t>
            </a:r>
            <a:r>
              <a:rPr lang="en-US" altLang="ja-JP" sz="619" kern="100" baseline="300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-6</a:t>
            </a:r>
            <a:endParaRPr lang="en-US" altLang="ja-JP" sz="619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66C73239-DAC0-0469-1AF5-CD0FF5CFEBF1}"/>
              </a:ext>
            </a:extLst>
          </p:cNvPr>
          <p:cNvSpPr txBox="1"/>
          <p:nvPr/>
        </p:nvSpPr>
        <p:spPr>
          <a:xfrm>
            <a:off x="653225" y="6017685"/>
            <a:ext cx="2596600" cy="192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660" b="1" dirty="0">
                <a:latin typeface="Arial" panose="020B0604020202020204" pitchFamily="34" charset="0"/>
                <a:cs typeface="Arial" panose="020B0604020202020204" pitchFamily="34" charset="0"/>
              </a:rPr>
              <a:t>TGF-β1 (10pM)   </a:t>
            </a:r>
            <a:r>
              <a:rPr lang="ja-JP" altLang="en-US" sz="66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660" b="1" dirty="0">
                <a:latin typeface="Arial" panose="020B0604020202020204" pitchFamily="34" charset="0"/>
                <a:cs typeface="Arial" panose="020B0604020202020204" pitchFamily="34" charset="0"/>
              </a:rPr>
              <a:t>      -    </a:t>
            </a:r>
            <a:r>
              <a:rPr lang="ja-JP" altLang="en-US" sz="66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ja-JP" sz="660" b="1" dirty="0">
                <a:latin typeface="Arial" panose="020B0604020202020204" pitchFamily="34" charset="0"/>
                <a:cs typeface="Arial" panose="020B0604020202020204" pitchFamily="34" charset="0"/>
              </a:rPr>
              <a:t>  -        -        -      </a:t>
            </a:r>
            <a:r>
              <a:rPr lang="ja-JP" altLang="en-US" sz="66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660" b="1" dirty="0">
                <a:latin typeface="Arial" panose="020B0604020202020204" pitchFamily="34" charset="0"/>
                <a:cs typeface="Arial" panose="020B0604020202020204" pitchFamily="34" charset="0"/>
              </a:rPr>
              <a:t>+       +       +       +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BD261DCC-388B-7DC9-66B0-CC3251A3757A}"/>
              </a:ext>
            </a:extLst>
          </p:cNvPr>
          <p:cNvSpPr txBox="1"/>
          <p:nvPr/>
        </p:nvSpPr>
        <p:spPr>
          <a:xfrm>
            <a:off x="3240097" y="5823298"/>
            <a:ext cx="2830780" cy="192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660" b="1" dirty="0">
                <a:latin typeface="Arial" panose="020B0604020202020204" pitchFamily="34" charset="0"/>
                <a:cs typeface="Arial" panose="020B0604020202020204" pitchFamily="34" charset="0"/>
              </a:rPr>
              <a:t>SP600125 (mol/L)          </a:t>
            </a:r>
            <a:r>
              <a:rPr lang="en-US" altLang="ja-JP" sz="619" b="1" dirty="0">
                <a:latin typeface="Arial" panose="020B0604020202020204" pitchFamily="34" charset="0"/>
                <a:cs typeface="Arial" panose="020B0604020202020204" pitchFamily="34" charset="0"/>
              </a:rPr>
              <a:t>-    </a:t>
            </a:r>
            <a:r>
              <a:rPr lang="ja-JP" altLang="en-US" sz="61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61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619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10</a:t>
            </a:r>
            <a:r>
              <a:rPr lang="en-US" altLang="ja-JP" sz="619" kern="100" baseline="300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-8</a:t>
            </a:r>
            <a:r>
              <a:rPr lang="en-US" altLang="ja-JP" sz="619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ja-JP" sz="619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10</a:t>
            </a:r>
            <a:r>
              <a:rPr lang="en-US" altLang="ja-JP" sz="619" kern="100" baseline="300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-7</a:t>
            </a:r>
            <a:r>
              <a:rPr lang="en-US" altLang="ja-JP" sz="619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ja-JP" sz="619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10</a:t>
            </a:r>
            <a:r>
              <a:rPr lang="en-US" altLang="ja-JP" sz="619" kern="100" baseline="300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-6</a:t>
            </a:r>
            <a:r>
              <a:rPr lang="en-US" altLang="ja-JP" sz="619" b="1" dirty="0">
                <a:latin typeface="Arial" panose="020B0604020202020204" pitchFamily="34" charset="0"/>
                <a:cs typeface="Arial" panose="020B0604020202020204" pitchFamily="34" charset="0"/>
              </a:rPr>
              <a:t>     -      </a:t>
            </a:r>
            <a:r>
              <a:rPr lang="en-US" altLang="ja-JP" sz="619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10</a:t>
            </a:r>
            <a:r>
              <a:rPr lang="en-US" altLang="ja-JP" sz="619" kern="100" baseline="300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-8</a:t>
            </a:r>
            <a:r>
              <a:rPr lang="en-US" altLang="ja-JP" sz="619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ja-JP" sz="619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10</a:t>
            </a:r>
            <a:r>
              <a:rPr lang="en-US" altLang="ja-JP" sz="619" kern="100" baseline="300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-7</a:t>
            </a:r>
            <a:r>
              <a:rPr lang="en-US" altLang="ja-JP" sz="619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ja-JP" sz="619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10</a:t>
            </a:r>
            <a:r>
              <a:rPr lang="en-US" altLang="ja-JP" sz="619" kern="100" baseline="300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-6</a:t>
            </a:r>
            <a:endParaRPr lang="en-US" altLang="ja-JP" sz="619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4913FD44-ECED-1EDC-4B7E-E138F38D4AC9}"/>
              </a:ext>
            </a:extLst>
          </p:cNvPr>
          <p:cNvSpPr txBox="1"/>
          <p:nvPr/>
        </p:nvSpPr>
        <p:spPr>
          <a:xfrm>
            <a:off x="3426187" y="6027067"/>
            <a:ext cx="2596600" cy="192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660" b="1" dirty="0">
                <a:latin typeface="Arial" panose="020B0604020202020204" pitchFamily="34" charset="0"/>
                <a:cs typeface="Arial" panose="020B0604020202020204" pitchFamily="34" charset="0"/>
              </a:rPr>
              <a:t>TGF-β1 (10pM)   </a:t>
            </a:r>
            <a:r>
              <a:rPr lang="ja-JP" altLang="en-US" sz="66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660" b="1" dirty="0">
                <a:latin typeface="Arial" panose="020B0604020202020204" pitchFamily="34" charset="0"/>
                <a:cs typeface="Arial" panose="020B0604020202020204" pitchFamily="34" charset="0"/>
              </a:rPr>
              <a:t>      -    </a:t>
            </a:r>
            <a:r>
              <a:rPr lang="ja-JP" altLang="en-US" sz="66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ja-JP" sz="660" b="1" dirty="0">
                <a:latin typeface="Arial" panose="020B0604020202020204" pitchFamily="34" charset="0"/>
                <a:cs typeface="Arial" panose="020B0604020202020204" pitchFamily="34" charset="0"/>
              </a:rPr>
              <a:t>  -        -        -      </a:t>
            </a:r>
            <a:r>
              <a:rPr lang="ja-JP" altLang="en-US" sz="66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660" b="1" dirty="0">
                <a:latin typeface="Arial" panose="020B0604020202020204" pitchFamily="34" charset="0"/>
                <a:cs typeface="Arial" panose="020B0604020202020204" pitchFamily="34" charset="0"/>
              </a:rPr>
              <a:t>+       +       +       +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FCF31400-211D-61CA-A3E0-FC723356148A}"/>
              </a:ext>
            </a:extLst>
          </p:cNvPr>
          <p:cNvSpPr txBox="1"/>
          <p:nvPr/>
        </p:nvSpPr>
        <p:spPr>
          <a:xfrm>
            <a:off x="653225" y="6506180"/>
            <a:ext cx="229970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013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ja-JP" altLang="en-US" sz="1013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9F48C4E9-D1EB-1D87-0A6F-A737EAB67741}"/>
              </a:ext>
            </a:extLst>
          </p:cNvPr>
          <p:cNvSpPr txBox="1"/>
          <p:nvPr/>
        </p:nvSpPr>
        <p:spPr>
          <a:xfrm>
            <a:off x="3606424" y="6506180"/>
            <a:ext cx="229970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013" b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ja-JP" altLang="en-US" sz="1013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9C97CE5F-818C-6130-E8DC-DF2B824EF129}"/>
              </a:ext>
            </a:extLst>
          </p:cNvPr>
          <p:cNvSpPr txBox="1"/>
          <p:nvPr/>
        </p:nvSpPr>
        <p:spPr>
          <a:xfrm>
            <a:off x="1883296" y="6501853"/>
            <a:ext cx="146957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Gel contraction</a:t>
            </a:r>
            <a:endParaRPr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662EC10D-9B5A-C025-DA35-3956C528C64A}"/>
              </a:ext>
            </a:extLst>
          </p:cNvPr>
          <p:cNvSpPr txBox="1"/>
          <p:nvPr/>
        </p:nvSpPr>
        <p:spPr>
          <a:xfrm>
            <a:off x="4790202" y="6504440"/>
            <a:ext cx="109238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Chemotaxis</a:t>
            </a:r>
            <a:endParaRPr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9" name="オブジェクト 28">
            <a:extLst>
              <a:ext uri="{FF2B5EF4-FFF2-40B4-BE49-F238E27FC236}">
                <a16:creationId xmlns:a16="http://schemas.microsoft.com/office/drawing/2014/main" id="{3F8F23EA-9B8E-7CCD-B05E-CC32053FDC6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2652513"/>
              </p:ext>
            </p:extLst>
          </p:nvPr>
        </p:nvGraphicFramePr>
        <p:xfrm>
          <a:off x="996950" y="6956425"/>
          <a:ext cx="2355850" cy="177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10" imgW="3566064" imgH="2693952" progId="Prism8.Document">
                  <p:embed/>
                </p:oleObj>
              </mc:Choice>
              <mc:Fallback>
                <p:oleObj name="Prism 8" r:id="rId10" imgW="3566064" imgH="2693952" progId="Prism8.Document">
                  <p:embed/>
                  <p:pic>
                    <p:nvPicPr>
                      <p:cNvPr id="2" name="オブジェクト 1">
                        <a:extLst>
                          <a:ext uri="{FF2B5EF4-FFF2-40B4-BE49-F238E27FC236}">
                            <a16:creationId xmlns:a16="http://schemas.microsoft.com/office/drawing/2014/main" id="{9243853A-30CC-88B9-3486-49DFF70892C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996950" y="6956425"/>
                        <a:ext cx="2355850" cy="1776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オブジェクト 29">
            <a:extLst>
              <a:ext uri="{FF2B5EF4-FFF2-40B4-BE49-F238E27FC236}">
                <a16:creationId xmlns:a16="http://schemas.microsoft.com/office/drawing/2014/main" id="{9C443757-5299-CC32-AB16-11F6C642CDA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8436971"/>
              </p:ext>
            </p:extLst>
          </p:nvPr>
        </p:nvGraphicFramePr>
        <p:xfrm>
          <a:off x="3767205" y="6787637"/>
          <a:ext cx="2507456" cy="1793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12" imgW="3809876" imgH="2724565" progId="Prism8.Document">
                  <p:embed/>
                </p:oleObj>
              </mc:Choice>
              <mc:Fallback>
                <p:oleObj name="Prism 8" r:id="rId12" imgW="3809876" imgH="2724565" progId="Prism8.Document">
                  <p:embed/>
                  <p:pic>
                    <p:nvPicPr>
                      <p:cNvPr id="3" name="オブジェクト 2">
                        <a:extLst>
                          <a:ext uri="{FF2B5EF4-FFF2-40B4-BE49-F238E27FC236}">
                            <a16:creationId xmlns:a16="http://schemas.microsoft.com/office/drawing/2014/main" id="{388FB171-D70C-18ED-5A5D-779EB88F40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3767205" y="6787637"/>
                        <a:ext cx="2507456" cy="17939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277F9411-F28A-02F7-BF1F-B8B1ADED8F23}"/>
              </a:ext>
            </a:extLst>
          </p:cNvPr>
          <p:cNvSpPr txBox="1"/>
          <p:nvPr/>
        </p:nvSpPr>
        <p:spPr>
          <a:xfrm>
            <a:off x="467135" y="8733654"/>
            <a:ext cx="2830780" cy="192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660" b="1" dirty="0">
                <a:latin typeface="Arial" panose="020B0604020202020204" pitchFamily="34" charset="0"/>
                <a:cs typeface="Arial" panose="020B0604020202020204" pitchFamily="34" charset="0"/>
              </a:rPr>
              <a:t>PD98059 (mol/L)          </a:t>
            </a:r>
            <a:r>
              <a:rPr lang="en-US" altLang="ja-JP" sz="619" b="1" dirty="0">
                <a:latin typeface="Arial" panose="020B0604020202020204" pitchFamily="34" charset="0"/>
                <a:cs typeface="Arial" panose="020B0604020202020204" pitchFamily="34" charset="0"/>
              </a:rPr>
              <a:t>-    </a:t>
            </a:r>
            <a:r>
              <a:rPr lang="ja-JP" altLang="en-US" sz="61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61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619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10</a:t>
            </a:r>
            <a:r>
              <a:rPr lang="en-US" altLang="ja-JP" sz="619" kern="100" baseline="300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-8</a:t>
            </a:r>
            <a:r>
              <a:rPr lang="en-US" altLang="ja-JP" sz="619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ja-JP" sz="619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10</a:t>
            </a:r>
            <a:r>
              <a:rPr lang="en-US" altLang="ja-JP" sz="619" kern="100" baseline="300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-7</a:t>
            </a:r>
            <a:r>
              <a:rPr lang="en-US" altLang="ja-JP" sz="619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ja-JP" sz="619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10</a:t>
            </a:r>
            <a:r>
              <a:rPr lang="en-US" altLang="ja-JP" sz="619" kern="100" baseline="300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-6</a:t>
            </a:r>
            <a:r>
              <a:rPr lang="en-US" altLang="ja-JP" sz="619" b="1" dirty="0">
                <a:latin typeface="Arial" panose="020B0604020202020204" pitchFamily="34" charset="0"/>
                <a:cs typeface="Arial" panose="020B0604020202020204" pitchFamily="34" charset="0"/>
              </a:rPr>
              <a:t>     -      </a:t>
            </a:r>
            <a:r>
              <a:rPr lang="en-US" altLang="ja-JP" sz="619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10</a:t>
            </a:r>
            <a:r>
              <a:rPr lang="en-US" altLang="ja-JP" sz="619" kern="100" baseline="300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-8</a:t>
            </a:r>
            <a:r>
              <a:rPr lang="en-US" altLang="ja-JP" sz="619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ja-JP" sz="619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10</a:t>
            </a:r>
            <a:r>
              <a:rPr lang="en-US" altLang="ja-JP" sz="619" kern="100" baseline="300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-7</a:t>
            </a:r>
            <a:r>
              <a:rPr lang="en-US" altLang="ja-JP" sz="619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ja-JP" sz="619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10</a:t>
            </a:r>
            <a:r>
              <a:rPr lang="en-US" altLang="ja-JP" sz="619" kern="100" baseline="300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-6</a:t>
            </a:r>
            <a:endParaRPr lang="en-US" altLang="ja-JP" sz="619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3BE315FB-222D-8B2A-A39F-E11BE66EE2A2}"/>
              </a:ext>
            </a:extLst>
          </p:cNvPr>
          <p:cNvSpPr txBox="1"/>
          <p:nvPr/>
        </p:nvSpPr>
        <p:spPr>
          <a:xfrm>
            <a:off x="653225" y="8937423"/>
            <a:ext cx="2596600" cy="192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660" b="1" dirty="0">
                <a:latin typeface="Arial" panose="020B0604020202020204" pitchFamily="34" charset="0"/>
                <a:cs typeface="Arial" panose="020B0604020202020204" pitchFamily="34" charset="0"/>
              </a:rPr>
              <a:t>TGF-β1 (10pM)   </a:t>
            </a:r>
            <a:r>
              <a:rPr lang="ja-JP" altLang="en-US" sz="66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660" b="1" dirty="0">
                <a:latin typeface="Arial" panose="020B0604020202020204" pitchFamily="34" charset="0"/>
                <a:cs typeface="Arial" panose="020B0604020202020204" pitchFamily="34" charset="0"/>
              </a:rPr>
              <a:t>      -    </a:t>
            </a:r>
            <a:r>
              <a:rPr lang="ja-JP" altLang="en-US" sz="66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ja-JP" sz="660" b="1" dirty="0">
                <a:latin typeface="Arial" panose="020B0604020202020204" pitchFamily="34" charset="0"/>
                <a:cs typeface="Arial" panose="020B0604020202020204" pitchFamily="34" charset="0"/>
              </a:rPr>
              <a:t>  -        -        -      </a:t>
            </a:r>
            <a:r>
              <a:rPr lang="ja-JP" altLang="en-US" sz="66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660" b="1" dirty="0">
                <a:latin typeface="Arial" panose="020B0604020202020204" pitchFamily="34" charset="0"/>
                <a:cs typeface="Arial" panose="020B0604020202020204" pitchFamily="34" charset="0"/>
              </a:rPr>
              <a:t>+       +       +       +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129F96F9-868E-5223-566B-DA62C2B820E6}"/>
              </a:ext>
            </a:extLst>
          </p:cNvPr>
          <p:cNvSpPr txBox="1"/>
          <p:nvPr/>
        </p:nvSpPr>
        <p:spPr>
          <a:xfrm>
            <a:off x="3240097" y="8743036"/>
            <a:ext cx="2830780" cy="192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660" b="1" dirty="0">
                <a:latin typeface="Arial" panose="020B0604020202020204" pitchFamily="34" charset="0"/>
                <a:cs typeface="Arial" panose="020B0604020202020204" pitchFamily="34" charset="0"/>
              </a:rPr>
              <a:t>PD98059 (mol/L)          </a:t>
            </a:r>
            <a:r>
              <a:rPr lang="en-US" altLang="ja-JP" sz="619" b="1" dirty="0">
                <a:latin typeface="Arial" panose="020B0604020202020204" pitchFamily="34" charset="0"/>
                <a:cs typeface="Arial" panose="020B0604020202020204" pitchFamily="34" charset="0"/>
              </a:rPr>
              <a:t>-    </a:t>
            </a:r>
            <a:r>
              <a:rPr lang="ja-JP" altLang="en-US" sz="61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61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619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10</a:t>
            </a:r>
            <a:r>
              <a:rPr lang="en-US" altLang="ja-JP" sz="619" kern="100" baseline="300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-8</a:t>
            </a:r>
            <a:r>
              <a:rPr lang="en-US" altLang="ja-JP" sz="619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ja-JP" sz="619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10</a:t>
            </a:r>
            <a:r>
              <a:rPr lang="en-US" altLang="ja-JP" sz="619" kern="100" baseline="300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-7</a:t>
            </a:r>
            <a:r>
              <a:rPr lang="en-US" altLang="ja-JP" sz="619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ja-JP" sz="619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10</a:t>
            </a:r>
            <a:r>
              <a:rPr lang="en-US" altLang="ja-JP" sz="619" kern="100" baseline="300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-6</a:t>
            </a:r>
            <a:r>
              <a:rPr lang="en-US" altLang="ja-JP" sz="619" b="1" dirty="0">
                <a:latin typeface="Arial" panose="020B0604020202020204" pitchFamily="34" charset="0"/>
                <a:cs typeface="Arial" panose="020B0604020202020204" pitchFamily="34" charset="0"/>
              </a:rPr>
              <a:t>     -      </a:t>
            </a:r>
            <a:r>
              <a:rPr lang="en-US" altLang="ja-JP" sz="619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10</a:t>
            </a:r>
            <a:r>
              <a:rPr lang="en-US" altLang="ja-JP" sz="619" kern="100" baseline="300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-8</a:t>
            </a:r>
            <a:r>
              <a:rPr lang="en-US" altLang="ja-JP" sz="619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ja-JP" sz="619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10</a:t>
            </a:r>
            <a:r>
              <a:rPr lang="en-US" altLang="ja-JP" sz="619" kern="100" baseline="300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-7</a:t>
            </a:r>
            <a:r>
              <a:rPr lang="en-US" altLang="ja-JP" sz="619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ja-JP" sz="619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10</a:t>
            </a:r>
            <a:r>
              <a:rPr lang="en-US" altLang="ja-JP" sz="619" kern="100" baseline="300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-6</a:t>
            </a:r>
            <a:endParaRPr lang="en-US" altLang="ja-JP" sz="619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45670FEB-5B85-DEEE-7506-75B4BE314288}"/>
              </a:ext>
            </a:extLst>
          </p:cNvPr>
          <p:cNvSpPr txBox="1"/>
          <p:nvPr/>
        </p:nvSpPr>
        <p:spPr>
          <a:xfrm>
            <a:off x="3426187" y="8946805"/>
            <a:ext cx="2596600" cy="192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660" b="1" dirty="0">
                <a:latin typeface="Arial" panose="020B0604020202020204" pitchFamily="34" charset="0"/>
                <a:cs typeface="Arial" panose="020B0604020202020204" pitchFamily="34" charset="0"/>
              </a:rPr>
              <a:t>TGF-β1 (10pM)   </a:t>
            </a:r>
            <a:r>
              <a:rPr lang="ja-JP" altLang="en-US" sz="66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660" b="1" dirty="0">
                <a:latin typeface="Arial" panose="020B0604020202020204" pitchFamily="34" charset="0"/>
                <a:cs typeface="Arial" panose="020B0604020202020204" pitchFamily="34" charset="0"/>
              </a:rPr>
              <a:t>      -    </a:t>
            </a:r>
            <a:r>
              <a:rPr lang="ja-JP" altLang="en-US" sz="66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ja-JP" sz="660" b="1" dirty="0">
                <a:latin typeface="Arial" panose="020B0604020202020204" pitchFamily="34" charset="0"/>
                <a:cs typeface="Arial" panose="020B0604020202020204" pitchFamily="34" charset="0"/>
              </a:rPr>
              <a:t>  -        -        -      </a:t>
            </a:r>
            <a:r>
              <a:rPr lang="ja-JP" altLang="en-US" sz="66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660" b="1" dirty="0">
                <a:latin typeface="Arial" panose="020B0604020202020204" pitchFamily="34" charset="0"/>
                <a:cs typeface="Arial" panose="020B0604020202020204" pitchFamily="34" charset="0"/>
              </a:rPr>
              <a:t>+       +       +       +</a:t>
            </a:r>
          </a:p>
        </p:txBody>
      </p:sp>
      <p:sp>
        <p:nvSpPr>
          <p:cNvPr id="2" name="テキスト ボックス 15">
            <a:extLst>
              <a:ext uri="{FF2B5EF4-FFF2-40B4-BE49-F238E27FC236}">
                <a16:creationId xmlns:a16="http://schemas.microsoft.com/office/drawing/2014/main" id="{3E04EDC2-4B1C-3222-FE68-3EF71D5FB6A4}"/>
              </a:ext>
            </a:extLst>
          </p:cNvPr>
          <p:cNvSpPr txBox="1"/>
          <p:nvPr/>
        </p:nvSpPr>
        <p:spPr>
          <a:xfrm>
            <a:off x="319482" y="179225"/>
            <a:ext cx="18553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Supplement Figure 1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8403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テーマ">
  <a:themeElements>
    <a:clrScheme name="Office 2013 - 2022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38667</TotalTime>
  <Words>174</Words>
  <Application>Microsoft Office PowerPoint</Application>
  <PresentationFormat>A4 210 x 297 mm</PresentationFormat>
  <Paragraphs>25</Paragraphs>
  <Slides>1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游ゴシック</vt:lpstr>
      <vt:lpstr>Arial</vt:lpstr>
      <vt:lpstr>Calibri</vt:lpstr>
      <vt:lpstr>Calibri Light</vt:lpstr>
      <vt:lpstr>Office 2013 - 2022 テーマ</vt:lpstr>
      <vt:lpstr>Prism 8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住吉 一誠</dc:creator>
  <cp:lastModifiedBy>住吉 一誠</cp:lastModifiedBy>
  <cp:revision>106</cp:revision>
  <cp:lastPrinted>2024-12-10T06:17:50Z</cp:lastPrinted>
  <dcterms:created xsi:type="dcterms:W3CDTF">2023-02-21T20:25:48Z</dcterms:created>
  <dcterms:modified xsi:type="dcterms:W3CDTF">2025-06-30T04:15:45Z</dcterms:modified>
</cp:coreProperties>
</file>