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1"/>
  </p:notesMasterIdLst>
  <p:sldIdLst>
    <p:sldId id="269" r:id="rId2"/>
    <p:sldId id="257" r:id="rId3"/>
    <p:sldId id="262" r:id="rId4"/>
    <p:sldId id="263" r:id="rId5"/>
    <p:sldId id="264" r:id="rId6"/>
    <p:sldId id="265" r:id="rId7"/>
    <p:sldId id="266" r:id="rId8"/>
    <p:sldId id="267" r:id="rId9"/>
    <p:sldId id="268" r:id="rId10"/>
  </p:sldIdLst>
  <p:sldSz cx="6858000" cy="9906000" type="A4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2" roundtripDataSignature="AMtx7mjJTOvfIHKGAEi//H3TVbkon7bCM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130"/>
  </p:normalViewPr>
  <p:slideViewPr>
    <p:cSldViewPr snapToGrid="0">
      <p:cViewPr varScale="1">
        <p:scale>
          <a:sx n="119" d="100"/>
          <a:sy n="119" d="100"/>
        </p:scale>
        <p:origin x="102" y="9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1262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471489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471489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60388" lvl="0" indent="-495291" algn="l">
              <a:lnSpc>
                <a:spcPct val="90000"/>
              </a:lnSpc>
              <a:spcBef>
                <a:spcPts val="144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320775" lvl="1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981164" lvl="2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641552" lvl="3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301940" lvl="4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962327" lvl="5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622716" lvl="6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5283104" lvl="7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943491" lvl="8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ftr" idx="11"/>
          </p:nvPr>
        </p:nvSpPr>
        <p:spPr>
          <a:xfrm>
            <a:off x="2271714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 rot="5400000">
            <a:off x="1449696" y="3985463"/>
            <a:ext cx="8394877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-1550679" y="2549569"/>
            <a:ext cx="8394877" cy="4350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60388" lvl="0" indent="-495291" algn="l">
              <a:lnSpc>
                <a:spcPct val="90000"/>
              </a:lnSpc>
              <a:spcBef>
                <a:spcPts val="144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320775" lvl="1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981164" lvl="2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641552" lvl="3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301940" lvl="4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962327" lvl="5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622716" lvl="6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5283104" lvl="7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943491" lvl="8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2271714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467917" y="2469622"/>
            <a:ext cx="5915025" cy="4120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8666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467917" y="6629226"/>
            <a:ext cx="5915025" cy="216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60388" lvl="0" indent="-330196" algn="l">
              <a:lnSpc>
                <a:spcPct val="90000"/>
              </a:lnSpc>
              <a:spcBef>
                <a:spcPts val="1446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3467">
                <a:solidFill>
                  <a:srgbClr val="757575"/>
                </a:solidFill>
              </a:defRPr>
            </a:lvl1pPr>
            <a:lvl2pPr marL="1320775" lvl="1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889">
                <a:solidFill>
                  <a:srgbClr val="757575"/>
                </a:solidFill>
              </a:defRPr>
            </a:lvl2pPr>
            <a:lvl3pPr marL="1981164" lvl="2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2601">
                <a:solidFill>
                  <a:srgbClr val="757575"/>
                </a:solidFill>
              </a:defRPr>
            </a:lvl3pPr>
            <a:lvl4pPr marL="2641552" lvl="3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2311">
                <a:solidFill>
                  <a:srgbClr val="757575"/>
                </a:solidFill>
              </a:defRPr>
            </a:lvl4pPr>
            <a:lvl5pPr marL="3301940" lvl="4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2311">
                <a:solidFill>
                  <a:srgbClr val="757575"/>
                </a:solidFill>
              </a:defRPr>
            </a:lvl5pPr>
            <a:lvl6pPr marL="3962327" lvl="5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2311">
                <a:solidFill>
                  <a:srgbClr val="757575"/>
                </a:solidFill>
              </a:defRPr>
            </a:lvl6pPr>
            <a:lvl7pPr marL="4622716" lvl="6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2311">
                <a:solidFill>
                  <a:srgbClr val="757575"/>
                </a:solidFill>
              </a:defRPr>
            </a:lvl7pPr>
            <a:lvl8pPr marL="5283104" lvl="7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2311">
                <a:solidFill>
                  <a:srgbClr val="757575"/>
                </a:solidFill>
              </a:defRPr>
            </a:lvl8pPr>
            <a:lvl9pPr marL="5943491" lvl="8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2311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ftr" idx="11"/>
          </p:nvPr>
        </p:nvSpPr>
        <p:spPr>
          <a:xfrm>
            <a:off x="2271714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471489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60388" lvl="0" indent="-495291" algn="l">
              <a:lnSpc>
                <a:spcPct val="90000"/>
              </a:lnSpc>
              <a:spcBef>
                <a:spcPts val="144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320775" lvl="1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981164" lvl="2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641552" lvl="3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301940" lvl="4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962327" lvl="5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622716" lvl="6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5283104" lvl="7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943491" lvl="8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3471863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60388" lvl="0" indent="-495291" algn="l">
              <a:lnSpc>
                <a:spcPct val="90000"/>
              </a:lnSpc>
              <a:spcBef>
                <a:spcPts val="144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320775" lvl="1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981164" lvl="2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641552" lvl="3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301940" lvl="4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962327" lvl="5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622716" lvl="6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5283104" lvl="7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943491" lvl="8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ftr" idx="11"/>
          </p:nvPr>
        </p:nvSpPr>
        <p:spPr>
          <a:xfrm>
            <a:off x="2271714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472382" y="2428348"/>
            <a:ext cx="2901255" cy="1190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60388" lvl="0" indent="-330196" algn="l">
              <a:lnSpc>
                <a:spcPct val="90000"/>
              </a:lnSpc>
              <a:spcBef>
                <a:spcPts val="1446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467" b="1"/>
            </a:lvl1pPr>
            <a:lvl2pPr marL="1320775" lvl="1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889" b="1"/>
            </a:lvl2pPr>
            <a:lvl3pPr marL="1981164" lvl="2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601" b="1"/>
            </a:lvl3pPr>
            <a:lvl4pPr marL="2641552" lvl="3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11" b="1"/>
            </a:lvl4pPr>
            <a:lvl5pPr marL="3301940" lvl="4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11" b="1"/>
            </a:lvl5pPr>
            <a:lvl6pPr marL="3962327" lvl="5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11" b="1"/>
            </a:lvl6pPr>
            <a:lvl7pPr marL="4622716" lvl="6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11" b="1"/>
            </a:lvl7pPr>
            <a:lvl8pPr marL="5283104" lvl="7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11" b="1"/>
            </a:lvl8pPr>
            <a:lvl9pPr marL="5943491" lvl="8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11" b="1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2"/>
          </p:nvPr>
        </p:nvSpPr>
        <p:spPr>
          <a:xfrm>
            <a:off x="472382" y="3618443"/>
            <a:ext cx="2901255" cy="5322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60388" lvl="0" indent="-495291" algn="l">
              <a:lnSpc>
                <a:spcPct val="90000"/>
              </a:lnSpc>
              <a:spcBef>
                <a:spcPts val="144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320775" lvl="1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981164" lvl="2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641552" lvl="3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301940" lvl="4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962327" lvl="5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622716" lvl="6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5283104" lvl="7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943491" lvl="8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3"/>
          </p:nvPr>
        </p:nvSpPr>
        <p:spPr>
          <a:xfrm>
            <a:off x="3471864" y="2428348"/>
            <a:ext cx="2915543" cy="1190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60388" lvl="0" indent="-330196" algn="l">
              <a:lnSpc>
                <a:spcPct val="90000"/>
              </a:lnSpc>
              <a:spcBef>
                <a:spcPts val="1446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467" b="1"/>
            </a:lvl1pPr>
            <a:lvl2pPr marL="1320775" lvl="1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889" b="1"/>
            </a:lvl2pPr>
            <a:lvl3pPr marL="1981164" lvl="2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601" b="1"/>
            </a:lvl3pPr>
            <a:lvl4pPr marL="2641552" lvl="3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11" b="1"/>
            </a:lvl4pPr>
            <a:lvl5pPr marL="3301940" lvl="4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11" b="1"/>
            </a:lvl5pPr>
            <a:lvl6pPr marL="3962327" lvl="5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11" b="1"/>
            </a:lvl6pPr>
            <a:lvl7pPr marL="4622716" lvl="6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11" b="1"/>
            </a:lvl7pPr>
            <a:lvl8pPr marL="5283104" lvl="7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11" b="1"/>
            </a:lvl8pPr>
            <a:lvl9pPr marL="5943491" lvl="8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11" b="1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4"/>
          </p:nvPr>
        </p:nvSpPr>
        <p:spPr>
          <a:xfrm>
            <a:off x="3471864" y="3618443"/>
            <a:ext cx="2915543" cy="5322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60388" lvl="0" indent="-495291" algn="l">
              <a:lnSpc>
                <a:spcPct val="90000"/>
              </a:lnSpc>
              <a:spcBef>
                <a:spcPts val="144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320775" lvl="1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981164" lvl="2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641552" lvl="3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301940" lvl="4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962327" lvl="5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622716" lvl="6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5283104" lvl="7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943491" lvl="8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ftr" idx="11"/>
          </p:nvPr>
        </p:nvSpPr>
        <p:spPr>
          <a:xfrm>
            <a:off x="2271714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471489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ftr" idx="11"/>
          </p:nvPr>
        </p:nvSpPr>
        <p:spPr>
          <a:xfrm>
            <a:off x="2271714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2271714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472382" y="660400"/>
            <a:ext cx="2211883" cy="2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4622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2915544" y="1426283"/>
            <a:ext cx="3471863" cy="7039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60388" lvl="0" indent="-623701" algn="l">
              <a:lnSpc>
                <a:spcPct val="90000"/>
              </a:lnSpc>
              <a:spcBef>
                <a:spcPts val="1446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4622"/>
            </a:lvl1pPr>
            <a:lvl2pPr marL="1320775" lvl="1" indent="-58701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4044"/>
            </a:lvl2pPr>
            <a:lvl3pPr marL="1981164" lvl="2" indent="-550325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467"/>
            </a:lvl3pPr>
            <a:lvl4pPr marL="2641552" lvl="3" indent="-513634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889"/>
            </a:lvl4pPr>
            <a:lvl5pPr marL="3301940" lvl="4" indent="-513634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889"/>
            </a:lvl5pPr>
            <a:lvl6pPr marL="3962327" lvl="5" indent="-513634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889"/>
            </a:lvl6pPr>
            <a:lvl7pPr marL="4622716" lvl="6" indent="-513634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889"/>
            </a:lvl7pPr>
            <a:lvl8pPr marL="5283104" lvl="7" indent="-513634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889"/>
            </a:lvl8pPr>
            <a:lvl9pPr marL="5943491" lvl="8" indent="-513634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889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472382" y="2971800"/>
            <a:ext cx="2211883" cy="5505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60388" lvl="0" indent="-330196" algn="l">
              <a:lnSpc>
                <a:spcPct val="90000"/>
              </a:lnSpc>
              <a:spcBef>
                <a:spcPts val="1446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11"/>
            </a:lvl1pPr>
            <a:lvl2pPr marL="1320775" lvl="1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2024"/>
            </a:lvl2pPr>
            <a:lvl3pPr marL="1981164" lvl="2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733"/>
            </a:lvl3pPr>
            <a:lvl4pPr marL="2641552" lvl="3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446"/>
            </a:lvl4pPr>
            <a:lvl5pPr marL="3301940" lvl="4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446"/>
            </a:lvl5pPr>
            <a:lvl6pPr marL="3962327" lvl="5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446"/>
            </a:lvl6pPr>
            <a:lvl7pPr marL="4622716" lvl="6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446"/>
            </a:lvl7pPr>
            <a:lvl8pPr marL="5283104" lvl="7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446"/>
            </a:lvl8pPr>
            <a:lvl9pPr marL="5943491" lvl="8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446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2271714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472382" y="660400"/>
            <a:ext cx="2211883" cy="2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4622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2915544" y="1426283"/>
            <a:ext cx="3471863" cy="7039681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472382" y="2971800"/>
            <a:ext cx="2211883" cy="5505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60388" lvl="0" indent="-330196" algn="l">
              <a:lnSpc>
                <a:spcPct val="90000"/>
              </a:lnSpc>
              <a:spcBef>
                <a:spcPts val="1446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11"/>
            </a:lvl1pPr>
            <a:lvl2pPr marL="1320775" lvl="1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2024"/>
            </a:lvl2pPr>
            <a:lvl3pPr marL="1981164" lvl="2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733"/>
            </a:lvl3pPr>
            <a:lvl4pPr marL="2641552" lvl="3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446"/>
            </a:lvl4pPr>
            <a:lvl5pPr marL="3301940" lvl="4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446"/>
            </a:lvl5pPr>
            <a:lvl6pPr marL="3962327" lvl="5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446"/>
            </a:lvl6pPr>
            <a:lvl7pPr marL="4622716" lvl="6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446"/>
            </a:lvl7pPr>
            <a:lvl8pPr marL="5283104" lvl="7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446"/>
            </a:lvl8pPr>
            <a:lvl9pPr marL="5943491" lvl="8" indent="-330196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446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2271714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471489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 rot="5400000">
            <a:off x="286367" y="2822134"/>
            <a:ext cx="6285266" cy="591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60388" lvl="0" indent="-495291" algn="l">
              <a:lnSpc>
                <a:spcPct val="90000"/>
              </a:lnSpc>
              <a:spcBef>
                <a:spcPts val="144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320775" lvl="1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981164" lvl="2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641552" lvl="3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301940" lvl="4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962327" lvl="5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622716" lvl="6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5283104" lvl="7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943491" lvl="8" indent="-495291" algn="l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2271714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471489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471489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33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0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0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0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0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0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0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0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0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2271714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33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0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0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0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0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0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0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0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0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733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733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733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733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733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733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733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733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733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6335612-C32D-8845-2230-D6DF63B2B19E}"/>
              </a:ext>
            </a:extLst>
          </p:cNvPr>
          <p:cNvSpPr txBox="1"/>
          <p:nvPr/>
        </p:nvSpPr>
        <p:spPr>
          <a:xfrm>
            <a:off x="2652438" y="4814500"/>
            <a:ext cx="18553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Supplement Figure 2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972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7829F97-20C1-5FCE-D9E8-3FB3ACCF0E36}"/>
              </a:ext>
            </a:extLst>
          </p:cNvPr>
          <p:cNvSpPr txBox="1"/>
          <p:nvPr/>
        </p:nvSpPr>
        <p:spPr>
          <a:xfrm>
            <a:off x="-5061855" y="364793"/>
            <a:ext cx="848309" cy="403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24" dirty="0"/>
              <a:t>CD63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9D3664E-F462-F48D-4350-832C97D92E3A}"/>
              </a:ext>
            </a:extLst>
          </p:cNvPr>
          <p:cNvSpPr txBox="1"/>
          <p:nvPr/>
        </p:nvSpPr>
        <p:spPr>
          <a:xfrm>
            <a:off x="601470" y="220419"/>
            <a:ext cx="822036" cy="2308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b="1" dirty="0">
                <a:latin typeface="Arial" panose="020B0604020202020204" pitchFamily="34" charset="0"/>
                <a:cs typeface="Arial" panose="020B0604020202020204" pitchFamily="34" charset="0"/>
              </a:rPr>
              <a:t>Figure 1C</a:t>
            </a:r>
            <a:endParaRPr lang="ja-JP" altLang="en-US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Google Shape;85;p1">
            <a:extLst>
              <a:ext uri="{FF2B5EF4-FFF2-40B4-BE49-F238E27FC236}">
                <a16:creationId xmlns:a16="http://schemas.microsoft.com/office/drawing/2014/main" id="{F6F4F929-C1E0-4605-704D-821C6657933B}"/>
              </a:ext>
            </a:extLst>
          </p:cNvPr>
          <p:cNvSpPr txBox="1"/>
          <p:nvPr/>
        </p:nvSpPr>
        <p:spPr>
          <a:xfrm>
            <a:off x="1487006" y="3314454"/>
            <a:ext cx="334094" cy="14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r>
              <a:rPr lang="en-US" sz="60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CD9</a:t>
            </a:r>
            <a:endParaRPr sz="600">
              <a:solidFill>
                <a:schemeClr val="dk1"/>
              </a:solidFill>
              <a:latin typeface="Arial" panose="020B0604020202020204" pitchFamily="34" charset="0"/>
              <a:ea typeface="Meiryo"/>
              <a:cs typeface="Arial" panose="020B0604020202020204" pitchFamily="34" charset="0"/>
              <a:sym typeface="Meiryo"/>
            </a:endParaRPr>
          </a:p>
        </p:txBody>
      </p:sp>
      <p:sp>
        <p:nvSpPr>
          <p:cNvPr id="7" name="Google Shape;86;p1">
            <a:extLst>
              <a:ext uri="{FF2B5EF4-FFF2-40B4-BE49-F238E27FC236}">
                <a16:creationId xmlns:a16="http://schemas.microsoft.com/office/drawing/2014/main" id="{2497614B-C3EE-5828-BD4C-C06314E3EDB9}"/>
              </a:ext>
            </a:extLst>
          </p:cNvPr>
          <p:cNvSpPr txBox="1"/>
          <p:nvPr/>
        </p:nvSpPr>
        <p:spPr>
          <a:xfrm>
            <a:off x="4375624" y="1103791"/>
            <a:ext cx="410289" cy="14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r>
              <a:rPr lang="en-US" sz="60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CD81</a:t>
            </a:r>
            <a:endParaRPr sz="600">
              <a:solidFill>
                <a:schemeClr val="dk1"/>
              </a:solidFill>
              <a:latin typeface="Arial" panose="020B0604020202020204" pitchFamily="34" charset="0"/>
              <a:ea typeface="Meiryo"/>
              <a:cs typeface="Arial" panose="020B0604020202020204" pitchFamily="34" charset="0"/>
              <a:sym typeface="Meiryo"/>
            </a:endParaRPr>
          </a:p>
        </p:txBody>
      </p:sp>
      <p:sp>
        <p:nvSpPr>
          <p:cNvPr id="8" name="Google Shape;87;p1">
            <a:extLst>
              <a:ext uri="{FF2B5EF4-FFF2-40B4-BE49-F238E27FC236}">
                <a16:creationId xmlns:a16="http://schemas.microsoft.com/office/drawing/2014/main" id="{96039D75-52AC-9B4A-D2A5-84D107D5D848}"/>
              </a:ext>
            </a:extLst>
          </p:cNvPr>
          <p:cNvSpPr txBox="1"/>
          <p:nvPr/>
        </p:nvSpPr>
        <p:spPr>
          <a:xfrm>
            <a:off x="1487006" y="1103791"/>
            <a:ext cx="410289" cy="14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r>
              <a:rPr lang="en-US" sz="60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CD63</a:t>
            </a:r>
            <a:endParaRPr sz="600">
              <a:solidFill>
                <a:schemeClr val="dk1"/>
              </a:solidFill>
              <a:latin typeface="Arial" panose="020B0604020202020204" pitchFamily="34" charset="0"/>
              <a:ea typeface="Meiryo"/>
              <a:cs typeface="Arial" panose="020B0604020202020204" pitchFamily="34" charset="0"/>
              <a:sym typeface="Meiryo"/>
            </a:endParaRPr>
          </a:p>
        </p:txBody>
      </p:sp>
      <p:sp>
        <p:nvSpPr>
          <p:cNvPr id="9" name="Google Shape;88;p1">
            <a:extLst>
              <a:ext uri="{FF2B5EF4-FFF2-40B4-BE49-F238E27FC236}">
                <a16:creationId xmlns:a16="http://schemas.microsoft.com/office/drawing/2014/main" id="{BDD1CC45-BE2C-09D5-D647-4C43C04C69F8}"/>
              </a:ext>
            </a:extLst>
          </p:cNvPr>
          <p:cNvSpPr txBox="1"/>
          <p:nvPr/>
        </p:nvSpPr>
        <p:spPr>
          <a:xfrm>
            <a:off x="4325719" y="3314453"/>
            <a:ext cx="510098" cy="14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r>
              <a:rPr lang="en-US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GM130</a:t>
            </a:r>
            <a:endParaRPr sz="600" dirty="0">
              <a:solidFill>
                <a:schemeClr val="dk1"/>
              </a:solidFill>
              <a:latin typeface="Arial" panose="020B0604020202020204" pitchFamily="34" charset="0"/>
              <a:ea typeface="Meiryo"/>
              <a:cs typeface="Arial" panose="020B0604020202020204" pitchFamily="34" charset="0"/>
              <a:sym typeface="Meiryo"/>
            </a:endParaRPr>
          </a:p>
        </p:txBody>
      </p:sp>
      <p:sp>
        <p:nvSpPr>
          <p:cNvPr id="10" name="Google Shape;89;p1">
            <a:extLst>
              <a:ext uri="{FF2B5EF4-FFF2-40B4-BE49-F238E27FC236}">
                <a16:creationId xmlns:a16="http://schemas.microsoft.com/office/drawing/2014/main" id="{C4DB0450-3194-ACF3-3AF6-7493F6923A0C}"/>
              </a:ext>
            </a:extLst>
          </p:cNvPr>
          <p:cNvSpPr txBox="1"/>
          <p:nvPr/>
        </p:nvSpPr>
        <p:spPr>
          <a:xfrm>
            <a:off x="1444974" y="5452993"/>
            <a:ext cx="556513" cy="14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r>
              <a:rPr lang="en-US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vinculin</a:t>
            </a:r>
            <a:endParaRPr sz="600" dirty="0">
              <a:solidFill>
                <a:schemeClr val="dk1"/>
              </a:solidFill>
              <a:latin typeface="Arial" panose="020B0604020202020204" pitchFamily="34" charset="0"/>
              <a:ea typeface="Meiryo"/>
              <a:cs typeface="Arial" panose="020B0604020202020204" pitchFamily="34" charset="0"/>
              <a:sym typeface="Meiryo"/>
            </a:endParaRPr>
          </a:p>
        </p:txBody>
      </p:sp>
      <p:sp>
        <p:nvSpPr>
          <p:cNvPr id="11" name="Google Shape;90;p1">
            <a:extLst>
              <a:ext uri="{FF2B5EF4-FFF2-40B4-BE49-F238E27FC236}">
                <a16:creationId xmlns:a16="http://schemas.microsoft.com/office/drawing/2014/main" id="{577F7C9B-CA3E-57BA-C17A-6A170B7298EB}"/>
              </a:ext>
            </a:extLst>
          </p:cNvPr>
          <p:cNvSpPr txBox="1"/>
          <p:nvPr/>
        </p:nvSpPr>
        <p:spPr>
          <a:xfrm>
            <a:off x="4311632" y="5452993"/>
            <a:ext cx="521149" cy="14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r>
              <a:rPr lang="en-US" sz="60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GAPDH</a:t>
            </a:r>
            <a:endParaRPr sz="600">
              <a:solidFill>
                <a:schemeClr val="dk1"/>
              </a:solidFill>
              <a:latin typeface="Arial" panose="020B0604020202020204" pitchFamily="34" charset="0"/>
              <a:ea typeface="Meiryo"/>
              <a:cs typeface="Arial" panose="020B0604020202020204" pitchFamily="34" charset="0"/>
              <a:sym typeface="Meiryo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E5FC014E-1166-F9EB-C530-0A457F79B4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370" y="1406830"/>
            <a:ext cx="2142897" cy="1619441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7BC9DF26-5B61-5A1C-57D0-C8CF50B6E7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8900" y="1406830"/>
            <a:ext cx="2142897" cy="1628471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6401B072-FEB1-E857-633C-BADDCF053F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8900" y="5743227"/>
            <a:ext cx="2167589" cy="1630633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506CD149-5C85-2AEA-19D6-C38BC3F6D8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8900" y="3573000"/>
            <a:ext cx="2142897" cy="1632528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30B75C84-624D-62EE-1983-4EB9329D8A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3370" y="5724332"/>
            <a:ext cx="2155585" cy="1630633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72E207A5-2158-9204-B6FD-D06FB1DA4C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0975" y="3543790"/>
            <a:ext cx="2155585" cy="1638903"/>
          </a:xfrm>
          <a:prstGeom prst="rect">
            <a:avLst/>
          </a:prstGeom>
        </p:spPr>
      </p:pic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5AC8F6C4-5223-D7A5-7632-E30E12E94B31}"/>
              </a:ext>
            </a:extLst>
          </p:cNvPr>
          <p:cNvSpPr/>
          <p:nvPr/>
        </p:nvSpPr>
        <p:spPr>
          <a:xfrm>
            <a:off x="1314757" y="4438546"/>
            <a:ext cx="612895" cy="244891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0137460C-1F9A-D11F-28DF-FF065959A522}"/>
              </a:ext>
            </a:extLst>
          </p:cNvPr>
          <p:cNvSpPr/>
          <p:nvPr/>
        </p:nvSpPr>
        <p:spPr>
          <a:xfrm>
            <a:off x="1396001" y="6443993"/>
            <a:ext cx="645242" cy="205285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A72306BA-A393-6390-DDFB-2C98CCA7665B}"/>
              </a:ext>
            </a:extLst>
          </p:cNvPr>
          <p:cNvSpPr/>
          <p:nvPr/>
        </p:nvSpPr>
        <p:spPr>
          <a:xfrm>
            <a:off x="4058654" y="6414176"/>
            <a:ext cx="628474" cy="18314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36B3D623-05B4-2123-ED6A-BC3A26EF7B14}"/>
              </a:ext>
            </a:extLst>
          </p:cNvPr>
          <p:cNvSpPr/>
          <p:nvPr/>
        </p:nvSpPr>
        <p:spPr>
          <a:xfrm>
            <a:off x="4095336" y="4498695"/>
            <a:ext cx="591792" cy="192575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9CCA62DC-175D-24D7-CB3A-CD8402401B32}"/>
              </a:ext>
            </a:extLst>
          </p:cNvPr>
          <p:cNvSpPr/>
          <p:nvPr/>
        </p:nvSpPr>
        <p:spPr>
          <a:xfrm>
            <a:off x="4105275" y="2295813"/>
            <a:ext cx="561975" cy="35213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D3830D53-1617-0599-8C21-DE6D5925C831}"/>
              </a:ext>
            </a:extLst>
          </p:cNvPr>
          <p:cNvSpPr/>
          <p:nvPr/>
        </p:nvSpPr>
        <p:spPr>
          <a:xfrm>
            <a:off x="1452081" y="1867125"/>
            <a:ext cx="577981" cy="501825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106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F8197E34-F025-3D80-FA53-6D36E59A6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4816" y="3513584"/>
            <a:ext cx="2166429" cy="1742805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CB288145-315B-E00A-79FE-2230C89643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818" y="1352055"/>
            <a:ext cx="2181317" cy="1742805"/>
          </a:xfrm>
          <a:prstGeom prst="rect">
            <a:avLst/>
          </a:prstGeom>
        </p:spPr>
      </p:pic>
      <p:sp>
        <p:nvSpPr>
          <p:cNvPr id="10" name="Google Shape;87;p1">
            <a:extLst>
              <a:ext uri="{FF2B5EF4-FFF2-40B4-BE49-F238E27FC236}">
                <a16:creationId xmlns:a16="http://schemas.microsoft.com/office/drawing/2014/main" id="{02E0699D-4050-E28E-6449-ACB0F382548F}"/>
              </a:ext>
            </a:extLst>
          </p:cNvPr>
          <p:cNvSpPr txBox="1"/>
          <p:nvPr/>
        </p:nvSpPr>
        <p:spPr>
          <a:xfrm>
            <a:off x="4177191" y="1119529"/>
            <a:ext cx="681681" cy="14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pPr algn="ctr"/>
            <a:r>
              <a:rPr lang="en-US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Collagen1A1</a:t>
            </a:r>
            <a:endParaRPr sz="600" dirty="0">
              <a:solidFill>
                <a:schemeClr val="dk1"/>
              </a:solidFill>
              <a:latin typeface="Arial" panose="020B0604020202020204" pitchFamily="34" charset="0"/>
              <a:ea typeface="Meiryo"/>
              <a:cs typeface="Arial" panose="020B0604020202020204" pitchFamily="34" charset="0"/>
              <a:sym typeface="Meiryo"/>
            </a:endParaRPr>
          </a:p>
        </p:txBody>
      </p:sp>
      <p:sp>
        <p:nvSpPr>
          <p:cNvPr id="11" name="Google Shape;87;p1">
            <a:extLst>
              <a:ext uri="{FF2B5EF4-FFF2-40B4-BE49-F238E27FC236}">
                <a16:creationId xmlns:a16="http://schemas.microsoft.com/office/drawing/2014/main" id="{E2F4DD33-2E59-933D-1552-8B138DC414F6}"/>
              </a:ext>
            </a:extLst>
          </p:cNvPr>
          <p:cNvSpPr txBox="1"/>
          <p:nvPr/>
        </p:nvSpPr>
        <p:spPr>
          <a:xfrm>
            <a:off x="1289637" y="1119529"/>
            <a:ext cx="681681" cy="14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pPr algn="ctr"/>
            <a:r>
              <a:rPr lang="en-US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Fibronecgtin1</a:t>
            </a:r>
            <a:endParaRPr sz="600" dirty="0">
              <a:solidFill>
                <a:schemeClr val="dk1"/>
              </a:solidFill>
              <a:latin typeface="Arial" panose="020B0604020202020204" pitchFamily="34" charset="0"/>
              <a:ea typeface="Meiryo"/>
              <a:cs typeface="Arial" panose="020B0604020202020204" pitchFamily="34" charset="0"/>
              <a:sym typeface="Meiryo"/>
            </a:endParaRPr>
          </a:p>
        </p:txBody>
      </p:sp>
      <p:sp>
        <p:nvSpPr>
          <p:cNvPr id="12" name="Google Shape;87;p1">
            <a:extLst>
              <a:ext uri="{FF2B5EF4-FFF2-40B4-BE49-F238E27FC236}">
                <a16:creationId xmlns:a16="http://schemas.microsoft.com/office/drawing/2014/main" id="{327A6748-D997-5EE4-6912-3546E36427F6}"/>
              </a:ext>
            </a:extLst>
          </p:cNvPr>
          <p:cNvSpPr txBox="1"/>
          <p:nvPr/>
        </p:nvSpPr>
        <p:spPr>
          <a:xfrm>
            <a:off x="1289639" y="3261722"/>
            <a:ext cx="681681" cy="14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pPr algn="ctr"/>
            <a:r>
              <a:rPr lang="en-US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TGF</a:t>
            </a:r>
            <a:r>
              <a:rPr lang="en-US" altLang="ja-JP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β</a:t>
            </a:r>
            <a:r>
              <a:rPr lang="en-US" altLang="ja-JP" sz="600" dirty="0" err="1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RⅡ</a:t>
            </a:r>
            <a:endParaRPr sz="600" dirty="0">
              <a:solidFill>
                <a:schemeClr val="dk1"/>
              </a:solidFill>
              <a:latin typeface="Arial" panose="020B0604020202020204" pitchFamily="34" charset="0"/>
              <a:ea typeface="Meiryo"/>
              <a:cs typeface="Arial" panose="020B0604020202020204" pitchFamily="34" charset="0"/>
              <a:sym typeface="Meiryo"/>
            </a:endParaRPr>
          </a:p>
        </p:txBody>
      </p:sp>
      <p:sp>
        <p:nvSpPr>
          <p:cNvPr id="13" name="Google Shape;87;p1">
            <a:extLst>
              <a:ext uri="{FF2B5EF4-FFF2-40B4-BE49-F238E27FC236}">
                <a16:creationId xmlns:a16="http://schemas.microsoft.com/office/drawing/2014/main" id="{0F29F0DB-627A-F44F-D16D-B3A11BCE3D84}"/>
              </a:ext>
            </a:extLst>
          </p:cNvPr>
          <p:cNvSpPr txBox="1"/>
          <p:nvPr/>
        </p:nvSpPr>
        <p:spPr>
          <a:xfrm>
            <a:off x="4177191" y="3261722"/>
            <a:ext cx="681681" cy="14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pPr algn="ctr"/>
            <a:r>
              <a:rPr lang="el-GR" altLang="ja-JP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α</a:t>
            </a:r>
            <a:r>
              <a:rPr lang="en-US" altLang="ja-JP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-SMA</a:t>
            </a:r>
            <a:endParaRPr sz="600" dirty="0">
              <a:solidFill>
                <a:schemeClr val="dk1"/>
              </a:solidFill>
              <a:latin typeface="Arial" panose="020B0604020202020204" pitchFamily="34" charset="0"/>
              <a:ea typeface="Meiryo"/>
              <a:cs typeface="Arial" panose="020B0604020202020204" pitchFamily="34" charset="0"/>
              <a:sym typeface="Meiryo"/>
            </a:endParaRPr>
          </a:p>
        </p:txBody>
      </p:sp>
      <p:sp>
        <p:nvSpPr>
          <p:cNvPr id="14" name="Google Shape;87;p1">
            <a:extLst>
              <a:ext uri="{FF2B5EF4-FFF2-40B4-BE49-F238E27FC236}">
                <a16:creationId xmlns:a16="http://schemas.microsoft.com/office/drawing/2014/main" id="{558BFB62-302F-AE50-3BF9-2FDD7352AE6A}"/>
              </a:ext>
            </a:extLst>
          </p:cNvPr>
          <p:cNvSpPr txBox="1"/>
          <p:nvPr/>
        </p:nvSpPr>
        <p:spPr>
          <a:xfrm>
            <a:off x="1289638" y="5435022"/>
            <a:ext cx="681681" cy="14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pPr algn="ctr"/>
            <a:r>
              <a:rPr lang="en-US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GAPDH</a:t>
            </a:r>
            <a:endParaRPr sz="600" dirty="0">
              <a:solidFill>
                <a:schemeClr val="dk1"/>
              </a:solidFill>
              <a:latin typeface="Arial" panose="020B0604020202020204" pitchFamily="34" charset="0"/>
              <a:ea typeface="Meiryo"/>
              <a:cs typeface="Arial" panose="020B0604020202020204" pitchFamily="34" charset="0"/>
              <a:sym typeface="Meiryo"/>
            </a:endParaRP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F6C48ADC-48D0-C031-BA6E-6DEA81964A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818" y="5665928"/>
            <a:ext cx="2165417" cy="1742805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1FA22513-2AC4-D960-0559-7BAC087632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818" y="3513584"/>
            <a:ext cx="2165416" cy="1742804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B1CD55AE-B000-DDFB-8409-49223AD73D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9000" y="1371391"/>
            <a:ext cx="2166429" cy="1747362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2527602-9A2A-24C7-72EC-BAC291154FC7}"/>
              </a:ext>
            </a:extLst>
          </p:cNvPr>
          <p:cNvSpPr txBox="1"/>
          <p:nvPr/>
        </p:nvSpPr>
        <p:spPr>
          <a:xfrm>
            <a:off x="-5061856" y="364793"/>
            <a:ext cx="1107996" cy="403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24" dirty="0"/>
              <a:t>GAPDH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439E14-2CB2-BB87-8217-5C30C9731271}"/>
              </a:ext>
            </a:extLst>
          </p:cNvPr>
          <p:cNvSpPr txBox="1"/>
          <p:nvPr/>
        </p:nvSpPr>
        <p:spPr>
          <a:xfrm>
            <a:off x="601470" y="220419"/>
            <a:ext cx="822036" cy="2308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b="1" dirty="0">
                <a:latin typeface="Arial" panose="020B0604020202020204" pitchFamily="34" charset="0"/>
                <a:cs typeface="Arial" panose="020B0604020202020204" pitchFamily="34" charset="0"/>
              </a:rPr>
              <a:t>Figure 2A</a:t>
            </a:r>
            <a:endParaRPr lang="ja-JP" altLang="en-US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0D249C-5B00-C4C5-17C9-5931F93775A0}"/>
              </a:ext>
            </a:extLst>
          </p:cNvPr>
          <p:cNvSpPr/>
          <p:nvPr/>
        </p:nvSpPr>
        <p:spPr>
          <a:xfrm>
            <a:off x="1334529" y="2108816"/>
            <a:ext cx="1090877" cy="105515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>
              <a:solidFill>
                <a:srgbClr val="FF0000"/>
              </a:solidFill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C25B62A-8BAB-D1DF-192B-FF4346B105B3}"/>
              </a:ext>
            </a:extLst>
          </p:cNvPr>
          <p:cNvSpPr/>
          <p:nvPr/>
        </p:nvSpPr>
        <p:spPr>
          <a:xfrm>
            <a:off x="1317356" y="4184072"/>
            <a:ext cx="1090877" cy="113179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>
              <a:solidFill>
                <a:srgbClr val="FF0000"/>
              </a:solidFill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1B5E2755-46C7-A9CE-9864-8ACE38621CE1}"/>
              </a:ext>
            </a:extLst>
          </p:cNvPr>
          <p:cNvSpPr/>
          <p:nvPr/>
        </p:nvSpPr>
        <p:spPr>
          <a:xfrm>
            <a:off x="1486931" y="6533037"/>
            <a:ext cx="672428" cy="56653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>
              <a:solidFill>
                <a:srgbClr val="FF0000"/>
              </a:solidFill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638BBDE-0D14-CE49-70C6-BD5C475206E3}"/>
              </a:ext>
            </a:extLst>
          </p:cNvPr>
          <p:cNvSpPr/>
          <p:nvPr/>
        </p:nvSpPr>
        <p:spPr>
          <a:xfrm>
            <a:off x="4364061" y="1900607"/>
            <a:ext cx="673444" cy="69861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>
              <a:solidFill>
                <a:srgbClr val="FF0000"/>
              </a:solidFill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80542497-5E63-74D8-CAF5-7E84E2872B9F}"/>
              </a:ext>
            </a:extLst>
          </p:cNvPr>
          <p:cNvSpPr/>
          <p:nvPr/>
        </p:nvSpPr>
        <p:spPr>
          <a:xfrm>
            <a:off x="4364060" y="4349401"/>
            <a:ext cx="671579" cy="7664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050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C41CEA29-C33A-4EB7-FBBF-D921DE09B0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8728" y="3496188"/>
            <a:ext cx="2146167" cy="1724335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41469ACB-86F1-D74F-932B-DFE6E2A105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068" y="7826078"/>
            <a:ext cx="2146168" cy="1728035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4F272AE1-8E4D-A000-4A14-1C3386F290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065" y="3484885"/>
            <a:ext cx="2139793" cy="1724335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909554E4-2950-DBE2-A424-595F13E94B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0286" y="5677266"/>
            <a:ext cx="2141572" cy="1724335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A8AADD83-731D-EF25-23F5-DB1DC8801D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6762" y="1350335"/>
            <a:ext cx="2133312" cy="1724335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57FB8188-147F-5F8A-DD8E-8F603878C0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29000" y="7822704"/>
            <a:ext cx="2141572" cy="1724335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5AF44342-93CE-6979-6D22-D3F74584DF4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29000" y="5685201"/>
            <a:ext cx="2136996" cy="1724335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25F07405-9903-351C-79B7-9A716AEE41C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38728" y="1354362"/>
            <a:ext cx="2141572" cy="1724335"/>
          </a:xfrm>
          <a:prstGeom prst="rect">
            <a:avLst/>
          </a:prstGeom>
        </p:spPr>
      </p:pic>
      <p:sp>
        <p:nvSpPr>
          <p:cNvPr id="20" name="Google Shape;87;p1">
            <a:extLst>
              <a:ext uri="{FF2B5EF4-FFF2-40B4-BE49-F238E27FC236}">
                <a16:creationId xmlns:a16="http://schemas.microsoft.com/office/drawing/2014/main" id="{A9E5E4D3-CAFB-FDA8-3EDC-BBE70822440B}"/>
              </a:ext>
            </a:extLst>
          </p:cNvPr>
          <p:cNvSpPr txBox="1"/>
          <p:nvPr/>
        </p:nvSpPr>
        <p:spPr>
          <a:xfrm>
            <a:off x="1317259" y="7595272"/>
            <a:ext cx="681681" cy="14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pPr algn="ctr"/>
            <a:r>
              <a:rPr lang="en-US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p-ERK</a:t>
            </a:r>
            <a:endParaRPr sz="600" dirty="0">
              <a:solidFill>
                <a:schemeClr val="dk1"/>
              </a:solidFill>
              <a:latin typeface="Arial" panose="020B0604020202020204" pitchFamily="34" charset="0"/>
              <a:ea typeface="Meiryo"/>
              <a:cs typeface="Arial" panose="020B0604020202020204" pitchFamily="34" charset="0"/>
              <a:sym typeface="Meiryo"/>
            </a:endParaRPr>
          </a:p>
        </p:txBody>
      </p:sp>
      <p:sp>
        <p:nvSpPr>
          <p:cNvPr id="21" name="Google Shape;87;p1">
            <a:extLst>
              <a:ext uri="{FF2B5EF4-FFF2-40B4-BE49-F238E27FC236}">
                <a16:creationId xmlns:a16="http://schemas.microsoft.com/office/drawing/2014/main" id="{2E61A46E-3449-A4E8-D7C2-FEF3CB1F01B4}"/>
              </a:ext>
            </a:extLst>
          </p:cNvPr>
          <p:cNvSpPr txBox="1"/>
          <p:nvPr/>
        </p:nvSpPr>
        <p:spPr>
          <a:xfrm>
            <a:off x="4176300" y="3265382"/>
            <a:ext cx="681681" cy="14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pPr algn="ctr"/>
            <a:r>
              <a:rPr lang="en-US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t-JNK</a:t>
            </a:r>
            <a:endParaRPr sz="600" dirty="0">
              <a:solidFill>
                <a:schemeClr val="dk1"/>
              </a:solidFill>
              <a:latin typeface="Arial" panose="020B0604020202020204" pitchFamily="34" charset="0"/>
              <a:ea typeface="Meiryo"/>
              <a:cs typeface="Arial" panose="020B0604020202020204" pitchFamily="34" charset="0"/>
              <a:sym typeface="Meiryo"/>
            </a:endParaRPr>
          </a:p>
        </p:txBody>
      </p:sp>
      <p:sp>
        <p:nvSpPr>
          <p:cNvPr id="22" name="Google Shape;87;p1">
            <a:extLst>
              <a:ext uri="{FF2B5EF4-FFF2-40B4-BE49-F238E27FC236}">
                <a16:creationId xmlns:a16="http://schemas.microsoft.com/office/drawing/2014/main" id="{B5155E85-E069-1CAB-24F7-0458446DD49F}"/>
              </a:ext>
            </a:extLst>
          </p:cNvPr>
          <p:cNvSpPr txBox="1"/>
          <p:nvPr/>
        </p:nvSpPr>
        <p:spPr>
          <a:xfrm>
            <a:off x="1280974" y="5426835"/>
            <a:ext cx="681681" cy="14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pPr algn="ctr"/>
            <a:r>
              <a:rPr lang="en-US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p-P38</a:t>
            </a:r>
            <a:endParaRPr sz="600" dirty="0">
              <a:solidFill>
                <a:schemeClr val="dk1"/>
              </a:solidFill>
              <a:latin typeface="Arial" panose="020B0604020202020204" pitchFamily="34" charset="0"/>
              <a:ea typeface="Meiryo"/>
              <a:cs typeface="Arial" panose="020B0604020202020204" pitchFamily="34" charset="0"/>
              <a:sym typeface="Meiryo"/>
            </a:endParaRPr>
          </a:p>
        </p:txBody>
      </p:sp>
      <p:sp>
        <p:nvSpPr>
          <p:cNvPr id="23" name="Google Shape;87;p1">
            <a:extLst>
              <a:ext uri="{FF2B5EF4-FFF2-40B4-BE49-F238E27FC236}">
                <a16:creationId xmlns:a16="http://schemas.microsoft.com/office/drawing/2014/main" id="{9BF3A405-52B1-AD44-A60D-02882394DBD3}"/>
              </a:ext>
            </a:extLst>
          </p:cNvPr>
          <p:cNvSpPr txBox="1"/>
          <p:nvPr/>
        </p:nvSpPr>
        <p:spPr>
          <a:xfrm>
            <a:off x="1272135" y="3234454"/>
            <a:ext cx="681681" cy="14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pPr algn="ctr"/>
            <a:r>
              <a:rPr lang="en-US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p-JNK</a:t>
            </a:r>
            <a:endParaRPr sz="600" dirty="0">
              <a:solidFill>
                <a:schemeClr val="dk1"/>
              </a:solidFill>
              <a:latin typeface="Arial" panose="020B0604020202020204" pitchFamily="34" charset="0"/>
              <a:ea typeface="Meiryo"/>
              <a:cs typeface="Arial" panose="020B0604020202020204" pitchFamily="34" charset="0"/>
              <a:sym typeface="Meiryo"/>
            </a:endParaRPr>
          </a:p>
        </p:txBody>
      </p:sp>
      <p:sp>
        <p:nvSpPr>
          <p:cNvPr id="24" name="Google Shape;87;p1">
            <a:extLst>
              <a:ext uri="{FF2B5EF4-FFF2-40B4-BE49-F238E27FC236}">
                <a16:creationId xmlns:a16="http://schemas.microsoft.com/office/drawing/2014/main" id="{105557C5-C89B-D0E9-092C-9FB294802357}"/>
              </a:ext>
            </a:extLst>
          </p:cNvPr>
          <p:cNvSpPr txBox="1"/>
          <p:nvPr/>
        </p:nvSpPr>
        <p:spPr>
          <a:xfrm>
            <a:off x="4177191" y="7544072"/>
            <a:ext cx="681681" cy="14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pPr algn="ctr"/>
            <a:r>
              <a:rPr lang="en-US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t-ERK1/2</a:t>
            </a:r>
            <a:endParaRPr sz="600" dirty="0">
              <a:solidFill>
                <a:schemeClr val="dk1"/>
              </a:solidFill>
              <a:latin typeface="Arial" panose="020B0604020202020204" pitchFamily="34" charset="0"/>
              <a:ea typeface="Meiryo"/>
              <a:cs typeface="Arial" panose="020B0604020202020204" pitchFamily="34" charset="0"/>
              <a:sym typeface="Meiryo"/>
            </a:endParaRPr>
          </a:p>
        </p:txBody>
      </p:sp>
      <p:sp>
        <p:nvSpPr>
          <p:cNvPr id="25" name="Google Shape;87;p1">
            <a:extLst>
              <a:ext uri="{FF2B5EF4-FFF2-40B4-BE49-F238E27FC236}">
                <a16:creationId xmlns:a16="http://schemas.microsoft.com/office/drawing/2014/main" id="{6748C4FA-0D28-7984-B550-33795DE8A14F}"/>
              </a:ext>
            </a:extLst>
          </p:cNvPr>
          <p:cNvSpPr txBox="1"/>
          <p:nvPr/>
        </p:nvSpPr>
        <p:spPr>
          <a:xfrm>
            <a:off x="1291479" y="1071703"/>
            <a:ext cx="681681" cy="14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pPr algn="ctr"/>
            <a:r>
              <a:rPr lang="en-US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p-Smad3</a:t>
            </a:r>
            <a:endParaRPr sz="600" dirty="0">
              <a:solidFill>
                <a:schemeClr val="dk1"/>
              </a:solidFill>
              <a:latin typeface="Arial" panose="020B0604020202020204" pitchFamily="34" charset="0"/>
              <a:ea typeface="Meiryo"/>
              <a:cs typeface="Arial" panose="020B0604020202020204" pitchFamily="34" charset="0"/>
              <a:sym typeface="Meiryo"/>
            </a:endParaRPr>
          </a:p>
        </p:txBody>
      </p:sp>
      <p:sp>
        <p:nvSpPr>
          <p:cNvPr id="26" name="Google Shape;87;p1">
            <a:extLst>
              <a:ext uri="{FF2B5EF4-FFF2-40B4-BE49-F238E27FC236}">
                <a16:creationId xmlns:a16="http://schemas.microsoft.com/office/drawing/2014/main" id="{44EE18E9-5646-DAB2-75CD-5AE234BA229B}"/>
              </a:ext>
            </a:extLst>
          </p:cNvPr>
          <p:cNvSpPr txBox="1"/>
          <p:nvPr/>
        </p:nvSpPr>
        <p:spPr>
          <a:xfrm>
            <a:off x="4191494" y="1073480"/>
            <a:ext cx="681681" cy="14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pPr algn="ctr"/>
            <a:r>
              <a:rPr lang="en-US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t-Smad3</a:t>
            </a:r>
            <a:endParaRPr sz="600" dirty="0">
              <a:solidFill>
                <a:schemeClr val="dk1"/>
              </a:solidFill>
              <a:latin typeface="Arial" panose="020B0604020202020204" pitchFamily="34" charset="0"/>
              <a:ea typeface="Meiryo"/>
              <a:cs typeface="Arial" panose="020B0604020202020204" pitchFamily="34" charset="0"/>
              <a:sym typeface="Meiryo"/>
            </a:endParaRPr>
          </a:p>
        </p:txBody>
      </p:sp>
      <p:sp>
        <p:nvSpPr>
          <p:cNvPr id="27" name="Google Shape;87;p1">
            <a:extLst>
              <a:ext uri="{FF2B5EF4-FFF2-40B4-BE49-F238E27FC236}">
                <a16:creationId xmlns:a16="http://schemas.microsoft.com/office/drawing/2014/main" id="{CB8D1D43-8C72-1DBD-3AF6-D5BA03A89FDE}"/>
              </a:ext>
            </a:extLst>
          </p:cNvPr>
          <p:cNvSpPr txBox="1"/>
          <p:nvPr/>
        </p:nvSpPr>
        <p:spPr>
          <a:xfrm>
            <a:off x="4155559" y="5404319"/>
            <a:ext cx="681681" cy="14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pPr algn="ctr"/>
            <a:r>
              <a:rPr lang="en-US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t-P38</a:t>
            </a:r>
            <a:endParaRPr sz="600" dirty="0">
              <a:solidFill>
                <a:schemeClr val="dk1"/>
              </a:solidFill>
              <a:latin typeface="Arial" panose="020B0604020202020204" pitchFamily="34" charset="0"/>
              <a:ea typeface="Meiryo"/>
              <a:cs typeface="Arial" panose="020B0604020202020204" pitchFamily="34" charset="0"/>
              <a:sym typeface="Meiryo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56C55112-4A1D-D80A-C6CF-95FEEC524629}"/>
              </a:ext>
            </a:extLst>
          </p:cNvPr>
          <p:cNvSpPr txBox="1"/>
          <p:nvPr/>
        </p:nvSpPr>
        <p:spPr>
          <a:xfrm>
            <a:off x="601470" y="220419"/>
            <a:ext cx="822036" cy="2308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b="1" dirty="0">
                <a:latin typeface="Arial" panose="020B0604020202020204" pitchFamily="34" charset="0"/>
                <a:cs typeface="Arial" panose="020B0604020202020204" pitchFamily="34" charset="0"/>
              </a:rPr>
              <a:t>Figure 3A</a:t>
            </a:r>
            <a:endParaRPr lang="ja-JP" altLang="en-US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2857709-DA0A-F6D1-A7B5-6DECA881976D}"/>
              </a:ext>
            </a:extLst>
          </p:cNvPr>
          <p:cNvSpPr/>
          <p:nvPr/>
        </p:nvSpPr>
        <p:spPr>
          <a:xfrm>
            <a:off x="1016781" y="2039156"/>
            <a:ext cx="1198385" cy="106012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>
              <a:solidFill>
                <a:srgbClr val="FF0000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C33B8A6-D7DC-140C-0738-699F314A1675}"/>
              </a:ext>
            </a:extLst>
          </p:cNvPr>
          <p:cNvSpPr/>
          <p:nvPr/>
        </p:nvSpPr>
        <p:spPr>
          <a:xfrm>
            <a:off x="1012488" y="4166316"/>
            <a:ext cx="1202678" cy="208207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>
              <a:solidFill>
                <a:srgbClr val="FF0000"/>
              </a:solidFill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5BBD7F1-7994-E9AD-9A3E-0EE5740BB1D3}"/>
              </a:ext>
            </a:extLst>
          </p:cNvPr>
          <p:cNvSpPr/>
          <p:nvPr/>
        </p:nvSpPr>
        <p:spPr>
          <a:xfrm>
            <a:off x="1042959" y="6432770"/>
            <a:ext cx="1198385" cy="106012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>
              <a:solidFill>
                <a:srgbClr val="FF0000"/>
              </a:solidFill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3FAE85D-C1B1-2E30-7FA5-9D9D149DED81}"/>
              </a:ext>
            </a:extLst>
          </p:cNvPr>
          <p:cNvSpPr/>
          <p:nvPr/>
        </p:nvSpPr>
        <p:spPr>
          <a:xfrm>
            <a:off x="3875741" y="1973271"/>
            <a:ext cx="1198385" cy="106012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>
              <a:solidFill>
                <a:srgbClr val="FF0000"/>
              </a:solidFill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7268C64-AEAF-BE98-A05A-7993484A26AB}"/>
              </a:ext>
            </a:extLst>
          </p:cNvPr>
          <p:cNvSpPr/>
          <p:nvPr/>
        </p:nvSpPr>
        <p:spPr>
          <a:xfrm>
            <a:off x="3922240" y="4228161"/>
            <a:ext cx="1203552" cy="206464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>
              <a:solidFill>
                <a:srgbClr val="FF0000"/>
              </a:solidFill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3188571-0F86-2B02-57B0-E811FD7588C0}"/>
              </a:ext>
            </a:extLst>
          </p:cNvPr>
          <p:cNvSpPr/>
          <p:nvPr/>
        </p:nvSpPr>
        <p:spPr>
          <a:xfrm>
            <a:off x="3925998" y="6547367"/>
            <a:ext cx="1193443" cy="11060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>
              <a:solidFill>
                <a:srgbClr val="FF0000"/>
              </a:solidFill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5F512AC2-C7B3-46F2-6ABF-11D3B47B43CE}"/>
              </a:ext>
            </a:extLst>
          </p:cNvPr>
          <p:cNvSpPr/>
          <p:nvPr/>
        </p:nvSpPr>
        <p:spPr>
          <a:xfrm>
            <a:off x="1090202" y="8574874"/>
            <a:ext cx="1200370" cy="111925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>
              <a:solidFill>
                <a:srgbClr val="FF0000"/>
              </a:solidFill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5D90683-FCA5-913E-497E-72F1FDB34EAB}"/>
              </a:ext>
            </a:extLst>
          </p:cNvPr>
          <p:cNvSpPr/>
          <p:nvPr/>
        </p:nvSpPr>
        <p:spPr>
          <a:xfrm>
            <a:off x="3909289" y="8579446"/>
            <a:ext cx="1200370" cy="111925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116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97ED2E-BE2D-FF43-F97B-2659C1949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87;p1">
            <a:extLst>
              <a:ext uri="{FF2B5EF4-FFF2-40B4-BE49-F238E27FC236}">
                <a16:creationId xmlns:a16="http://schemas.microsoft.com/office/drawing/2014/main" id="{4A27FCDF-DB6A-C429-5834-49A0B3F95EC2}"/>
              </a:ext>
            </a:extLst>
          </p:cNvPr>
          <p:cNvSpPr txBox="1"/>
          <p:nvPr/>
        </p:nvSpPr>
        <p:spPr>
          <a:xfrm>
            <a:off x="1317259" y="7595272"/>
            <a:ext cx="681681" cy="14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pPr algn="ctr"/>
            <a:r>
              <a:rPr lang="en-US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p-TAK1</a:t>
            </a:r>
            <a:endParaRPr sz="600" dirty="0">
              <a:solidFill>
                <a:schemeClr val="dk1"/>
              </a:solidFill>
              <a:latin typeface="Arial" panose="020B0604020202020204" pitchFamily="34" charset="0"/>
              <a:ea typeface="Meiryo"/>
              <a:cs typeface="Arial" panose="020B0604020202020204" pitchFamily="34" charset="0"/>
              <a:sym typeface="Meiryo"/>
            </a:endParaRPr>
          </a:p>
        </p:txBody>
      </p:sp>
      <p:sp>
        <p:nvSpPr>
          <p:cNvPr id="21" name="Google Shape;87;p1">
            <a:extLst>
              <a:ext uri="{FF2B5EF4-FFF2-40B4-BE49-F238E27FC236}">
                <a16:creationId xmlns:a16="http://schemas.microsoft.com/office/drawing/2014/main" id="{A0CFFE61-161A-6D42-A38D-282126B3869E}"/>
              </a:ext>
            </a:extLst>
          </p:cNvPr>
          <p:cNvSpPr txBox="1"/>
          <p:nvPr/>
        </p:nvSpPr>
        <p:spPr>
          <a:xfrm>
            <a:off x="4176300" y="3265382"/>
            <a:ext cx="681681" cy="14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pPr algn="ctr"/>
            <a:r>
              <a:rPr lang="en-US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t-MEKK1</a:t>
            </a:r>
            <a:endParaRPr sz="600" dirty="0">
              <a:solidFill>
                <a:schemeClr val="dk1"/>
              </a:solidFill>
              <a:latin typeface="Arial" panose="020B0604020202020204" pitchFamily="34" charset="0"/>
              <a:ea typeface="Meiryo"/>
              <a:cs typeface="Arial" panose="020B0604020202020204" pitchFamily="34" charset="0"/>
              <a:sym typeface="Meiryo"/>
            </a:endParaRPr>
          </a:p>
        </p:txBody>
      </p:sp>
      <p:sp>
        <p:nvSpPr>
          <p:cNvPr id="22" name="Google Shape;87;p1">
            <a:extLst>
              <a:ext uri="{FF2B5EF4-FFF2-40B4-BE49-F238E27FC236}">
                <a16:creationId xmlns:a16="http://schemas.microsoft.com/office/drawing/2014/main" id="{B63616F4-64C6-521C-E10B-A7681617483C}"/>
              </a:ext>
            </a:extLst>
          </p:cNvPr>
          <p:cNvSpPr txBox="1"/>
          <p:nvPr/>
        </p:nvSpPr>
        <p:spPr>
          <a:xfrm>
            <a:off x="1280974" y="5426835"/>
            <a:ext cx="681681" cy="14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pPr algn="ctr"/>
            <a:r>
              <a:rPr lang="en-US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p-MKK4</a:t>
            </a:r>
            <a:endParaRPr sz="600" dirty="0">
              <a:solidFill>
                <a:schemeClr val="dk1"/>
              </a:solidFill>
              <a:latin typeface="Arial" panose="020B0604020202020204" pitchFamily="34" charset="0"/>
              <a:ea typeface="Meiryo"/>
              <a:cs typeface="Arial" panose="020B0604020202020204" pitchFamily="34" charset="0"/>
              <a:sym typeface="Meiryo"/>
            </a:endParaRPr>
          </a:p>
        </p:txBody>
      </p:sp>
      <p:sp>
        <p:nvSpPr>
          <p:cNvPr id="23" name="Google Shape;87;p1">
            <a:extLst>
              <a:ext uri="{FF2B5EF4-FFF2-40B4-BE49-F238E27FC236}">
                <a16:creationId xmlns:a16="http://schemas.microsoft.com/office/drawing/2014/main" id="{02B8F869-449B-1A3E-2C31-6F86D7B4A9D4}"/>
              </a:ext>
            </a:extLst>
          </p:cNvPr>
          <p:cNvSpPr txBox="1"/>
          <p:nvPr/>
        </p:nvSpPr>
        <p:spPr>
          <a:xfrm>
            <a:off x="1272135" y="3234454"/>
            <a:ext cx="681681" cy="14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pPr algn="ctr"/>
            <a:r>
              <a:rPr lang="en-US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p-MEKK1</a:t>
            </a:r>
            <a:endParaRPr sz="600" dirty="0">
              <a:solidFill>
                <a:schemeClr val="dk1"/>
              </a:solidFill>
              <a:latin typeface="Arial" panose="020B0604020202020204" pitchFamily="34" charset="0"/>
              <a:ea typeface="Meiryo"/>
              <a:cs typeface="Arial" panose="020B0604020202020204" pitchFamily="34" charset="0"/>
              <a:sym typeface="Meiryo"/>
            </a:endParaRPr>
          </a:p>
        </p:txBody>
      </p:sp>
      <p:sp>
        <p:nvSpPr>
          <p:cNvPr id="24" name="Google Shape;87;p1">
            <a:extLst>
              <a:ext uri="{FF2B5EF4-FFF2-40B4-BE49-F238E27FC236}">
                <a16:creationId xmlns:a16="http://schemas.microsoft.com/office/drawing/2014/main" id="{977E3A30-90C7-E26D-6E25-B4FF82B7456A}"/>
              </a:ext>
            </a:extLst>
          </p:cNvPr>
          <p:cNvSpPr txBox="1"/>
          <p:nvPr/>
        </p:nvSpPr>
        <p:spPr>
          <a:xfrm>
            <a:off x="4177191" y="7544072"/>
            <a:ext cx="681681" cy="14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pPr algn="ctr"/>
            <a:r>
              <a:rPr lang="en-US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t-TAK1</a:t>
            </a:r>
          </a:p>
        </p:txBody>
      </p:sp>
      <p:sp>
        <p:nvSpPr>
          <p:cNvPr id="25" name="Google Shape;87;p1">
            <a:extLst>
              <a:ext uri="{FF2B5EF4-FFF2-40B4-BE49-F238E27FC236}">
                <a16:creationId xmlns:a16="http://schemas.microsoft.com/office/drawing/2014/main" id="{06057B56-688E-B7EA-CD55-B1C6A00BE70E}"/>
              </a:ext>
            </a:extLst>
          </p:cNvPr>
          <p:cNvSpPr txBox="1"/>
          <p:nvPr/>
        </p:nvSpPr>
        <p:spPr>
          <a:xfrm>
            <a:off x="1291479" y="1071703"/>
            <a:ext cx="681681" cy="14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pPr algn="ctr"/>
            <a:r>
              <a:rPr lang="en-US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p-FAK</a:t>
            </a:r>
          </a:p>
        </p:txBody>
      </p:sp>
      <p:sp>
        <p:nvSpPr>
          <p:cNvPr id="26" name="Google Shape;87;p1">
            <a:extLst>
              <a:ext uri="{FF2B5EF4-FFF2-40B4-BE49-F238E27FC236}">
                <a16:creationId xmlns:a16="http://schemas.microsoft.com/office/drawing/2014/main" id="{861A6678-9D01-F5DA-7BD5-75CE0379E226}"/>
              </a:ext>
            </a:extLst>
          </p:cNvPr>
          <p:cNvSpPr txBox="1"/>
          <p:nvPr/>
        </p:nvSpPr>
        <p:spPr>
          <a:xfrm>
            <a:off x="4191494" y="1073480"/>
            <a:ext cx="681681" cy="14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pPr algn="ctr"/>
            <a:r>
              <a:rPr lang="en-US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t-FAK</a:t>
            </a:r>
            <a:endParaRPr sz="600" dirty="0">
              <a:solidFill>
                <a:schemeClr val="dk1"/>
              </a:solidFill>
              <a:latin typeface="Arial" panose="020B0604020202020204" pitchFamily="34" charset="0"/>
              <a:ea typeface="Meiryo"/>
              <a:cs typeface="Arial" panose="020B0604020202020204" pitchFamily="34" charset="0"/>
              <a:sym typeface="Meiryo"/>
            </a:endParaRPr>
          </a:p>
        </p:txBody>
      </p:sp>
      <p:sp>
        <p:nvSpPr>
          <p:cNvPr id="27" name="Google Shape;87;p1">
            <a:extLst>
              <a:ext uri="{FF2B5EF4-FFF2-40B4-BE49-F238E27FC236}">
                <a16:creationId xmlns:a16="http://schemas.microsoft.com/office/drawing/2014/main" id="{1FADCD5E-B8B4-3E1C-DD35-729EBCF998BD}"/>
              </a:ext>
            </a:extLst>
          </p:cNvPr>
          <p:cNvSpPr txBox="1"/>
          <p:nvPr/>
        </p:nvSpPr>
        <p:spPr>
          <a:xfrm>
            <a:off x="4155559" y="5404319"/>
            <a:ext cx="681681" cy="14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pPr algn="ctr"/>
            <a:r>
              <a:rPr lang="en-US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t-MKK4</a:t>
            </a:r>
            <a:endParaRPr sz="600" dirty="0">
              <a:solidFill>
                <a:schemeClr val="dk1"/>
              </a:solidFill>
              <a:latin typeface="Arial" panose="020B0604020202020204" pitchFamily="34" charset="0"/>
              <a:ea typeface="Meiryo"/>
              <a:cs typeface="Arial" panose="020B0604020202020204" pitchFamily="34" charset="0"/>
              <a:sym typeface="Meiryo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86CA3BBA-C9FF-2EC1-EA96-1F65F12765AC}"/>
              </a:ext>
            </a:extLst>
          </p:cNvPr>
          <p:cNvSpPr txBox="1"/>
          <p:nvPr/>
        </p:nvSpPr>
        <p:spPr>
          <a:xfrm>
            <a:off x="601470" y="220419"/>
            <a:ext cx="822036" cy="2308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b="1" dirty="0">
                <a:latin typeface="Arial" panose="020B0604020202020204" pitchFamily="34" charset="0"/>
                <a:cs typeface="Arial" panose="020B0604020202020204" pitchFamily="34" charset="0"/>
              </a:rPr>
              <a:t>Figure 3B</a:t>
            </a:r>
            <a:endParaRPr lang="ja-JP" altLang="en-US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9CCA38E1-C5D2-FC06-493B-DFF8E574FD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815" y="1341688"/>
            <a:ext cx="2156865" cy="172771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C0DCBF18-5D8E-96B4-FEA7-4AE6B23392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8728" y="1341688"/>
            <a:ext cx="2156865" cy="173293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1083840C-EA40-FF88-054E-1BD4371E93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815" y="3515102"/>
            <a:ext cx="2156865" cy="1735923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E393ACAA-7083-5A45-F104-FB35018885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6966" y="3508367"/>
            <a:ext cx="2157778" cy="1732930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6410722E-2356-DD1B-A4DA-570B07FD83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1543" y="5667543"/>
            <a:ext cx="2152247" cy="1735923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C8438FE4-9267-CA72-3A34-BFB95761E0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9000" y="5670754"/>
            <a:ext cx="2152247" cy="1732206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685DB610-D156-1E0B-E19F-3C2EAF1A8F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1816" y="7829712"/>
            <a:ext cx="2152246" cy="1730671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BBB5F378-8158-8459-5E03-132D66C2944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36966" y="7834865"/>
            <a:ext cx="2144281" cy="1733201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3C6BF86-88D0-76CD-CD0C-E8F79FB9673E}"/>
              </a:ext>
            </a:extLst>
          </p:cNvPr>
          <p:cNvSpPr/>
          <p:nvPr/>
        </p:nvSpPr>
        <p:spPr>
          <a:xfrm>
            <a:off x="1057914" y="2331076"/>
            <a:ext cx="1191596" cy="96974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>
              <a:solidFill>
                <a:srgbClr val="FF0000"/>
              </a:solidFill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7F06CAB-9B96-7097-045C-408DE2B9FF39}"/>
              </a:ext>
            </a:extLst>
          </p:cNvPr>
          <p:cNvSpPr/>
          <p:nvPr/>
        </p:nvSpPr>
        <p:spPr>
          <a:xfrm>
            <a:off x="987380" y="4404575"/>
            <a:ext cx="1193442" cy="77273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>
              <a:solidFill>
                <a:srgbClr val="FF0000"/>
              </a:solidFill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7B249E4-265B-ACF9-F4E9-6072D63EC03E}"/>
              </a:ext>
            </a:extLst>
          </p:cNvPr>
          <p:cNvSpPr/>
          <p:nvPr/>
        </p:nvSpPr>
        <p:spPr>
          <a:xfrm>
            <a:off x="3816439" y="2277334"/>
            <a:ext cx="1212949" cy="100965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>
              <a:solidFill>
                <a:srgbClr val="FF0000"/>
              </a:solidFill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04398145-994E-D9C7-FBD8-E8EB2644B4DD}"/>
              </a:ext>
            </a:extLst>
          </p:cNvPr>
          <p:cNvSpPr/>
          <p:nvPr/>
        </p:nvSpPr>
        <p:spPr>
          <a:xfrm>
            <a:off x="3844532" y="4389503"/>
            <a:ext cx="1193442" cy="77273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>
              <a:solidFill>
                <a:srgbClr val="FF0000"/>
              </a:solidFill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B07930F9-00C5-B3E0-BAB2-4F871BE62989}"/>
              </a:ext>
            </a:extLst>
          </p:cNvPr>
          <p:cNvSpPr/>
          <p:nvPr/>
        </p:nvSpPr>
        <p:spPr>
          <a:xfrm>
            <a:off x="1017432" y="6409387"/>
            <a:ext cx="1192264" cy="111616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>
              <a:solidFill>
                <a:srgbClr val="FF0000"/>
              </a:solidFill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751A0849-A24F-3D1B-9875-76EC1B181054}"/>
              </a:ext>
            </a:extLst>
          </p:cNvPr>
          <p:cNvSpPr/>
          <p:nvPr/>
        </p:nvSpPr>
        <p:spPr>
          <a:xfrm>
            <a:off x="3924016" y="6426558"/>
            <a:ext cx="1192264" cy="111616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>
              <a:solidFill>
                <a:srgbClr val="FF0000"/>
              </a:solidFill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345B014B-88D9-4F90-EF53-2A29F24F23AC}"/>
              </a:ext>
            </a:extLst>
          </p:cNvPr>
          <p:cNvSpPr/>
          <p:nvPr/>
        </p:nvSpPr>
        <p:spPr>
          <a:xfrm>
            <a:off x="1008256" y="8594142"/>
            <a:ext cx="1201439" cy="12914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>
              <a:solidFill>
                <a:srgbClr val="FF0000"/>
              </a:solidFill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E80B8F2-929D-A35E-4B51-0BEE56AE0C27}"/>
              </a:ext>
            </a:extLst>
          </p:cNvPr>
          <p:cNvSpPr/>
          <p:nvPr/>
        </p:nvSpPr>
        <p:spPr>
          <a:xfrm>
            <a:off x="3910842" y="8632598"/>
            <a:ext cx="1201439" cy="12914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593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779484-3A9C-ABCA-7F08-8E0B67858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87;p1">
            <a:extLst>
              <a:ext uri="{FF2B5EF4-FFF2-40B4-BE49-F238E27FC236}">
                <a16:creationId xmlns:a16="http://schemas.microsoft.com/office/drawing/2014/main" id="{AC12936C-504D-F3B4-F7CF-169952C5F4C6}"/>
              </a:ext>
            </a:extLst>
          </p:cNvPr>
          <p:cNvSpPr txBox="1"/>
          <p:nvPr/>
        </p:nvSpPr>
        <p:spPr>
          <a:xfrm>
            <a:off x="4176300" y="3265382"/>
            <a:ext cx="681681" cy="14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pPr algn="ctr"/>
            <a:r>
              <a:rPr lang="en-US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t-P38</a:t>
            </a:r>
            <a:endParaRPr sz="600" dirty="0">
              <a:solidFill>
                <a:schemeClr val="dk1"/>
              </a:solidFill>
              <a:latin typeface="Arial" panose="020B0604020202020204" pitchFamily="34" charset="0"/>
              <a:ea typeface="Meiryo"/>
              <a:cs typeface="Arial" panose="020B0604020202020204" pitchFamily="34" charset="0"/>
              <a:sym typeface="Meiryo"/>
            </a:endParaRPr>
          </a:p>
        </p:txBody>
      </p:sp>
      <p:sp>
        <p:nvSpPr>
          <p:cNvPr id="22" name="Google Shape;87;p1">
            <a:extLst>
              <a:ext uri="{FF2B5EF4-FFF2-40B4-BE49-F238E27FC236}">
                <a16:creationId xmlns:a16="http://schemas.microsoft.com/office/drawing/2014/main" id="{7EC6D90C-3BB3-6D14-D0FC-1F1E0917EAB2}"/>
              </a:ext>
            </a:extLst>
          </p:cNvPr>
          <p:cNvSpPr txBox="1"/>
          <p:nvPr/>
        </p:nvSpPr>
        <p:spPr>
          <a:xfrm>
            <a:off x="1280974" y="5426835"/>
            <a:ext cx="681681" cy="14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pPr algn="ctr"/>
            <a:r>
              <a:rPr lang="en-US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p-ERK1/2</a:t>
            </a:r>
            <a:endParaRPr sz="600" dirty="0">
              <a:solidFill>
                <a:schemeClr val="dk1"/>
              </a:solidFill>
              <a:latin typeface="Arial" panose="020B0604020202020204" pitchFamily="34" charset="0"/>
              <a:ea typeface="Meiryo"/>
              <a:cs typeface="Arial" panose="020B0604020202020204" pitchFamily="34" charset="0"/>
              <a:sym typeface="Meiryo"/>
            </a:endParaRPr>
          </a:p>
        </p:txBody>
      </p:sp>
      <p:sp>
        <p:nvSpPr>
          <p:cNvPr id="23" name="Google Shape;87;p1">
            <a:extLst>
              <a:ext uri="{FF2B5EF4-FFF2-40B4-BE49-F238E27FC236}">
                <a16:creationId xmlns:a16="http://schemas.microsoft.com/office/drawing/2014/main" id="{818A9F67-E9AC-AE34-7B53-69A1C6DBBE3F}"/>
              </a:ext>
            </a:extLst>
          </p:cNvPr>
          <p:cNvSpPr txBox="1"/>
          <p:nvPr/>
        </p:nvSpPr>
        <p:spPr>
          <a:xfrm>
            <a:off x="1272135" y="3234454"/>
            <a:ext cx="681681" cy="14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pPr algn="ctr"/>
            <a:r>
              <a:rPr lang="en-US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p-P38</a:t>
            </a:r>
            <a:endParaRPr sz="600" dirty="0">
              <a:solidFill>
                <a:schemeClr val="dk1"/>
              </a:solidFill>
              <a:latin typeface="Arial" panose="020B0604020202020204" pitchFamily="34" charset="0"/>
              <a:ea typeface="Meiryo"/>
              <a:cs typeface="Arial" panose="020B0604020202020204" pitchFamily="34" charset="0"/>
              <a:sym typeface="Meiryo"/>
            </a:endParaRPr>
          </a:p>
        </p:txBody>
      </p:sp>
      <p:sp>
        <p:nvSpPr>
          <p:cNvPr id="25" name="Google Shape;87;p1">
            <a:extLst>
              <a:ext uri="{FF2B5EF4-FFF2-40B4-BE49-F238E27FC236}">
                <a16:creationId xmlns:a16="http://schemas.microsoft.com/office/drawing/2014/main" id="{D98B6C66-3EFB-C5E1-8210-2C914CD9666F}"/>
              </a:ext>
            </a:extLst>
          </p:cNvPr>
          <p:cNvSpPr txBox="1"/>
          <p:nvPr/>
        </p:nvSpPr>
        <p:spPr>
          <a:xfrm>
            <a:off x="1291479" y="1071703"/>
            <a:ext cx="681681" cy="14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pPr algn="ctr"/>
            <a:r>
              <a:rPr lang="en-US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p-JNK</a:t>
            </a:r>
          </a:p>
        </p:txBody>
      </p:sp>
      <p:sp>
        <p:nvSpPr>
          <p:cNvPr id="26" name="Google Shape;87;p1">
            <a:extLst>
              <a:ext uri="{FF2B5EF4-FFF2-40B4-BE49-F238E27FC236}">
                <a16:creationId xmlns:a16="http://schemas.microsoft.com/office/drawing/2014/main" id="{3A7A75D6-C95F-C1B5-1B62-BFB5E5248CBA}"/>
              </a:ext>
            </a:extLst>
          </p:cNvPr>
          <p:cNvSpPr txBox="1"/>
          <p:nvPr/>
        </p:nvSpPr>
        <p:spPr>
          <a:xfrm>
            <a:off x="4191494" y="1073480"/>
            <a:ext cx="681681" cy="14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pPr algn="ctr"/>
            <a:r>
              <a:rPr lang="en-US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t-JNK</a:t>
            </a:r>
            <a:endParaRPr sz="600" dirty="0">
              <a:solidFill>
                <a:schemeClr val="dk1"/>
              </a:solidFill>
              <a:latin typeface="Arial" panose="020B0604020202020204" pitchFamily="34" charset="0"/>
              <a:ea typeface="Meiryo"/>
              <a:cs typeface="Arial" panose="020B0604020202020204" pitchFamily="34" charset="0"/>
              <a:sym typeface="Meiryo"/>
            </a:endParaRPr>
          </a:p>
        </p:txBody>
      </p:sp>
      <p:sp>
        <p:nvSpPr>
          <p:cNvPr id="27" name="Google Shape;87;p1">
            <a:extLst>
              <a:ext uri="{FF2B5EF4-FFF2-40B4-BE49-F238E27FC236}">
                <a16:creationId xmlns:a16="http://schemas.microsoft.com/office/drawing/2014/main" id="{3156ADA5-B632-9307-C5B7-D5E42E6EDF61}"/>
              </a:ext>
            </a:extLst>
          </p:cNvPr>
          <p:cNvSpPr txBox="1"/>
          <p:nvPr/>
        </p:nvSpPr>
        <p:spPr>
          <a:xfrm>
            <a:off x="4155559" y="5404319"/>
            <a:ext cx="681681" cy="14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pPr algn="ctr"/>
            <a:r>
              <a:rPr lang="en-US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t-ERK1/2</a:t>
            </a:r>
            <a:endParaRPr sz="600" dirty="0">
              <a:solidFill>
                <a:schemeClr val="dk1"/>
              </a:solidFill>
              <a:latin typeface="Arial" panose="020B0604020202020204" pitchFamily="34" charset="0"/>
              <a:ea typeface="Meiryo"/>
              <a:cs typeface="Arial" panose="020B0604020202020204" pitchFamily="34" charset="0"/>
              <a:sym typeface="Meiryo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93A8CCFF-35EA-004E-6A80-7654D5E7C9BD}"/>
              </a:ext>
            </a:extLst>
          </p:cNvPr>
          <p:cNvSpPr txBox="1"/>
          <p:nvPr/>
        </p:nvSpPr>
        <p:spPr>
          <a:xfrm>
            <a:off x="601470" y="220419"/>
            <a:ext cx="822036" cy="2308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b="1" dirty="0">
                <a:latin typeface="Arial" panose="020B0604020202020204" pitchFamily="34" charset="0"/>
                <a:cs typeface="Arial" panose="020B0604020202020204" pitchFamily="34" charset="0"/>
              </a:rPr>
              <a:t>Figure 3C</a:t>
            </a:r>
            <a:endParaRPr lang="ja-JP" altLang="en-US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97483DC-5254-AEF3-888B-711392D99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652" y="1321348"/>
            <a:ext cx="2194547" cy="1772229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88BB6BAB-0F68-C165-2F80-94A61125B0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0" y="1321348"/>
            <a:ext cx="2205778" cy="1772229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D3AD56A1-DD78-3F9C-8918-419F882253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652" y="3498799"/>
            <a:ext cx="2194547" cy="1764687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5CC2A690-8D45-8DDC-9BA9-DF279A536D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9000" y="3498799"/>
            <a:ext cx="2194547" cy="1764687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ABCBB585-F44D-170C-08E5-D045C01971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8652" y="5668708"/>
            <a:ext cx="2194547" cy="1766989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89B3C5F4-6421-1F8E-6581-59A25F4ABD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8999" y="5668708"/>
            <a:ext cx="2196391" cy="1764687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710EDE9-58BC-7C4D-5FCF-1A918F519AAD}"/>
              </a:ext>
            </a:extLst>
          </p:cNvPr>
          <p:cNvSpPr/>
          <p:nvPr/>
        </p:nvSpPr>
        <p:spPr>
          <a:xfrm>
            <a:off x="776011" y="6550384"/>
            <a:ext cx="1245969" cy="12945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>
              <a:solidFill>
                <a:srgbClr val="FF0000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5EF8CFD-2FFF-0FDD-2A71-588547078C7D}"/>
              </a:ext>
            </a:extLst>
          </p:cNvPr>
          <p:cNvSpPr/>
          <p:nvPr/>
        </p:nvSpPr>
        <p:spPr>
          <a:xfrm>
            <a:off x="3731713" y="6537505"/>
            <a:ext cx="1245969" cy="12945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>
              <a:solidFill>
                <a:srgbClr val="FF0000"/>
              </a:solidFill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A98BF1B-899E-E5D7-E7CC-CC3E5F328FD7}"/>
              </a:ext>
            </a:extLst>
          </p:cNvPr>
          <p:cNvSpPr/>
          <p:nvPr/>
        </p:nvSpPr>
        <p:spPr>
          <a:xfrm>
            <a:off x="859724" y="4394021"/>
            <a:ext cx="1245969" cy="12945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>
              <a:solidFill>
                <a:srgbClr val="FF0000"/>
              </a:solidFill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29CEF67-931D-11D5-689C-F421483A060C}"/>
              </a:ext>
            </a:extLst>
          </p:cNvPr>
          <p:cNvSpPr/>
          <p:nvPr/>
        </p:nvSpPr>
        <p:spPr>
          <a:xfrm>
            <a:off x="3656586" y="4383910"/>
            <a:ext cx="1245969" cy="12945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>
              <a:solidFill>
                <a:srgbClr val="FF0000"/>
              </a:solidFill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B805CA8-4D67-3BF9-AD74-54D2186D4B16}"/>
              </a:ext>
            </a:extLst>
          </p:cNvPr>
          <p:cNvSpPr/>
          <p:nvPr/>
        </p:nvSpPr>
        <p:spPr>
          <a:xfrm>
            <a:off x="776011" y="2052034"/>
            <a:ext cx="1254556" cy="210355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>
              <a:solidFill>
                <a:srgbClr val="FF0000"/>
              </a:solidFill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B7CD1DD-79C0-5785-890D-DC3DE04D20D6}"/>
              </a:ext>
            </a:extLst>
          </p:cNvPr>
          <p:cNvSpPr/>
          <p:nvPr/>
        </p:nvSpPr>
        <p:spPr>
          <a:xfrm>
            <a:off x="3748917" y="2062767"/>
            <a:ext cx="1254556" cy="210355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701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89693-043B-586F-EF50-CA3B680923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87;p1">
            <a:extLst>
              <a:ext uri="{FF2B5EF4-FFF2-40B4-BE49-F238E27FC236}">
                <a16:creationId xmlns:a16="http://schemas.microsoft.com/office/drawing/2014/main" id="{65B591E5-2A7D-10E6-7E6D-E0313D262D47}"/>
              </a:ext>
            </a:extLst>
          </p:cNvPr>
          <p:cNvSpPr txBox="1"/>
          <p:nvPr/>
        </p:nvSpPr>
        <p:spPr>
          <a:xfrm>
            <a:off x="1317259" y="7595272"/>
            <a:ext cx="681681" cy="14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pPr algn="ctr"/>
            <a:r>
              <a:rPr lang="en-US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GAPDH</a:t>
            </a:r>
            <a:endParaRPr sz="600" dirty="0">
              <a:solidFill>
                <a:schemeClr val="dk1"/>
              </a:solidFill>
              <a:latin typeface="Arial" panose="020B0604020202020204" pitchFamily="34" charset="0"/>
              <a:ea typeface="Meiryo"/>
              <a:cs typeface="Arial" panose="020B0604020202020204" pitchFamily="34" charset="0"/>
              <a:sym typeface="Meiryo"/>
            </a:endParaRPr>
          </a:p>
        </p:txBody>
      </p:sp>
      <p:sp>
        <p:nvSpPr>
          <p:cNvPr id="21" name="Google Shape;87;p1">
            <a:extLst>
              <a:ext uri="{FF2B5EF4-FFF2-40B4-BE49-F238E27FC236}">
                <a16:creationId xmlns:a16="http://schemas.microsoft.com/office/drawing/2014/main" id="{55836BB9-4B37-7C2D-4185-46F8877DD385}"/>
              </a:ext>
            </a:extLst>
          </p:cNvPr>
          <p:cNvSpPr txBox="1"/>
          <p:nvPr/>
        </p:nvSpPr>
        <p:spPr>
          <a:xfrm>
            <a:off x="4176300" y="3265382"/>
            <a:ext cx="681681" cy="14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pPr algn="ctr"/>
            <a:r>
              <a:rPr lang="en-US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Integrin </a:t>
            </a:r>
            <a:r>
              <a:rPr lang="en-US" altLang="ja-JP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β3</a:t>
            </a:r>
            <a:endParaRPr sz="600" dirty="0">
              <a:solidFill>
                <a:schemeClr val="dk1"/>
              </a:solidFill>
              <a:latin typeface="Arial" panose="020B0604020202020204" pitchFamily="34" charset="0"/>
              <a:ea typeface="Meiryo"/>
              <a:cs typeface="Arial" panose="020B0604020202020204" pitchFamily="34" charset="0"/>
              <a:sym typeface="Meiryo"/>
            </a:endParaRPr>
          </a:p>
        </p:txBody>
      </p:sp>
      <p:sp>
        <p:nvSpPr>
          <p:cNvPr id="22" name="Google Shape;87;p1">
            <a:extLst>
              <a:ext uri="{FF2B5EF4-FFF2-40B4-BE49-F238E27FC236}">
                <a16:creationId xmlns:a16="http://schemas.microsoft.com/office/drawing/2014/main" id="{A95AF9D6-0EBC-A62C-AECC-E5B16251854B}"/>
              </a:ext>
            </a:extLst>
          </p:cNvPr>
          <p:cNvSpPr txBox="1"/>
          <p:nvPr/>
        </p:nvSpPr>
        <p:spPr>
          <a:xfrm>
            <a:off x="1280974" y="5426835"/>
            <a:ext cx="681681" cy="14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pPr algn="ctr"/>
            <a:r>
              <a:rPr lang="en-US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Paxillin</a:t>
            </a:r>
            <a:endParaRPr sz="600" dirty="0">
              <a:solidFill>
                <a:schemeClr val="dk1"/>
              </a:solidFill>
              <a:latin typeface="Arial" panose="020B0604020202020204" pitchFamily="34" charset="0"/>
              <a:ea typeface="Meiryo"/>
              <a:cs typeface="Arial" panose="020B0604020202020204" pitchFamily="34" charset="0"/>
              <a:sym typeface="Meiryo"/>
            </a:endParaRPr>
          </a:p>
        </p:txBody>
      </p:sp>
      <p:sp>
        <p:nvSpPr>
          <p:cNvPr id="23" name="Google Shape;87;p1">
            <a:extLst>
              <a:ext uri="{FF2B5EF4-FFF2-40B4-BE49-F238E27FC236}">
                <a16:creationId xmlns:a16="http://schemas.microsoft.com/office/drawing/2014/main" id="{08227A4C-7F0F-68A1-2ABB-BEADB3A044ED}"/>
              </a:ext>
            </a:extLst>
          </p:cNvPr>
          <p:cNvSpPr txBox="1"/>
          <p:nvPr/>
        </p:nvSpPr>
        <p:spPr>
          <a:xfrm>
            <a:off x="1272135" y="3234454"/>
            <a:ext cx="681681" cy="14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pPr algn="ctr"/>
            <a:r>
              <a:rPr lang="en-US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Integrin </a:t>
            </a:r>
            <a:r>
              <a:rPr lang="en-US" altLang="ja-JP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αV</a:t>
            </a:r>
            <a:endParaRPr sz="600" dirty="0">
              <a:solidFill>
                <a:schemeClr val="dk1"/>
              </a:solidFill>
              <a:latin typeface="Arial" panose="020B0604020202020204" pitchFamily="34" charset="0"/>
              <a:ea typeface="Meiryo"/>
              <a:cs typeface="Arial" panose="020B0604020202020204" pitchFamily="34" charset="0"/>
              <a:sym typeface="Meiryo"/>
            </a:endParaRPr>
          </a:p>
        </p:txBody>
      </p:sp>
      <p:sp>
        <p:nvSpPr>
          <p:cNvPr id="25" name="Google Shape;87;p1">
            <a:extLst>
              <a:ext uri="{FF2B5EF4-FFF2-40B4-BE49-F238E27FC236}">
                <a16:creationId xmlns:a16="http://schemas.microsoft.com/office/drawing/2014/main" id="{79AF6579-0481-92FF-C7B5-AB4EFC086409}"/>
              </a:ext>
            </a:extLst>
          </p:cNvPr>
          <p:cNvSpPr txBox="1"/>
          <p:nvPr/>
        </p:nvSpPr>
        <p:spPr>
          <a:xfrm>
            <a:off x="1291479" y="1071703"/>
            <a:ext cx="681681" cy="14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pPr algn="ctr"/>
            <a:r>
              <a:rPr lang="en-US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Integrin </a:t>
            </a:r>
            <a:r>
              <a:rPr lang="en-US" altLang="ja-JP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α5</a:t>
            </a:r>
            <a:endParaRPr lang="en-US" sz="600" dirty="0">
              <a:solidFill>
                <a:schemeClr val="dk1"/>
              </a:solidFill>
              <a:latin typeface="Arial" panose="020B0604020202020204" pitchFamily="34" charset="0"/>
              <a:ea typeface="Meiryo"/>
              <a:cs typeface="Arial" panose="020B0604020202020204" pitchFamily="34" charset="0"/>
              <a:sym typeface="Meiryo"/>
            </a:endParaRPr>
          </a:p>
        </p:txBody>
      </p:sp>
      <p:sp>
        <p:nvSpPr>
          <p:cNvPr id="26" name="Google Shape;87;p1">
            <a:extLst>
              <a:ext uri="{FF2B5EF4-FFF2-40B4-BE49-F238E27FC236}">
                <a16:creationId xmlns:a16="http://schemas.microsoft.com/office/drawing/2014/main" id="{E217C966-C628-2734-0114-6E7A94358C3E}"/>
              </a:ext>
            </a:extLst>
          </p:cNvPr>
          <p:cNvSpPr txBox="1"/>
          <p:nvPr/>
        </p:nvSpPr>
        <p:spPr>
          <a:xfrm>
            <a:off x="4191494" y="1073480"/>
            <a:ext cx="681681" cy="14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pPr algn="ctr"/>
            <a:r>
              <a:rPr lang="en-US" sz="600" dirty="0" err="1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Intregrin</a:t>
            </a:r>
            <a:r>
              <a:rPr lang="en-US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 </a:t>
            </a:r>
            <a:r>
              <a:rPr lang="en-US" altLang="ja-JP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β1</a:t>
            </a:r>
            <a:endParaRPr sz="600" dirty="0">
              <a:solidFill>
                <a:schemeClr val="dk1"/>
              </a:solidFill>
              <a:latin typeface="Arial" panose="020B0604020202020204" pitchFamily="34" charset="0"/>
              <a:ea typeface="Meiryo"/>
              <a:cs typeface="Arial" panose="020B0604020202020204" pitchFamily="34" charset="0"/>
              <a:sym typeface="Meiryo"/>
            </a:endParaRPr>
          </a:p>
        </p:txBody>
      </p:sp>
      <p:sp>
        <p:nvSpPr>
          <p:cNvPr id="27" name="Google Shape;87;p1">
            <a:extLst>
              <a:ext uri="{FF2B5EF4-FFF2-40B4-BE49-F238E27FC236}">
                <a16:creationId xmlns:a16="http://schemas.microsoft.com/office/drawing/2014/main" id="{367EDC15-C7D5-EB83-DA4A-AB8A045A5C20}"/>
              </a:ext>
            </a:extLst>
          </p:cNvPr>
          <p:cNvSpPr txBox="1"/>
          <p:nvPr/>
        </p:nvSpPr>
        <p:spPr>
          <a:xfrm>
            <a:off x="4155559" y="5404319"/>
            <a:ext cx="681681" cy="14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pPr algn="ctr"/>
            <a:r>
              <a:rPr lang="en-US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TAB1</a:t>
            </a:r>
            <a:endParaRPr sz="600" dirty="0">
              <a:solidFill>
                <a:schemeClr val="dk1"/>
              </a:solidFill>
              <a:latin typeface="Arial" panose="020B0604020202020204" pitchFamily="34" charset="0"/>
              <a:ea typeface="Meiryo"/>
              <a:cs typeface="Arial" panose="020B0604020202020204" pitchFamily="34" charset="0"/>
              <a:sym typeface="Meiryo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69F6436F-8D1D-904A-A6D1-F696B4CB4398}"/>
              </a:ext>
            </a:extLst>
          </p:cNvPr>
          <p:cNvSpPr txBox="1"/>
          <p:nvPr/>
        </p:nvSpPr>
        <p:spPr>
          <a:xfrm>
            <a:off x="601470" y="220419"/>
            <a:ext cx="822036" cy="2308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b="1" dirty="0">
                <a:latin typeface="Arial" panose="020B0604020202020204" pitchFamily="34" charset="0"/>
                <a:cs typeface="Arial" panose="020B0604020202020204" pitchFamily="34" charset="0"/>
              </a:rPr>
              <a:t>Figure 3D</a:t>
            </a:r>
            <a:endParaRPr lang="ja-JP" altLang="en-US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29A39F02-B01A-B402-115D-3ABC28F073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649" y="1329242"/>
            <a:ext cx="2175913" cy="1750434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38CEBE21-B6D9-E7CA-4321-D54F4A61AF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2969" y="1329241"/>
            <a:ext cx="2164715" cy="1750433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ACF7E684-86C5-B382-8BC6-D209B5AE44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649" y="3487712"/>
            <a:ext cx="2175913" cy="1760919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FFF8908C-226F-687B-6ED5-5FBA8C11E2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4042" y="3498198"/>
            <a:ext cx="2164714" cy="1750433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87E9A969-F481-32FB-911A-6D38233894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649" y="5669225"/>
            <a:ext cx="2194550" cy="1760919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F800232-7877-CD01-9B58-7F110C441B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14040" y="5667155"/>
            <a:ext cx="2164716" cy="1748138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5A6FE9F3-1EC1-B013-72FC-6ADD7EB732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1648" y="7825099"/>
            <a:ext cx="2175913" cy="1751985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6E47444-026F-CB5C-4B6B-EAD520D62666}"/>
              </a:ext>
            </a:extLst>
          </p:cNvPr>
          <p:cNvSpPr/>
          <p:nvPr/>
        </p:nvSpPr>
        <p:spPr>
          <a:xfrm>
            <a:off x="1145205" y="2070041"/>
            <a:ext cx="245713" cy="10517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>
              <a:solidFill>
                <a:srgbClr val="FF0000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580987C-8B22-3D78-0660-88DCD41DECA1}"/>
              </a:ext>
            </a:extLst>
          </p:cNvPr>
          <p:cNvSpPr/>
          <p:nvPr/>
        </p:nvSpPr>
        <p:spPr>
          <a:xfrm>
            <a:off x="3958108" y="2165322"/>
            <a:ext cx="254852" cy="15716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>
              <a:solidFill>
                <a:srgbClr val="FF0000"/>
              </a:solidFill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C54EA32-38D9-8BB0-0FC6-706DB97115DD}"/>
              </a:ext>
            </a:extLst>
          </p:cNvPr>
          <p:cNvSpPr/>
          <p:nvPr/>
        </p:nvSpPr>
        <p:spPr>
          <a:xfrm>
            <a:off x="1033531" y="4328402"/>
            <a:ext cx="257948" cy="89052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>
              <a:solidFill>
                <a:srgbClr val="FF0000"/>
              </a:solidFill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867FCA7-2D3A-F0D6-429C-6465C1FA1BB3}"/>
              </a:ext>
            </a:extLst>
          </p:cNvPr>
          <p:cNvSpPr/>
          <p:nvPr/>
        </p:nvSpPr>
        <p:spPr>
          <a:xfrm>
            <a:off x="3966671" y="4395989"/>
            <a:ext cx="254851" cy="85859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>
              <a:solidFill>
                <a:srgbClr val="FF0000"/>
              </a:solidFill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32EF95A-0C11-EF0D-51F0-9876A91A60B0}"/>
              </a:ext>
            </a:extLst>
          </p:cNvPr>
          <p:cNvSpPr/>
          <p:nvPr/>
        </p:nvSpPr>
        <p:spPr>
          <a:xfrm>
            <a:off x="1022476" y="6194738"/>
            <a:ext cx="277611" cy="113576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>
              <a:solidFill>
                <a:srgbClr val="FF0000"/>
              </a:solidFill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85B4FD6-EC43-FB4E-93A7-C197097BE17B}"/>
              </a:ext>
            </a:extLst>
          </p:cNvPr>
          <p:cNvSpPr/>
          <p:nvPr/>
        </p:nvSpPr>
        <p:spPr>
          <a:xfrm>
            <a:off x="3992452" y="6368602"/>
            <a:ext cx="224778" cy="83713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>
              <a:solidFill>
                <a:srgbClr val="FF0000"/>
              </a:solidFill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E4510FF-D66C-E1B4-D127-FE0662EAD201}"/>
              </a:ext>
            </a:extLst>
          </p:cNvPr>
          <p:cNvSpPr/>
          <p:nvPr/>
        </p:nvSpPr>
        <p:spPr>
          <a:xfrm>
            <a:off x="1356286" y="8688391"/>
            <a:ext cx="145489" cy="61909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567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8153E-B9E6-E227-EF79-C68EFB5179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87;p1">
            <a:extLst>
              <a:ext uri="{FF2B5EF4-FFF2-40B4-BE49-F238E27FC236}">
                <a16:creationId xmlns:a16="http://schemas.microsoft.com/office/drawing/2014/main" id="{70EE0E81-7780-A397-A71C-133C6D4AE587}"/>
              </a:ext>
            </a:extLst>
          </p:cNvPr>
          <p:cNvSpPr txBox="1"/>
          <p:nvPr/>
        </p:nvSpPr>
        <p:spPr>
          <a:xfrm>
            <a:off x="4176300" y="3265382"/>
            <a:ext cx="681681" cy="14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pPr algn="ctr"/>
            <a:r>
              <a:rPr lang="en-US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GAPDH</a:t>
            </a:r>
            <a:endParaRPr sz="600" dirty="0">
              <a:solidFill>
                <a:schemeClr val="dk1"/>
              </a:solidFill>
              <a:latin typeface="Arial" panose="020B0604020202020204" pitchFamily="34" charset="0"/>
              <a:ea typeface="Meiryo"/>
              <a:cs typeface="Arial" panose="020B0604020202020204" pitchFamily="34" charset="0"/>
              <a:sym typeface="Meiryo"/>
            </a:endParaRPr>
          </a:p>
        </p:txBody>
      </p:sp>
      <p:sp>
        <p:nvSpPr>
          <p:cNvPr id="23" name="Google Shape;87;p1">
            <a:extLst>
              <a:ext uri="{FF2B5EF4-FFF2-40B4-BE49-F238E27FC236}">
                <a16:creationId xmlns:a16="http://schemas.microsoft.com/office/drawing/2014/main" id="{FFE09C83-37D0-A638-7EBD-923C2263E421}"/>
              </a:ext>
            </a:extLst>
          </p:cNvPr>
          <p:cNvSpPr txBox="1"/>
          <p:nvPr/>
        </p:nvSpPr>
        <p:spPr>
          <a:xfrm>
            <a:off x="1272135" y="3234454"/>
            <a:ext cx="681681" cy="14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pPr algn="ctr"/>
            <a:r>
              <a:rPr lang="en-US" altLang="ja-JP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α-SMA</a:t>
            </a:r>
            <a:endParaRPr sz="600" dirty="0">
              <a:solidFill>
                <a:schemeClr val="dk1"/>
              </a:solidFill>
              <a:latin typeface="Arial" panose="020B0604020202020204" pitchFamily="34" charset="0"/>
              <a:ea typeface="Meiryo"/>
              <a:cs typeface="Arial" panose="020B0604020202020204" pitchFamily="34" charset="0"/>
              <a:sym typeface="Meiryo"/>
            </a:endParaRPr>
          </a:p>
        </p:txBody>
      </p:sp>
      <p:sp>
        <p:nvSpPr>
          <p:cNvPr id="25" name="Google Shape;87;p1">
            <a:extLst>
              <a:ext uri="{FF2B5EF4-FFF2-40B4-BE49-F238E27FC236}">
                <a16:creationId xmlns:a16="http://schemas.microsoft.com/office/drawing/2014/main" id="{ADF31D29-0364-992B-DE3B-CEAC68A7512E}"/>
              </a:ext>
            </a:extLst>
          </p:cNvPr>
          <p:cNvSpPr txBox="1"/>
          <p:nvPr/>
        </p:nvSpPr>
        <p:spPr>
          <a:xfrm>
            <a:off x="1291479" y="1071703"/>
            <a:ext cx="681681" cy="14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pPr algn="ctr"/>
            <a:r>
              <a:rPr lang="en-US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Fibronectin1</a:t>
            </a:r>
          </a:p>
        </p:txBody>
      </p:sp>
      <p:sp>
        <p:nvSpPr>
          <p:cNvPr id="26" name="Google Shape;87;p1">
            <a:extLst>
              <a:ext uri="{FF2B5EF4-FFF2-40B4-BE49-F238E27FC236}">
                <a16:creationId xmlns:a16="http://schemas.microsoft.com/office/drawing/2014/main" id="{D8B09F87-D11A-830A-E36B-B2338F03A6D4}"/>
              </a:ext>
            </a:extLst>
          </p:cNvPr>
          <p:cNvSpPr txBox="1"/>
          <p:nvPr/>
        </p:nvSpPr>
        <p:spPr>
          <a:xfrm>
            <a:off x="4191494" y="1073480"/>
            <a:ext cx="681681" cy="14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pPr algn="ctr"/>
            <a:r>
              <a:rPr lang="en-US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Collagen1A</a:t>
            </a:r>
            <a:r>
              <a:rPr lang="en-US" altLang="ja-JP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1</a:t>
            </a:r>
            <a:endParaRPr sz="600" dirty="0">
              <a:solidFill>
                <a:schemeClr val="dk1"/>
              </a:solidFill>
              <a:latin typeface="Arial" panose="020B0604020202020204" pitchFamily="34" charset="0"/>
              <a:ea typeface="Meiryo"/>
              <a:cs typeface="Arial" panose="020B0604020202020204" pitchFamily="34" charset="0"/>
              <a:sym typeface="Meiryo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DC1CEA0B-F9F6-5FF9-60EB-6DC03C4A36B8}"/>
              </a:ext>
            </a:extLst>
          </p:cNvPr>
          <p:cNvSpPr txBox="1"/>
          <p:nvPr/>
        </p:nvSpPr>
        <p:spPr>
          <a:xfrm>
            <a:off x="601470" y="220419"/>
            <a:ext cx="822036" cy="2308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b="1" dirty="0">
                <a:latin typeface="Arial" panose="020B0604020202020204" pitchFamily="34" charset="0"/>
                <a:cs typeface="Arial" panose="020B0604020202020204" pitchFamily="34" charset="0"/>
              </a:rPr>
              <a:t>Figure 3G</a:t>
            </a:r>
            <a:endParaRPr lang="ja-JP" altLang="en-US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EBA59C4-78E5-51C0-7904-AA0B71B62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652" y="1329895"/>
            <a:ext cx="2197457" cy="1774578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5E010BF0-5BBE-8BFE-9757-25B78E47C7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0" y="1329895"/>
            <a:ext cx="2203075" cy="1770803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F3D3AC96-2FCB-24B8-4949-EF0733945F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652" y="3508531"/>
            <a:ext cx="2197457" cy="1770803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183F8EC4-B881-7492-1ED9-FDFA3373EB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3254" y="3508531"/>
            <a:ext cx="2204003" cy="1770803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F3B97B1-8A00-144B-D1DF-958A3BAF39AB}"/>
              </a:ext>
            </a:extLst>
          </p:cNvPr>
          <p:cNvSpPr/>
          <p:nvPr/>
        </p:nvSpPr>
        <p:spPr>
          <a:xfrm>
            <a:off x="1187450" y="4286249"/>
            <a:ext cx="1082675" cy="111125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>
              <a:solidFill>
                <a:srgbClr val="FF0000"/>
              </a:solidFill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C32440F-A15E-DCBA-D462-BB4A1F9E7CD0}"/>
              </a:ext>
            </a:extLst>
          </p:cNvPr>
          <p:cNvSpPr/>
          <p:nvPr/>
        </p:nvSpPr>
        <p:spPr>
          <a:xfrm>
            <a:off x="4035424" y="4384407"/>
            <a:ext cx="1085851" cy="92343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>
              <a:solidFill>
                <a:srgbClr val="FF0000"/>
              </a:solidFill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EC15CC2-3420-0000-6300-6C6315AE89B2}"/>
              </a:ext>
            </a:extLst>
          </p:cNvPr>
          <p:cNvSpPr/>
          <p:nvPr/>
        </p:nvSpPr>
        <p:spPr>
          <a:xfrm>
            <a:off x="1187450" y="2094593"/>
            <a:ext cx="1057275" cy="92981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>
              <a:solidFill>
                <a:srgbClr val="FF0000"/>
              </a:solidFill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9DDA27C7-0D2F-0D6C-E7BB-EF847F17FE51}"/>
              </a:ext>
            </a:extLst>
          </p:cNvPr>
          <p:cNvSpPr/>
          <p:nvPr/>
        </p:nvSpPr>
        <p:spPr>
          <a:xfrm>
            <a:off x="4159250" y="2204917"/>
            <a:ext cx="1080675" cy="9695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406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91808-9B43-7F29-1279-4F8CF09D8D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87;p1">
            <a:extLst>
              <a:ext uri="{FF2B5EF4-FFF2-40B4-BE49-F238E27FC236}">
                <a16:creationId xmlns:a16="http://schemas.microsoft.com/office/drawing/2014/main" id="{8FB1FAE5-D0CF-308F-36AB-3B7B371140EF}"/>
              </a:ext>
            </a:extLst>
          </p:cNvPr>
          <p:cNvSpPr txBox="1"/>
          <p:nvPr/>
        </p:nvSpPr>
        <p:spPr>
          <a:xfrm>
            <a:off x="1272135" y="3234454"/>
            <a:ext cx="681681" cy="14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pPr algn="ctr"/>
            <a:r>
              <a:rPr lang="en-US" altLang="ja-JP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βactin</a:t>
            </a:r>
          </a:p>
        </p:txBody>
      </p:sp>
      <p:sp>
        <p:nvSpPr>
          <p:cNvPr id="25" name="Google Shape;87;p1">
            <a:extLst>
              <a:ext uri="{FF2B5EF4-FFF2-40B4-BE49-F238E27FC236}">
                <a16:creationId xmlns:a16="http://schemas.microsoft.com/office/drawing/2014/main" id="{3CCF2FB6-1384-04B1-46F0-E9D78827362A}"/>
              </a:ext>
            </a:extLst>
          </p:cNvPr>
          <p:cNvSpPr txBox="1"/>
          <p:nvPr/>
        </p:nvSpPr>
        <p:spPr>
          <a:xfrm>
            <a:off x="1291479" y="1071703"/>
            <a:ext cx="681681" cy="14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pPr algn="ctr"/>
            <a:r>
              <a:rPr lang="en-US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Integrin </a:t>
            </a:r>
            <a:r>
              <a:rPr lang="en-US" altLang="ja-JP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αV</a:t>
            </a:r>
            <a:endParaRPr lang="en-US" sz="600" dirty="0">
              <a:solidFill>
                <a:schemeClr val="dk1"/>
              </a:solidFill>
              <a:latin typeface="Arial" panose="020B0604020202020204" pitchFamily="34" charset="0"/>
              <a:ea typeface="Meiryo"/>
              <a:cs typeface="Arial" panose="020B0604020202020204" pitchFamily="34" charset="0"/>
              <a:sym typeface="Meiryo"/>
            </a:endParaRPr>
          </a:p>
        </p:txBody>
      </p:sp>
      <p:sp>
        <p:nvSpPr>
          <p:cNvPr id="26" name="Google Shape;87;p1">
            <a:extLst>
              <a:ext uri="{FF2B5EF4-FFF2-40B4-BE49-F238E27FC236}">
                <a16:creationId xmlns:a16="http://schemas.microsoft.com/office/drawing/2014/main" id="{FBD8CBA7-657A-9799-4214-B38054CC5573}"/>
              </a:ext>
            </a:extLst>
          </p:cNvPr>
          <p:cNvSpPr txBox="1"/>
          <p:nvPr/>
        </p:nvSpPr>
        <p:spPr>
          <a:xfrm>
            <a:off x="4191494" y="1073480"/>
            <a:ext cx="681681" cy="14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pPr algn="ctr"/>
            <a:r>
              <a:rPr lang="en-US" sz="600" dirty="0">
                <a:solidFill>
                  <a:schemeClr val="dk1"/>
                </a:solidFill>
                <a:latin typeface="Arial" panose="020B0604020202020204" pitchFamily="34" charset="0"/>
                <a:ea typeface="Meiryo"/>
                <a:cs typeface="Arial" panose="020B0604020202020204" pitchFamily="34" charset="0"/>
                <a:sym typeface="Meiryo"/>
              </a:rPr>
              <a:t>GAPDH</a:t>
            </a:r>
            <a:endParaRPr sz="600" dirty="0">
              <a:solidFill>
                <a:schemeClr val="dk1"/>
              </a:solidFill>
              <a:latin typeface="Arial" panose="020B0604020202020204" pitchFamily="34" charset="0"/>
              <a:ea typeface="Meiryo"/>
              <a:cs typeface="Arial" panose="020B0604020202020204" pitchFamily="34" charset="0"/>
              <a:sym typeface="Meiryo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063230B7-8440-1EE5-4FCC-E574CF20BF49}"/>
              </a:ext>
            </a:extLst>
          </p:cNvPr>
          <p:cNvSpPr txBox="1"/>
          <p:nvPr/>
        </p:nvSpPr>
        <p:spPr>
          <a:xfrm>
            <a:off x="601470" y="220419"/>
            <a:ext cx="822036" cy="2308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900" b="1" dirty="0">
                <a:latin typeface="Arial" panose="020B0604020202020204" pitchFamily="34" charset="0"/>
                <a:cs typeface="Arial" panose="020B0604020202020204" pitchFamily="34" charset="0"/>
              </a:rPr>
              <a:t>Figure 4D</a:t>
            </a:r>
            <a:endParaRPr lang="ja-JP" altLang="en-US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BC0E637-F8F4-7412-7E73-D88DE9AAA8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86" y="1340401"/>
            <a:ext cx="2170632" cy="1747003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CB92F360-2AF9-15F7-7030-DC3DB083B6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386" y="3508658"/>
            <a:ext cx="2170632" cy="1756101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0E0D864-15FC-2C5D-C80C-322B391934CA}"/>
              </a:ext>
            </a:extLst>
          </p:cNvPr>
          <p:cNvSpPr/>
          <p:nvPr/>
        </p:nvSpPr>
        <p:spPr>
          <a:xfrm>
            <a:off x="1746250" y="2204378"/>
            <a:ext cx="714375" cy="7209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>
              <a:solidFill>
                <a:srgbClr val="FF0000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6A1C21B-46D6-CE0E-D371-F9E652783F0D}"/>
              </a:ext>
            </a:extLst>
          </p:cNvPr>
          <p:cNvSpPr/>
          <p:nvPr/>
        </p:nvSpPr>
        <p:spPr>
          <a:xfrm>
            <a:off x="1704976" y="3982904"/>
            <a:ext cx="736600" cy="96971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24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2780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74</Words>
  <Application>Microsoft Office PowerPoint</Application>
  <PresentationFormat>A4 210 x 297 mm</PresentationFormat>
  <Paragraphs>58</Paragraphs>
  <Slides>9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1" baseType="lpstr"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YONEKURA Toshiya</dc:creator>
  <cp:lastModifiedBy>住吉 一誠</cp:lastModifiedBy>
  <cp:revision>10</cp:revision>
  <dcterms:created xsi:type="dcterms:W3CDTF">2024-02-14T09:22:27Z</dcterms:created>
  <dcterms:modified xsi:type="dcterms:W3CDTF">2025-06-30T04:15:14Z</dcterms:modified>
</cp:coreProperties>
</file>