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708" y="864"/>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4"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514350" y="2840568"/>
            <a:ext cx="5829300" cy="1960033"/>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A794668-6CB4-4160-B1EA-ECECAC1CFC7B}" type="datetimeFigureOut">
              <a:rPr lang="it-IT" smtClean="0"/>
              <a:t>09/12/2015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2903030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A794668-6CB4-4160-B1EA-ECECAC1CFC7B}" type="datetimeFigureOut">
              <a:rPr lang="it-IT" smtClean="0"/>
              <a:t>09/12/2015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3104779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41735" y="5875867"/>
            <a:ext cx="5829300" cy="1816100"/>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A794668-6CB4-4160-B1EA-ECECAC1CFC7B}" type="datetimeFigureOut">
              <a:rPr lang="it-IT" smtClean="0"/>
              <a:t>09/12/2015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1371566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A794668-6CB4-4160-B1EA-ECECAC1CFC7B}" type="datetimeFigureOut">
              <a:rPr lang="it-IT" smtClean="0"/>
              <a:t>09/12/2015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1502821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342900" y="366184"/>
            <a:ext cx="6172200" cy="1524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A794668-6CB4-4160-B1EA-ECECAC1CFC7B}" type="datetimeFigureOut">
              <a:rPr lang="it-IT" smtClean="0"/>
              <a:t>09/12/2015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2156592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AA794668-6CB4-4160-B1EA-ECECAC1CFC7B}" type="datetimeFigureOut">
              <a:rPr lang="it-IT" smtClean="0"/>
              <a:t>09/12/2015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2816165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A794668-6CB4-4160-B1EA-ECECAC1CFC7B}" type="datetimeFigureOut">
              <a:rPr lang="it-IT" smtClean="0"/>
              <a:t>09/12/2015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3984928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342900" y="364067"/>
            <a:ext cx="2256235" cy="154940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A794668-6CB4-4160-B1EA-ECECAC1CFC7B}" type="datetimeFigureOut">
              <a:rPr lang="it-IT" smtClean="0"/>
              <a:t>09/12/2015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1717300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344216" y="6400800"/>
            <a:ext cx="4114800" cy="755651"/>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A794668-6CB4-4160-B1EA-ECECAC1CFC7B}" type="datetimeFigureOut">
              <a:rPr lang="it-IT" smtClean="0"/>
              <a:t>09/12/2015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2571028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A794668-6CB4-4160-B1EA-ECECAC1CFC7B}" type="datetimeFigureOut">
              <a:rPr lang="it-IT" smtClean="0"/>
              <a:t>09/12/2015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1813797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3729037" y="488951"/>
            <a:ext cx="1157288" cy="104013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257175" y="488951"/>
            <a:ext cx="3357563" cy="104013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A794668-6CB4-4160-B1EA-ECECAC1CFC7B}" type="datetimeFigureOut">
              <a:rPr lang="it-IT" smtClean="0"/>
              <a:t>09/12/2015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50AE264-4EE1-47E5-9032-321A46A21269}" type="slidenum">
              <a:rPr lang="it-IT" smtClean="0"/>
              <a:t>‹N›</a:t>
            </a:fld>
            <a:endParaRPr lang="it-IT"/>
          </a:p>
        </p:txBody>
      </p:sp>
    </p:spTree>
    <p:extLst>
      <p:ext uri="{BB962C8B-B14F-4D97-AF65-F5344CB8AC3E}">
        <p14:creationId xmlns:p14="http://schemas.microsoft.com/office/powerpoint/2010/main" val="1325870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AA794668-6CB4-4160-B1EA-ECECAC1CFC7B}" type="datetimeFigureOut">
              <a:rPr lang="it-IT" smtClean="0"/>
              <a:t>09/12/2015</a:t>
            </a:fld>
            <a:endParaRPr lang="it-IT"/>
          </a:p>
        </p:txBody>
      </p:sp>
      <p:sp>
        <p:nvSpPr>
          <p:cNvPr id="5" name="Segnaposto piè di pagina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650AE264-4EE1-47E5-9032-321A46A21269}" type="slidenum">
              <a:rPr lang="it-IT" smtClean="0"/>
              <a:t>‹N›</a:t>
            </a:fld>
            <a:endParaRPr lang="it-IT"/>
          </a:p>
        </p:txBody>
      </p:sp>
    </p:spTree>
    <p:extLst>
      <p:ext uri="{BB962C8B-B14F-4D97-AF65-F5344CB8AC3E}">
        <p14:creationId xmlns:p14="http://schemas.microsoft.com/office/powerpoint/2010/main" val="757991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5"/>
          <p:cNvSpPr txBox="1">
            <a:spLocks noChangeArrowheads="1"/>
          </p:cNvSpPr>
          <p:nvPr/>
        </p:nvSpPr>
        <p:spPr bwMode="auto">
          <a:xfrm>
            <a:off x="188640" y="4572000"/>
            <a:ext cx="6570781"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lnSpc>
                <a:spcPct val="200000"/>
              </a:lnSpc>
              <a:spcBef>
                <a:spcPct val="0"/>
              </a:spcBef>
              <a:buFontTx/>
              <a:buNone/>
            </a:pPr>
            <a:r>
              <a:rPr lang="it-IT" altLang="it-IT" sz="1200" b="1" dirty="0" err="1">
                <a:latin typeface="Times New Roman" pitchFamily="18" charset="0"/>
                <a:cs typeface="Times New Roman" pitchFamily="18" charset="0"/>
              </a:rPr>
              <a:t>Additional</a:t>
            </a:r>
            <a:r>
              <a:rPr lang="it-IT" altLang="it-IT" sz="1200" b="1" dirty="0">
                <a:latin typeface="Times New Roman" pitchFamily="18" charset="0"/>
                <a:cs typeface="Times New Roman" pitchFamily="18" charset="0"/>
              </a:rPr>
              <a:t> file </a:t>
            </a:r>
            <a:r>
              <a:rPr lang="it-IT" altLang="it-IT" sz="1200" b="1" dirty="0" smtClean="0">
                <a:latin typeface="Times New Roman" pitchFamily="18" charset="0"/>
                <a:cs typeface="Times New Roman" pitchFamily="18" charset="0"/>
              </a:rPr>
              <a:t>2: Figure S2</a:t>
            </a:r>
            <a:r>
              <a:rPr lang="it-IT" altLang="it-IT" sz="1200" dirty="0" smtClean="0">
                <a:latin typeface="Times New Roman" pitchFamily="18" charset="0"/>
                <a:cs typeface="Times New Roman" pitchFamily="18" charset="0"/>
              </a:rPr>
              <a:t>. </a:t>
            </a:r>
            <a:r>
              <a:rPr lang="en-US" altLang="it-IT" sz="1200" dirty="0">
                <a:latin typeface="Times New Roman" pitchFamily="18" charset="0"/>
                <a:cs typeface="Times New Roman" pitchFamily="18" charset="0"/>
              </a:rPr>
              <a:t>Flow cytometry analysis of intracellular ERβ expression levels in CD4</a:t>
            </a:r>
            <a:r>
              <a:rPr lang="en-US" altLang="it-IT" sz="1200" baseline="30000" dirty="0">
                <a:latin typeface="Times New Roman" pitchFamily="18" charset="0"/>
                <a:cs typeface="Times New Roman" pitchFamily="18" charset="0"/>
              </a:rPr>
              <a:t>+</a:t>
            </a:r>
            <a:r>
              <a:rPr lang="en-US" altLang="it-IT" sz="1200" dirty="0">
                <a:latin typeface="Times New Roman" pitchFamily="18" charset="0"/>
                <a:cs typeface="Times New Roman" pitchFamily="18" charset="0"/>
              </a:rPr>
              <a:t> and CD8</a:t>
            </a:r>
            <a:r>
              <a:rPr lang="en-US" altLang="it-IT" sz="1200" baseline="30000" dirty="0">
                <a:latin typeface="Times New Roman" pitchFamily="18" charset="0"/>
                <a:cs typeface="Times New Roman" pitchFamily="18" charset="0"/>
              </a:rPr>
              <a:t>+</a:t>
            </a:r>
            <a:r>
              <a:rPr lang="en-US" altLang="it-IT" sz="1200" dirty="0">
                <a:latin typeface="Times New Roman" pitchFamily="18" charset="0"/>
                <a:cs typeface="Times New Roman" pitchFamily="18" charset="0"/>
              </a:rPr>
              <a:t> T lymphocytes from SLE patients and healthy controls. Intracellular ERβ expression levels were evaluated by flow cytometry in CD4</a:t>
            </a:r>
            <a:r>
              <a:rPr lang="en-US" altLang="it-IT" sz="1200" baseline="30000" dirty="0">
                <a:latin typeface="Times New Roman" pitchFamily="18" charset="0"/>
                <a:cs typeface="Times New Roman" pitchFamily="18" charset="0"/>
              </a:rPr>
              <a:t>+</a:t>
            </a:r>
            <a:r>
              <a:rPr lang="en-US" altLang="it-IT" sz="1200" dirty="0">
                <a:latin typeface="Times New Roman" pitchFamily="18" charset="0"/>
                <a:cs typeface="Times New Roman" pitchFamily="18" charset="0"/>
              </a:rPr>
              <a:t> </a:t>
            </a:r>
            <a:r>
              <a:rPr lang="en-US" altLang="it-IT" sz="1200" dirty="0" smtClean="0">
                <a:latin typeface="Times New Roman" pitchFamily="18" charset="0"/>
                <a:cs typeface="Times New Roman" pitchFamily="18" charset="0"/>
              </a:rPr>
              <a:t>(</a:t>
            </a:r>
            <a:r>
              <a:rPr lang="en-US" altLang="it-IT" sz="1200" b="1" dirty="0" smtClean="0">
                <a:latin typeface="Times New Roman" pitchFamily="18" charset="0"/>
                <a:cs typeface="Times New Roman" pitchFamily="18" charset="0"/>
              </a:rPr>
              <a:t>A</a:t>
            </a:r>
            <a:r>
              <a:rPr lang="en-US" altLang="it-IT" sz="1200" dirty="0" smtClean="0">
                <a:latin typeface="Times New Roman" pitchFamily="18" charset="0"/>
                <a:cs typeface="Times New Roman" pitchFamily="18" charset="0"/>
              </a:rPr>
              <a:t>, left panel) </a:t>
            </a:r>
            <a:r>
              <a:rPr lang="en-US" altLang="it-IT" sz="1200" dirty="0">
                <a:latin typeface="Times New Roman" pitchFamily="18" charset="0"/>
                <a:cs typeface="Times New Roman" pitchFamily="18" charset="0"/>
              </a:rPr>
              <a:t>and CD8</a:t>
            </a:r>
            <a:r>
              <a:rPr lang="en-US" altLang="it-IT" sz="1200" baseline="30000" dirty="0">
                <a:latin typeface="Times New Roman" pitchFamily="18" charset="0"/>
                <a:cs typeface="Times New Roman" pitchFamily="18" charset="0"/>
              </a:rPr>
              <a:t>+</a:t>
            </a:r>
            <a:r>
              <a:rPr lang="en-US" altLang="it-IT" sz="1200" dirty="0">
                <a:latin typeface="Times New Roman" pitchFamily="18" charset="0"/>
                <a:cs typeface="Times New Roman" pitchFamily="18" charset="0"/>
              </a:rPr>
              <a:t> </a:t>
            </a:r>
            <a:r>
              <a:rPr lang="en-US" altLang="it-IT" sz="1200" dirty="0" smtClean="0">
                <a:latin typeface="Times New Roman" pitchFamily="18" charset="0"/>
                <a:cs typeface="Times New Roman" pitchFamily="18" charset="0"/>
              </a:rPr>
              <a:t>(</a:t>
            </a:r>
            <a:r>
              <a:rPr lang="en-US" altLang="it-IT" sz="1200" b="1" dirty="0" smtClean="0">
                <a:latin typeface="Times New Roman" pitchFamily="18" charset="0"/>
                <a:cs typeface="Times New Roman" pitchFamily="18" charset="0"/>
              </a:rPr>
              <a:t>B</a:t>
            </a:r>
            <a:r>
              <a:rPr lang="en-US" altLang="it-IT" sz="1200" dirty="0" smtClean="0">
                <a:latin typeface="Times New Roman" pitchFamily="18" charset="0"/>
                <a:cs typeface="Times New Roman" pitchFamily="18" charset="0"/>
              </a:rPr>
              <a:t>, left panel) </a:t>
            </a:r>
            <a:r>
              <a:rPr lang="en-US" altLang="it-IT" sz="1200" dirty="0">
                <a:latin typeface="Times New Roman" pitchFamily="18" charset="0"/>
                <a:cs typeface="Times New Roman" pitchFamily="18" charset="0"/>
              </a:rPr>
              <a:t>T lymphocytes from SLE patients, considered as a whole or divided in patients with SLEDAI-2K scores &lt; 6 and ≥ 6, and healthy controls. Values of ERβ/isotype control mean fluorescence intensity ratio (</a:t>
            </a:r>
            <a:r>
              <a:rPr lang="en-US" altLang="it-IT" sz="1200" dirty="0" err="1">
                <a:latin typeface="Times New Roman" pitchFamily="18" charset="0"/>
                <a:cs typeface="Times New Roman" pitchFamily="18" charset="0"/>
              </a:rPr>
              <a:t>rMFI</a:t>
            </a:r>
            <a:r>
              <a:rPr lang="en-US" altLang="it-IT" sz="1200" dirty="0">
                <a:latin typeface="Times New Roman" pitchFamily="18" charset="0"/>
                <a:cs typeface="Times New Roman" pitchFamily="18" charset="0"/>
              </a:rPr>
              <a:t>) are reported and data are represented as box plots displaying medians, 25th and 75th percentiles as boxes, and the lowest and highest values as whiskers. Statistical differences were calculated by the Mann-Whitney U-test. Correlations of intracellular ERβ expression levels in CD4</a:t>
            </a:r>
            <a:r>
              <a:rPr lang="en-US" altLang="it-IT" sz="1200" baseline="30000" dirty="0">
                <a:latin typeface="Times New Roman" pitchFamily="18" charset="0"/>
                <a:cs typeface="Times New Roman" pitchFamily="18" charset="0"/>
              </a:rPr>
              <a:t>+</a:t>
            </a:r>
            <a:r>
              <a:rPr lang="en-US" altLang="it-IT" sz="1200" dirty="0">
                <a:latin typeface="Times New Roman" pitchFamily="18" charset="0"/>
                <a:cs typeface="Times New Roman" pitchFamily="18" charset="0"/>
              </a:rPr>
              <a:t> </a:t>
            </a:r>
            <a:r>
              <a:rPr lang="en-US" altLang="it-IT" sz="1200" dirty="0" smtClean="0">
                <a:latin typeface="Times New Roman" pitchFamily="18" charset="0"/>
                <a:cs typeface="Times New Roman" pitchFamily="18" charset="0"/>
              </a:rPr>
              <a:t>(</a:t>
            </a:r>
            <a:r>
              <a:rPr lang="en-US" altLang="it-IT" sz="1200" b="1" dirty="0" smtClean="0">
                <a:latin typeface="Times New Roman" pitchFamily="18" charset="0"/>
                <a:cs typeface="Times New Roman" pitchFamily="18" charset="0"/>
              </a:rPr>
              <a:t>A</a:t>
            </a:r>
            <a:r>
              <a:rPr lang="en-US" altLang="it-IT" sz="1200" dirty="0" smtClean="0">
                <a:latin typeface="Times New Roman" pitchFamily="18" charset="0"/>
                <a:cs typeface="Times New Roman" pitchFamily="18" charset="0"/>
              </a:rPr>
              <a:t>, right panel) </a:t>
            </a:r>
            <a:r>
              <a:rPr lang="en-US" altLang="it-IT" sz="1200" dirty="0">
                <a:latin typeface="Times New Roman" pitchFamily="18" charset="0"/>
                <a:cs typeface="Times New Roman" pitchFamily="18" charset="0"/>
              </a:rPr>
              <a:t>and CD8</a:t>
            </a:r>
            <a:r>
              <a:rPr lang="en-US" altLang="it-IT" sz="1200" baseline="30000" dirty="0">
                <a:latin typeface="Times New Roman" pitchFamily="18" charset="0"/>
                <a:cs typeface="Times New Roman" pitchFamily="18" charset="0"/>
              </a:rPr>
              <a:t>+</a:t>
            </a:r>
            <a:r>
              <a:rPr lang="en-US" altLang="it-IT" sz="1200" dirty="0">
                <a:latin typeface="Times New Roman" pitchFamily="18" charset="0"/>
                <a:cs typeface="Times New Roman" pitchFamily="18" charset="0"/>
              </a:rPr>
              <a:t> </a:t>
            </a:r>
            <a:r>
              <a:rPr lang="en-US" altLang="it-IT" sz="1200" dirty="0" smtClean="0">
                <a:latin typeface="Times New Roman" pitchFamily="18" charset="0"/>
                <a:cs typeface="Times New Roman" pitchFamily="18" charset="0"/>
              </a:rPr>
              <a:t>(</a:t>
            </a:r>
            <a:r>
              <a:rPr lang="en-US" altLang="it-IT" sz="1200" b="1" dirty="0" smtClean="0">
                <a:latin typeface="Times New Roman" pitchFamily="18" charset="0"/>
                <a:cs typeface="Times New Roman" pitchFamily="18" charset="0"/>
              </a:rPr>
              <a:t>B</a:t>
            </a:r>
            <a:r>
              <a:rPr lang="en-US" altLang="it-IT" sz="1200" dirty="0" smtClean="0">
                <a:latin typeface="Times New Roman" pitchFamily="18" charset="0"/>
                <a:cs typeface="Times New Roman" pitchFamily="18" charset="0"/>
              </a:rPr>
              <a:t>, right panel) </a:t>
            </a:r>
            <a:r>
              <a:rPr lang="en-US" altLang="it-IT" sz="1200" dirty="0">
                <a:latin typeface="Times New Roman" pitchFamily="18" charset="0"/>
                <a:cs typeface="Times New Roman" pitchFamily="18" charset="0"/>
              </a:rPr>
              <a:t>T lymphocytes from SLE patients with the SLEDAI-2K score are also shown. The Spearman’s rho (R) and </a:t>
            </a:r>
            <a:r>
              <a:rPr lang="en-US" altLang="it-IT" sz="1200" i="1" dirty="0" smtClean="0">
                <a:latin typeface="Times New Roman" pitchFamily="18" charset="0"/>
                <a:cs typeface="Times New Roman" pitchFamily="18" charset="0"/>
              </a:rPr>
              <a:t>p</a:t>
            </a:r>
            <a:r>
              <a:rPr lang="en-US" altLang="it-IT" sz="1200" dirty="0" smtClean="0">
                <a:latin typeface="Times New Roman" pitchFamily="18" charset="0"/>
                <a:cs typeface="Times New Roman" pitchFamily="18" charset="0"/>
              </a:rPr>
              <a:t> </a:t>
            </a:r>
            <a:r>
              <a:rPr lang="en-US" altLang="it-IT" sz="1200" dirty="0">
                <a:latin typeface="Times New Roman" pitchFamily="18" charset="0"/>
                <a:cs typeface="Times New Roman" pitchFamily="18" charset="0"/>
              </a:rPr>
              <a:t>values were determined using the Spearman’s rank correlation analysis. Solid lines represent best fits as estimated by linear regression analysis. </a:t>
            </a:r>
            <a:r>
              <a:rPr lang="en-US" altLang="it-IT" sz="1200" dirty="0" err="1">
                <a:latin typeface="Times New Roman" pitchFamily="18" charset="0"/>
                <a:cs typeface="Times New Roman" pitchFamily="18" charset="0"/>
              </a:rPr>
              <a:t>Ctrs</a:t>
            </a:r>
            <a:r>
              <a:rPr lang="en-US" altLang="it-IT" sz="1200" dirty="0">
                <a:latin typeface="Times New Roman" pitchFamily="18" charset="0"/>
                <a:cs typeface="Times New Roman" pitchFamily="18" charset="0"/>
              </a:rPr>
              <a:t>, healthy controls; </a:t>
            </a:r>
            <a:r>
              <a:rPr lang="en-US" altLang="it-IT" sz="1200" dirty="0" err="1">
                <a:latin typeface="Times New Roman" pitchFamily="18" charset="0"/>
                <a:cs typeface="Times New Roman" pitchFamily="18" charset="0"/>
              </a:rPr>
              <a:t>iER</a:t>
            </a:r>
            <a:r>
              <a:rPr lang="en-US" altLang="it-IT" sz="1200" dirty="0">
                <a:latin typeface="Times New Roman" pitchFamily="18" charset="0"/>
                <a:cs typeface="Times New Roman" pitchFamily="18" charset="0"/>
              </a:rPr>
              <a:t>, intracellular ER; SLEDAI-2K, Systemic Lupus Erythematosus Disease Activity Index 2000.</a:t>
            </a:r>
            <a:r>
              <a:rPr lang="it-IT" altLang="it-IT" sz="1200" dirty="0" smtClean="0">
                <a:latin typeface="Times New Roman" pitchFamily="18" charset="0"/>
                <a:cs typeface="Times New Roman" pitchFamily="18" charset="0"/>
              </a:rPr>
              <a:t> </a:t>
            </a:r>
            <a:endParaRPr lang="it-IT" altLang="it-IT" sz="1200" dirty="0">
              <a:latin typeface="Times New Roman" pitchFamily="18" charset="0"/>
              <a:cs typeface="Times New Roman" pitchFamily="18" charset="0"/>
            </a:endParaRPr>
          </a:p>
        </p:txBody>
      </p:sp>
      <p:grpSp>
        <p:nvGrpSpPr>
          <p:cNvPr id="5" name="Gruppo 1"/>
          <p:cNvGrpSpPr>
            <a:grpSpLocks/>
          </p:cNvGrpSpPr>
          <p:nvPr/>
        </p:nvGrpSpPr>
        <p:grpSpPr bwMode="auto">
          <a:xfrm>
            <a:off x="318877" y="35496"/>
            <a:ext cx="6310523" cy="4711700"/>
            <a:chOff x="301625" y="179388"/>
            <a:chExt cx="6310523" cy="4711700"/>
          </a:xfrm>
        </p:grpSpPr>
        <p:sp>
          <p:nvSpPr>
            <p:cNvPr id="6" name="CasellaDiTesto 1"/>
            <p:cNvSpPr txBox="1">
              <a:spLocks noChangeArrowheads="1"/>
            </p:cNvSpPr>
            <p:nvPr/>
          </p:nvSpPr>
          <p:spPr bwMode="auto">
            <a:xfrm>
              <a:off x="301625" y="179388"/>
              <a:ext cx="2952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200" b="1">
                  <a:latin typeface="Times New Roman" pitchFamily="18" charset="0"/>
                  <a:cs typeface="Times New Roman" pitchFamily="18" charset="0"/>
                </a:rPr>
                <a:t>A</a:t>
              </a:r>
            </a:p>
          </p:txBody>
        </p:sp>
        <p:sp>
          <p:nvSpPr>
            <p:cNvPr id="7" name="CasellaDiTesto 6"/>
            <p:cNvSpPr txBox="1">
              <a:spLocks noChangeArrowheads="1"/>
            </p:cNvSpPr>
            <p:nvPr/>
          </p:nvSpPr>
          <p:spPr bwMode="auto">
            <a:xfrm>
              <a:off x="317500" y="2487613"/>
              <a:ext cx="2873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200" b="1">
                  <a:latin typeface="Times New Roman" pitchFamily="18" charset="0"/>
                  <a:cs typeface="Times New Roman" pitchFamily="18" charset="0"/>
                </a:rPr>
                <a:t>B</a:t>
              </a:r>
            </a:p>
          </p:txBody>
        </p:sp>
        <p:grpSp>
          <p:nvGrpSpPr>
            <p:cNvPr id="8" name="Gruppo 3"/>
            <p:cNvGrpSpPr>
              <a:grpSpLocks/>
            </p:cNvGrpSpPr>
            <p:nvPr/>
          </p:nvGrpSpPr>
          <p:grpSpPr bwMode="auto">
            <a:xfrm>
              <a:off x="526572" y="315775"/>
              <a:ext cx="6085576" cy="4575313"/>
              <a:chOff x="526572" y="796170"/>
              <a:chExt cx="6085576" cy="4574960"/>
            </a:xfrm>
          </p:grpSpPr>
          <p:graphicFrame>
            <p:nvGraphicFramePr>
              <p:cNvPr id="9" name="Object 119"/>
              <p:cNvGraphicFramePr>
                <a:graphicFrameLocks noChangeAspect="1"/>
              </p:cNvGraphicFramePr>
              <p:nvPr>
                <p:extLst>
                  <p:ext uri="{D42A27DB-BD31-4B8C-83A1-F6EECF244321}">
                    <p14:modId xmlns:p14="http://schemas.microsoft.com/office/powerpoint/2010/main" val="2706592563"/>
                  </p:ext>
                </p:extLst>
              </p:nvPr>
            </p:nvGraphicFramePr>
            <p:xfrm>
              <a:off x="3473661" y="796170"/>
              <a:ext cx="3138487" cy="2131848"/>
            </p:xfrm>
            <a:graphic>
              <a:graphicData uri="http://schemas.openxmlformats.org/presentationml/2006/ole">
                <mc:AlternateContent xmlns:mc="http://schemas.openxmlformats.org/markup-compatibility/2006">
                  <mc:Choice xmlns:v="urn:schemas-microsoft-com:vml" Requires="v">
                    <p:oleObj spid="_x0000_s1066" name="Prism Project" r:id="rId3" imgW="3924000" imgH="2664000" progId="Prism5.Document">
                      <p:embed/>
                    </p:oleObj>
                  </mc:Choice>
                  <mc:Fallback>
                    <p:oleObj name="Prism Project" r:id="rId3" imgW="3924000" imgH="2664000" progId="Prism5.Document">
                      <p:embed/>
                      <p:pic>
                        <p:nvPicPr>
                          <p:cNvPr id="0" name=""/>
                          <p:cNvPicPr>
                            <a:picLocks noChangeAspect="1" noChangeArrowheads="1"/>
                          </p:cNvPicPr>
                          <p:nvPr/>
                        </p:nvPicPr>
                        <p:blipFill>
                          <a:blip r:embed="rId4"/>
                          <a:srcRect/>
                          <a:stretch>
                            <a:fillRect/>
                          </a:stretch>
                        </p:blipFill>
                        <p:spPr bwMode="auto">
                          <a:xfrm>
                            <a:off x="3473661" y="796170"/>
                            <a:ext cx="3138487" cy="2131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CasellaDiTesto 15"/>
              <p:cNvSpPr txBox="1">
                <a:spLocks noChangeArrowheads="1"/>
              </p:cNvSpPr>
              <p:nvPr/>
            </p:nvSpPr>
            <p:spPr bwMode="auto">
              <a:xfrm>
                <a:off x="5000625" y="2005983"/>
                <a:ext cx="848309" cy="46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200" dirty="0">
                    <a:latin typeface="Times New Roman" pitchFamily="18" charset="0"/>
                    <a:cs typeface="Times New Roman" pitchFamily="18" charset="0"/>
                  </a:rPr>
                  <a:t>R = -0.52</a:t>
                </a:r>
              </a:p>
              <a:p>
                <a:pPr eaLnBrk="1" hangingPunct="1">
                  <a:spcBef>
                    <a:spcPct val="0"/>
                  </a:spcBef>
                  <a:buFontTx/>
                  <a:buNone/>
                </a:pPr>
                <a:r>
                  <a:rPr lang="it-IT" altLang="it-IT" sz="1200" i="1" dirty="0">
                    <a:latin typeface="Times New Roman" pitchFamily="18" charset="0"/>
                    <a:cs typeface="Times New Roman" pitchFamily="18" charset="0"/>
                  </a:rPr>
                  <a:t>p</a:t>
                </a:r>
                <a:r>
                  <a:rPr lang="it-IT" altLang="it-IT" sz="1200" dirty="0" smtClean="0">
                    <a:latin typeface="Times New Roman" pitchFamily="18" charset="0"/>
                    <a:cs typeface="Times New Roman" pitchFamily="18" charset="0"/>
                  </a:rPr>
                  <a:t> </a:t>
                </a:r>
                <a:r>
                  <a:rPr lang="it-IT" altLang="it-IT" sz="1200" dirty="0">
                    <a:latin typeface="Times New Roman" pitchFamily="18" charset="0"/>
                    <a:cs typeface="Times New Roman" pitchFamily="18" charset="0"/>
                  </a:rPr>
                  <a:t>= 0.0004</a:t>
                </a:r>
              </a:p>
            </p:txBody>
          </p:sp>
          <p:graphicFrame>
            <p:nvGraphicFramePr>
              <p:cNvPr id="11" name="Object 120"/>
              <p:cNvGraphicFramePr>
                <a:graphicFrameLocks noChangeAspect="1"/>
              </p:cNvGraphicFramePr>
              <p:nvPr>
                <p:extLst>
                  <p:ext uri="{D42A27DB-BD31-4B8C-83A1-F6EECF244321}">
                    <p14:modId xmlns:p14="http://schemas.microsoft.com/office/powerpoint/2010/main" val="99029131"/>
                  </p:ext>
                </p:extLst>
              </p:nvPr>
            </p:nvGraphicFramePr>
            <p:xfrm>
              <a:off x="3472762" y="3141663"/>
              <a:ext cx="3138487" cy="2132012"/>
            </p:xfrm>
            <a:graphic>
              <a:graphicData uri="http://schemas.openxmlformats.org/presentationml/2006/ole">
                <mc:AlternateContent xmlns:mc="http://schemas.openxmlformats.org/markup-compatibility/2006">
                  <mc:Choice xmlns:v="urn:schemas-microsoft-com:vml" Requires="v">
                    <p:oleObj spid="_x0000_s1067" name="Prism Project" r:id="rId5" imgW="3924000" imgH="2664000" progId="Prism5.Document">
                      <p:embed/>
                    </p:oleObj>
                  </mc:Choice>
                  <mc:Fallback>
                    <p:oleObj name="Prism Project" r:id="rId5" imgW="3924000" imgH="2664000" progId="Prism5.Document">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2762" y="3141663"/>
                            <a:ext cx="3138487" cy="213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CasellaDiTesto 19"/>
              <p:cNvSpPr txBox="1">
                <a:spLocks noChangeArrowheads="1"/>
              </p:cNvSpPr>
              <p:nvPr/>
            </p:nvSpPr>
            <p:spPr bwMode="auto">
              <a:xfrm>
                <a:off x="5006975" y="4338638"/>
                <a:ext cx="848309" cy="46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200" dirty="0">
                    <a:latin typeface="Times New Roman" pitchFamily="18" charset="0"/>
                    <a:cs typeface="Times New Roman" pitchFamily="18" charset="0"/>
                  </a:rPr>
                  <a:t>R = -0.56</a:t>
                </a:r>
              </a:p>
              <a:p>
                <a:pPr eaLnBrk="1" hangingPunct="1">
                  <a:spcBef>
                    <a:spcPct val="0"/>
                  </a:spcBef>
                  <a:buFontTx/>
                  <a:buNone/>
                </a:pPr>
                <a:r>
                  <a:rPr lang="it-IT" altLang="it-IT" sz="1200" i="1" dirty="0">
                    <a:latin typeface="Times New Roman" pitchFamily="18" charset="0"/>
                    <a:cs typeface="Times New Roman" pitchFamily="18" charset="0"/>
                  </a:rPr>
                  <a:t>p</a:t>
                </a:r>
                <a:r>
                  <a:rPr lang="it-IT" altLang="it-IT" sz="1200" dirty="0" smtClean="0">
                    <a:latin typeface="Times New Roman" pitchFamily="18" charset="0"/>
                    <a:cs typeface="Times New Roman" pitchFamily="18" charset="0"/>
                  </a:rPr>
                  <a:t> </a:t>
                </a:r>
                <a:r>
                  <a:rPr lang="it-IT" altLang="it-IT" sz="1200" dirty="0">
                    <a:latin typeface="Times New Roman" pitchFamily="18" charset="0"/>
                    <a:cs typeface="Times New Roman" pitchFamily="18" charset="0"/>
                  </a:rPr>
                  <a:t>= 0.0001</a:t>
                </a:r>
              </a:p>
            </p:txBody>
          </p:sp>
          <p:graphicFrame>
            <p:nvGraphicFramePr>
              <p:cNvPr id="13" name="Object 121"/>
              <p:cNvGraphicFramePr>
                <a:graphicFrameLocks noChangeAspect="1"/>
              </p:cNvGraphicFramePr>
              <p:nvPr>
                <p:extLst>
                  <p:ext uri="{D42A27DB-BD31-4B8C-83A1-F6EECF244321}">
                    <p14:modId xmlns:p14="http://schemas.microsoft.com/office/powerpoint/2010/main" val="352008033"/>
                  </p:ext>
                </p:extLst>
              </p:nvPr>
            </p:nvGraphicFramePr>
            <p:xfrm>
              <a:off x="560388" y="803275"/>
              <a:ext cx="2881312" cy="2219325"/>
            </p:xfrm>
            <a:graphic>
              <a:graphicData uri="http://schemas.openxmlformats.org/presentationml/2006/ole">
                <mc:AlternateContent xmlns:mc="http://schemas.openxmlformats.org/markup-compatibility/2006">
                  <mc:Choice xmlns:v="urn:schemas-microsoft-com:vml" Requires="v">
                    <p:oleObj spid="_x0000_s1068" name="Prism Project" r:id="rId7" imgW="3600000" imgH="2772000" progId="Prism5.Document">
                      <p:embed/>
                    </p:oleObj>
                  </mc:Choice>
                  <mc:Fallback>
                    <p:oleObj name="Prism Project" r:id="rId7" imgW="3600000" imgH="2772000" progId="Prism5.Document">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0388" y="803275"/>
                            <a:ext cx="2881312"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CasellaDiTesto 31"/>
              <p:cNvSpPr txBox="1">
                <a:spLocks noChangeArrowheads="1"/>
              </p:cNvSpPr>
              <p:nvPr/>
            </p:nvSpPr>
            <p:spPr bwMode="auto">
              <a:xfrm>
                <a:off x="2460625" y="870921"/>
                <a:ext cx="737702" cy="246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000" i="1" dirty="0">
                    <a:latin typeface="Times New Roman" pitchFamily="18" charset="0"/>
                    <a:cs typeface="Times New Roman" pitchFamily="18" charset="0"/>
                  </a:rPr>
                  <a:t>p</a:t>
                </a:r>
                <a:r>
                  <a:rPr lang="it-IT" altLang="it-IT" sz="1000" dirty="0" smtClean="0">
                    <a:latin typeface="Times New Roman" pitchFamily="18" charset="0"/>
                    <a:cs typeface="Times New Roman" pitchFamily="18" charset="0"/>
                  </a:rPr>
                  <a:t> </a:t>
                </a:r>
                <a:r>
                  <a:rPr lang="it-IT" altLang="it-IT" sz="1000" dirty="0">
                    <a:latin typeface="Times New Roman" pitchFamily="18" charset="0"/>
                    <a:cs typeface="Times New Roman" pitchFamily="18" charset="0"/>
                  </a:rPr>
                  <a:t>= 0.0002</a:t>
                </a:r>
              </a:p>
            </p:txBody>
          </p:sp>
          <p:sp>
            <p:nvSpPr>
              <p:cNvPr id="15" name="Parentesi quadra chiusa 14"/>
              <p:cNvSpPr/>
              <p:nvPr/>
            </p:nvSpPr>
            <p:spPr>
              <a:xfrm rot="16200000" flipV="1">
                <a:off x="2794796" y="832003"/>
                <a:ext cx="58733" cy="53975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it-IT"/>
              </a:p>
            </p:txBody>
          </p:sp>
          <p:sp>
            <p:nvSpPr>
              <p:cNvPr id="16" name="CasellaDiTesto 30"/>
              <p:cNvSpPr txBox="1">
                <a:spLocks noChangeArrowheads="1"/>
              </p:cNvSpPr>
              <p:nvPr/>
            </p:nvSpPr>
            <p:spPr bwMode="auto">
              <a:xfrm>
                <a:off x="1916113" y="2122488"/>
                <a:ext cx="737702" cy="246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000" i="1" dirty="0" smtClean="0">
                    <a:latin typeface="Times New Roman" pitchFamily="18" charset="0"/>
                    <a:cs typeface="Times New Roman" pitchFamily="18" charset="0"/>
                  </a:rPr>
                  <a:t>p </a:t>
                </a:r>
                <a:r>
                  <a:rPr lang="it-IT" altLang="it-IT" sz="1000" dirty="0" smtClean="0">
                    <a:latin typeface="Times New Roman" pitchFamily="18" charset="0"/>
                    <a:cs typeface="Times New Roman" pitchFamily="18" charset="0"/>
                  </a:rPr>
                  <a:t>= </a:t>
                </a:r>
                <a:r>
                  <a:rPr lang="it-IT" altLang="it-IT" sz="1000" dirty="0">
                    <a:latin typeface="Times New Roman" pitchFamily="18" charset="0"/>
                    <a:cs typeface="Times New Roman" pitchFamily="18" charset="0"/>
                  </a:rPr>
                  <a:t>0.0020</a:t>
                </a:r>
              </a:p>
            </p:txBody>
          </p:sp>
          <p:graphicFrame>
            <p:nvGraphicFramePr>
              <p:cNvPr id="17" name="Object 122"/>
              <p:cNvGraphicFramePr>
                <a:graphicFrameLocks noChangeAspect="1"/>
              </p:cNvGraphicFramePr>
              <p:nvPr>
                <p:extLst>
                  <p:ext uri="{D42A27DB-BD31-4B8C-83A1-F6EECF244321}">
                    <p14:modId xmlns:p14="http://schemas.microsoft.com/office/powerpoint/2010/main" val="3057922600"/>
                  </p:ext>
                </p:extLst>
              </p:nvPr>
            </p:nvGraphicFramePr>
            <p:xfrm>
              <a:off x="526572" y="3153392"/>
              <a:ext cx="2906713" cy="2217738"/>
            </p:xfrm>
            <a:graphic>
              <a:graphicData uri="http://schemas.openxmlformats.org/presentationml/2006/ole">
                <mc:AlternateContent xmlns:mc="http://schemas.openxmlformats.org/markup-compatibility/2006">
                  <mc:Choice xmlns:v="urn:schemas-microsoft-com:vml" Requires="v">
                    <p:oleObj spid="_x0000_s1069" name="Prism Project" r:id="rId9" imgW="3636000" imgH="2772000" progId="Prism5.Document">
                      <p:embed/>
                    </p:oleObj>
                  </mc:Choice>
                  <mc:Fallback>
                    <p:oleObj name="Prism Project" r:id="rId9" imgW="3636000" imgH="2772000" progId="Prism5.Document">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6572" y="3153392"/>
                            <a:ext cx="2906713"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CasellaDiTesto 32"/>
              <p:cNvSpPr txBox="1">
                <a:spLocks noChangeArrowheads="1"/>
              </p:cNvSpPr>
              <p:nvPr/>
            </p:nvSpPr>
            <p:spPr bwMode="auto">
              <a:xfrm>
                <a:off x="2463107" y="3180796"/>
                <a:ext cx="737702" cy="246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000" i="1" dirty="0">
                    <a:latin typeface="Times New Roman" pitchFamily="18" charset="0"/>
                    <a:cs typeface="Times New Roman" pitchFamily="18" charset="0"/>
                  </a:rPr>
                  <a:t>p</a:t>
                </a:r>
                <a:r>
                  <a:rPr lang="it-IT" altLang="it-IT" sz="1000" dirty="0" smtClean="0">
                    <a:latin typeface="Times New Roman" pitchFamily="18" charset="0"/>
                    <a:cs typeface="Times New Roman" pitchFamily="18" charset="0"/>
                  </a:rPr>
                  <a:t> </a:t>
                </a:r>
                <a:r>
                  <a:rPr lang="it-IT" altLang="it-IT" sz="1000" dirty="0">
                    <a:latin typeface="Times New Roman" pitchFamily="18" charset="0"/>
                    <a:cs typeface="Times New Roman" pitchFamily="18" charset="0"/>
                  </a:rPr>
                  <a:t>&lt; 0.0001</a:t>
                </a:r>
              </a:p>
            </p:txBody>
          </p:sp>
          <p:sp>
            <p:nvSpPr>
              <p:cNvPr id="19" name="Parentesi quadra chiusa 18"/>
              <p:cNvSpPr/>
              <p:nvPr/>
            </p:nvSpPr>
            <p:spPr bwMode="auto">
              <a:xfrm rot="16200000" flipH="1" flipV="1">
                <a:off x="2252665" y="3823375"/>
                <a:ext cx="58732" cy="1620837"/>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it-IT"/>
              </a:p>
            </p:txBody>
          </p:sp>
          <p:sp>
            <p:nvSpPr>
              <p:cNvPr id="20" name="Parentesi quadra chiusa 19"/>
              <p:cNvSpPr/>
              <p:nvPr/>
            </p:nvSpPr>
            <p:spPr bwMode="auto">
              <a:xfrm rot="16200000" flipV="1">
                <a:off x="2800352" y="3151955"/>
                <a:ext cx="58733" cy="541338"/>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it-IT"/>
              </a:p>
            </p:txBody>
          </p:sp>
          <p:sp>
            <p:nvSpPr>
              <p:cNvPr id="21" name="CasellaDiTesto 33"/>
              <p:cNvSpPr txBox="1">
                <a:spLocks noChangeArrowheads="1"/>
              </p:cNvSpPr>
              <p:nvPr/>
            </p:nvSpPr>
            <p:spPr bwMode="auto">
              <a:xfrm>
                <a:off x="1732921" y="4450434"/>
                <a:ext cx="737702" cy="246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it-IT" altLang="it-IT" sz="1000" i="1" dirty="0">
                    <a:latin typeface="Times New Roman" pitchFamily="18" charset="0"/>
                    <a:cs typeface="Times New Roman" pitchFamily="18" charset="0"/>
                  </a:rPr>
                  <a:t>p</a:t>
                </a:r>
                <a:r>
                  <a:rPr lang="it-IT" altLang="it-IT" sz="1000" dirty="0" smtClean="0">
                    <a:latin typeface="Times New Roman" pitchFamily="18" charset="0"/>
                    <a:cs typeface="Times New Roman" pitchFamily="18" charset="0"/>
                  </a:rPr>
                  <a:t> </a:t>
                </a:r>
                <a:r>
                  <a:rPr lang="it-IT" altLang="it-IT" sz="1000" dirty="0">
                    <a:latin typeface="Times New Roman" pitchFamily="18" charset="0"/>
                    <a:cs typeface="Times New Roman" pitchFamily="18" charset="0"/>
                  </a:rPr>
                  <a:t>= 0.0007</a:t>
                </a:r>
              </a:p>
            </p:txBody>
          </p:sp>
          <p:sp>
            <p:nvSpPr>
              <p:cNvPr id="22" name="Parentesi quadra chiusa 21"/>
              <p:cNvSpPr/>
              <p:nvPr/>
            </p:nvSpPr>
            <p:spPr>
              <a:xfrm rot="16200000" flipH="1" flipV="1">
                <a:off x="2251077" y="1478818"/>
                <a:ext cx="58733" cy="1620838"/>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it-IT"/>
              </a:p>
            </p:txBody>
          </p:sp>
        </p:grpSp>
      </p:grpSp>
      <p:sp>
        <p:nvSpPr>
          <p:cNvPr id="23" name="CasellaDiTesto 32"/>
          <p:cNvSpPr txBox="1"/>
          <p:nvPr/>
        </p:nvSpPr>
        <p:spPr>
          <a:xfrm>
            <a:off x="6093296" y="8869009"/>
            <a:ext cx="787395" cy="276999"/>
          </a:xfrm>
          <a:prstGeom prst="rect">
            <a:avLst/>
          </a:prstGeom>
          <a:noFill/>
        </p:spPr>
        <p:txBody>
          <a:bodyPr wrap="none" rtlCol="0">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1200" dirty="0" smtClean="0">
                <a:latin typeface="Times New Roman" panose="02020603050405020304" pitchFamily="18" charset="0"/>
                <a:cs typeface="Times New Roman" panose="02020603050405020304" pitchFamily="18" charset="0"/>
              </a:rPr>
              <a:t>Figure S2</a:t>
            </a:r>
            <a:endParaRPr lang="it-IT"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215446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249</Words>
  <Application>Microsoft Office PowerPoint</Application>
  <PresentationFormat>Presentazione su schermo (4:3)</PresentationFormat>
  <Paragraphs>12</Paragraphs>
  <Slides>1</Slides>
  <Notes>0</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1</vt:i4>
      </vt:variant>
    </vt:vector>
  </HeadingPairs>
  <TitlesOfParts>
    <vt:vector size="3" baseType="lpstr">
      <vt:lpstr>Tema di Office</vt:lpstr>
      <vt:lpstr>Prism Project</vt:lpstr>
      <vt:lpstr>Presentazione standard di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Pierdominici Marina</dc:creator>
  <cp:lastModifiedBy>Pierdominici Marina</cp:lastModifiedBy>
  <cp:revision>7</cp:revision>
  <dcterms:created xsi:type="dcterms:W3CDTF">2015-12-01T12:04:41Z</dcterms:created>
  <dcterms:modified xsi:type="dcterms:W3CDTF">2015-12-09T11:42:31Z</dcterms:modified>
</cp:coreProperties>
</file>