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8" r:id="rId2"/>
    <p:sldId id="259" r:id="rId3"/>
    <p:sldId id="261" r:id="rId4"/>
    <p:sldId id="265" r:id="rId5"/>
    <p:sldId id="269" r:id="rId6"/>
    <p:sldId id="270" r:id="rId7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FDFF"/>
    <a:srgbClr val="FFAA41"/>
    <a:srgbClr val="4954F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59"/>
    <p:restoredTop sz="96197"/>
  </p:normalViewPr>
  <p:slideViewPr>
    <p:cSldViewPr snapToGrid="0" snapToObjects="1">
      <p:cViewPr varScale="1">
        <p:scale>
          <a:sx n="130" d="100"/>
          <a:sy n="130" d="100"/>
        </p:scale>
        <p:origin x="29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02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3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03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96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8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37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8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54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34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102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2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DFD97-9731-BA42-B4B1-EA838DF248D4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7E8A6-F282-5E48-9F21-2D428BBA1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89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tmp"/><Relationship Id="rId4" Type="http://schemas.openxmlformats.org/officeDocument/2006/relationships/image" Target="../media/image20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2BADBE9-BB40-694B-BEB5-B335917F94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29" r="12915" b="6607"/>
          <a:stretch/>
        </p:blipFill>
        <p:spPr>
          <a:xfrm>
            <a:off x="675590" y="664463"/>
            <a:ext cx="2151175" cy="6093894"/>
          </a:xfrm>
          <a:prstGeom prst="rect">
            <a:avLst/>
          </a:prstGeom>
        </p:spPr>
      </p:pic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9480DE36-EE4D-D24A-99C9-F938F14C11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29" r="12915" b="6607"/>
          <a:stretch/>
        </p:blipFill>
        <p:spPr>
          <a:xfrm>
            <a:off x="4021403" y="664463"/>
            <a:ext cx="2151175" cy="609389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C9032B-E6C3-8F4B-BA58-1FC291B3AA56}"/>
              </a:ext>
            </a:extLst>
          </p:cNvPr>
          <p:cNvSpPr/>
          <p:nvPr/>
        </p:nvSpPr>
        <p:spPr>
          <a:xfrm>
            <a:off x="374058" y="6758357"/>
            <a:ext cx="60775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S1. Unsupervised log2 mean-centered heatmap of RNA sequencing data of the top 25% ranked genes between and within sexes 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RNA from healthy male and female (M=male, F=female)  urinary bladders from different age groups was subjected to bulk-RNA sequencing. The top 10% discriminating genes were ranked by an unsupervised feature selection algorithm. Heatmap was generated by setting a threshold of the top 25% ranked genes (significance was determined using MATLAB based feature selection algorithm). Rows represent the relative mean log2 fold change in sample (n=3-4 per age group in each sex).</a:t>
            </a:r>
          </a:p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905499-C83E-F243-8085-D1B078653C8A}"/>
              </a:ext>
            </a:extLst>
          </p:cNvPr>
          <p:cNvSpPr txBox="1"/>
          <p:nvPr/>
        </p:nvSpPr>
        <p:spPr>
          <a:xfrm>
            <a:off x="2503786" y="356685"/>
            <a:ext cx="1979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Figures</a:t>
            </a:r>
          </a:p>
        </p:txBody>
      </p:sp>
    </p:spTree>
    <p:extLst>
      <p:ext uri="{BB962C8B-B14F-4D97-AF65-F5344CB8AC3E}">
        <p14:creationId xmlns:p14="http://schemas.microsoft.com/office/powerpoint/2010/main" val="3665255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DC10690-2DB0-1947-82B4-5352B4412C2B}"/>
              </a:ext>
            </a:extLst>
          </p:cNvPr>
          <p:cNvSpPr/>
          <p:nvPr/>
        </p:nvSpPr>
        <p:spPr>
          <a:xfrm>
            <a:off x="267463" y="5745161"/>
            <a:ext cx="6323073" cy="212365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CA" sz="1200" b="1" dirty="0">
                <a:solidFill>
                  <a:srgbClr val="000000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Supplementary Figure S2. C57BL/6 mice show increased immune associated pathway enrichment in</a:t>
            </a:r>
            <a:r>
              <a:rPr lang="en-CA" sz="1200" dirty="0">
                <a:solidFill>
                  <a:srgbClr val="000000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CA" sz="1200" b="1" dirty="0">
                <a:solidFill>
                  <a:srgbClr val="000000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an age- and sex-dependant manner. </a:t>
            </a:r>
            <a:r>
              <a:rPr lang="en-CA" sz="1200" dirty="0" err="1">
                <a:latin typeface="Times New Roman"/>
                <a:cs typeface="Times New Roman"/>
              </a:rPr>
              <a:t>Enrichmentmap</a:t>
            </a:r>
            <a:r>
              <a:rPr lang="en-CA" sz="1200" dirty="0">
                <a:latin typeface="Times New Roman"/>
                <a:cs typeface="Times New Roman"/>
              </a:rPr>
              <a:t> was created with FDR </a:t>
            </a:r>
            <a:r>
              <a:rPr lang="en-CA" sz="1200" i="1" dirty="0">
                <a:latin typeface="Times New Roman"/>
                <a:cs typeface="Times New Roman"/>
              </a:rPr>
              <a:t>q</a:t>
            </a:r>
            <a:r>
              <a:rPr lang="en-CA" sz="1200" dirty="0">
                <a:latin typeface="Times New Roman"/>
                <a:cs typeface="Times New Roman"/>
              </a:rPr>
              <a:t>-value &lt; 0.05 and combined coefficient &gt;0.375 with combined constant = 0.5 for </a:t>
            </a:r>
            <a:r>
              <a:rPr lang="en-CA" sz="1200" b="1" dirty="0">
                <a:latin typeface="Times New Roman"/>
                <a:cs typeface="Times New Roman"/>
              </a:rPr>
              <a:t>a) </a:t>
            </a:r>
            <a:r>
              <a:rPr lang="en-CA" sz="1200" dirty="0">
                <a:latin typeface="Times New Roman"/>
                <a:cs typeface="Times New Roman"/>
              </a:rPr>
              <a:t>18-month vs 3-month-old females </a:t>
            </a:r>
            <a:r>
              <a:rPr lang="en-CA" sz="1200" b="1" dirty="0">
                <a:latin typeface="Times New Roman"/>
                <a:cs typeface="Times New Roman"/>
              </a:rPr>
              <a:t>b) </a:t>
            </a:r>
            <a:r>
              <a:rPr lang="en-CA" sz="1200" dirty="0">
                <a:latin typeface="Times New Roman"/>
                <a:cs typeface="Times New Roman"/>
              </a:rPr>
              <a:t>18-month vs</a:t>
            </a:r>
            <a:r>
              <a:rPr lang="en-CA" sz="1200" b="1" dirty="0">
                <a:latin typeface="Times New Roman"/>
                <a:cs typeface="Times New Roman"/>
              </a:rPr>
              <a:t> </a:t>
            </a:r>
            <a:r>
              <a:rPr lang="en-CA" sz="1200" dirty="0">
                <a:latin typeface="Times New Roman"/>
                <a:cs typeface="Times New Roman"/>
              </a:rPr>
              <a:t>3-month-old males, or </a:t>
            </a:r>
            <a:r>
              <a:rPr lang="en-CA" sz="1200" b="1" dirty="0">
                <a:latin typeface="Times New Roman"/>
                <a:cs typeface="Times New Roman"/>
              </a:rPr>
              <a:t>c) </a:t>
            </a:r>
            <a:r>
              <a:rPr lang="en-CA" sz="1200" dirty="0">
                <a:latin typeface="Times New Roman"/>
                <a:cs typeface="Times New Roman"/>
              </a:rPr>
              <a:t>18-month-female vs 18-month-old males. Specifically, nodes represent differentially expressed pathways from GO biological processes curated lists and were manually arranged before</a:t>
            </a:r>
            <a:r>
              <a:rPr lang="en-CA" sz="1200" b="1" dirty="0">
                <a:latin typeface="Times New Roman"/>
                <a:cs typeface="Times New Roman"/>
              </a:rPr>
              <a:t> </a:t>
            </a:r>
            <a:r>
              <a:rPr lang="en-CA" sz="1200" dirty="0">
                <a:latin typeface="Times New Roman"/>
                <a:cs typeface="Times New Roman"/>
              </a:rPr>
              <a:t>clustering and labelling using </a:t>
            </a:r>
            <a:r>
              <a:rPr lang="en-CA" sz="1200" dirty="0" err="1">
                <a:latin typeface="Times New Roman"/>
                <a:cs typeface="Times New Roman"/>
              </a:rPr>
              <a:t>AutoAnnotate</a:t>
            </a:r>
            <a:r>
              <a:rPr lang="en-CA" sz="1200" dirty="0">
                <a:latin typeface="Times New Roman"/>
                <a:cs typeface="Times New Roman"/>
              </a:rPr>
              <a:t> within </a:t>
            </a:r>
            <a:r>
              <a:rPr lang="en-CA" sz="1200" dirty="0" err="1">
                <a:latin typeface="Times New Roman"/>
                <a:cs typeface="Times New Roman"/>
              </a:rPr>
              <a:t>Cytoscape</a:t>
            </a:r>
            <a:r>
              <a:rPr lang="en-CA" sz="1200" dirty="0">
                <a:latin typeface="Times New Roman"/>
                <a:cs typeface="Times New Roman"/>
              </a:rPr>
              <a:t> 3.8.2. </a:t>
            </a:r>
            <a:r>
              <a:rPr lang="en-CA" sz="1200" dirty="0" err="1">
                <a:latin typeface="Times New Roman"/>
                <a:cs typeface="Times New Roman"/>
              </a:rPr>
              <a:t>Autoannotate</a:t>
            </a:r>
            <a:r>
              <a:rPr lang="en-CA" sz="1200" dirty="0">
                <a:latin typeface="Times New Roman"/>
                <a:cs typeface="Times New Roman"/>
              </a:rPr>
              <a:t> was run with the</a:t>
            </a:r>
            <a:r>
              <a:rPr lang="en-CA" sz="1200" b="1" dirty="0">
                <a:latin typeface="Times New Roman"/>
                <a:cs typeface="Times New Roman"/>
              </a:rPr>
              <a:t> </a:t>
            </a:r>
            <a:r>
              <a:rPr lang="en-CA" sz="1200" dirty="0">
                <a:latin typeface="Times New Roman"/>
                <a:cs typeface="Times New Roman"/>
              </a:rPr>
              <a:t>default MCL cluster algorithm with a similarity coefficient edge weight column, with a maximum</a:t>
            </a:r>
            <a:r>
              <a:rPr lang="en-CA" sz="1200" b="1" dirty="0">
                <a:latin typeface="Times New Roman"/>
                <a:cs typeface="Times New Roman"/>
              </a:rPr>
              <a:t> </a:t>
            </a:r>
            <a:r>
              <a:rPr lang="en-CA" sz="1200" dirty="0">
                <a:latin typeface="Times New Roman"/>
                <a:cs typeface="Times New Roman"/>
              </a:rPr>
              <a:t>number of 10 clusters. Individual node labels were removed, and clusters were adjusted manually.</a:t>
            </a:r>
            <a:r>
              <a:rPr lang="en-CA" sz="1200" b="1" dirty="0">
                <a:latin typeface="Times New Roman"/>
                <a:cs typeface="Times New Roman"/>
              </a:rPr>
              <a:t> </a:t>
            </a:r>
            <a:r>
              <a:rPr lang="en-CA" sz="1200" dirty="0">
                <a:latin typeface="Times New Roman"/>
                <a:cs typeface="Times New Roman"/>
              </a:rPr>
              <a:t>Clusters were renamed to represent major biological themes. Legend was adapted from </a:t>
            </a:r>
            <a:r>
              <a:rPr lang="en-CA" sz="1200" dirty="0" err="1">
                <a:latin typeface="Times New Roman"/>
                <a:cs typeface="Times New Roman"/>
              </a:rPr>
              <a:t>Reimand</a:t>
            </a:r>
            <a:r>
              <a:rPr lang="en-CA" sz="1200" dirty="0">
                <a:latin typeface="Times New Roman"/>
                <a:cs typeface="Times New Roman"/>
              </a:rPr>
              <a:t> et al.,</a:t>
            </a:r>
            <a:r>
              <a:rPr lang="en-CA" sz="1200" baseline="30000" dirty="0">
                <a:latin typeface="Times New Roman"/>
                <a:cs typeface="Times New Roman"/>
              </a:rPr>
              <a:t>21</a:t>
            </a:r>
            <a:r>
              <a:rPr lang="en-CA" sz="1200" dirty="0">
                <a:latin typeface="Times New Roman"/>
                <a:cs typeface="Times New Roman"/>
              </a:rPr>
              <a:t>and edited in Inkscape 1.1. 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Graphic 11">
            <a:extLst>
              <a:ext uri="{FF2B5EF4-FFF2-40B4-BE49-F238E27FC236}">
                <a16:creationId xmlns:a16="http://schemas.microsoft.com/office/drawing/2014/main" id="{A774790F-3728-6846-B688-F35E53A53D69}"/>
              </a:ext>
            </a:extLst>
          </p:cNvPr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2722" y="1011382"/>
            <a:ext cx="5943600" cy="3385185"/>
          </a:xfrm>
          <a:prstGeom prst="rect">
            <a:avLst/>
          </a:prstGeom>
        </p:spPr>
      </p:pic>
      <p:pic>
        <p:nvPicPr>
          <p:cNvPr id="15" name="Graphic 7">
            <a:extLst>
              <a:ext uri="{FF2B5EF4-FFF2-40B4-BE49-F238E27FC236}">
                <a16:creationId xmlns:a16="http://schemas.microsoft.com/office/drawing/2014/main" id="{56048B88-DBE4-1C4A-A218-3683C050561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75423" y="1186921"/>
            <a:ext cx="704850" cy="1105535"/>
          </a:xfrm>
          <a:prstGeom prst="rect">
            <a:avLst/>
          </a:prstGeom>
        </p:spPr>
      </p:pic>
      <p:pic>
        <p:nvPicPr>
          <p:cNvPr id="16" name="Graphic 13">
            <a:extLst>
              <a:ext uri="{FF2B5EF4-FFF2-40B4-BE49-F238E27FC236}">
                <a16:creationId xmlns:a16="http://schemas.microsoft.com/office/drawing/2014/main" id="{96170619-688B-B643-8746-B42492C75F7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6147" y="2652645"/>
            <a:ext cx="776605" cy="1219200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E057FF87-3EED-9542-92D1-473CF4ECC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722" y="1011382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B5C022B1-4075-CA49-B575-32CD0E214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722" y="1468582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5ECF041D-AD2A-D140-891C-6B17BED00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722" y="4859482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Graphic 2">
            <a:extLst>
              <a:ext uri="{FF2B5EF4-FFF2-40B4-BE49-F238E27FC236}">
                <a16:creationId xmlns:a16="http://schemas.microsoft.com/office/drawing/2014/main" id="{1C8180CF-1B8F-2C43-9DD6-32622110F985}"/>
              </a:ext>
            </a:extLst>
          </p:cNvPr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7200" y="4434488"/>
            <a:ext cx="5943600" cy="74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55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B9ED7FD2-43CB-BE47-8E42-934475BEA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65" y="3773170"/>
            <a:ext cx="5995670" cy="2986320"/>
          </a:xfrm>
          <a:prstGeom prst="rect">
            <a:avLst/>
          </a:prstGeom>
        </p:spPr>
      </p:pic>
      <p:pic>
        <p:nvPicPr>
          <p:cNvPr id="8" name="Picture 7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68F24231-D096-6846-8B32-02D1C6649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65" y="512137"/>
            <a:ext cx="6087110" cy="30318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4E002DE-3DE1-9E42-B054-1375922AF4F8}"/>
              </a:ext>
            </a:extLst>
          </p:cNvPr>
          <p:cNvSpPr/>
          <p:nvPr/>
        </p:nvSpPr>
        <p:spPr>
          <a:xfrm>
            <a:off x="296091" y="6898612"/>
            <a:ext cx="62221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CA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S3. Age and sex related shifts in B cells in healthy murine urinary bladders. 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Healthy male and female mouse bladders (n=3/4) of ages, 3, 6, 9, 12, 15 and 18 months were subjected to bulk RNA-Seq. Differential expression was assessed using DESeq2 in R (1.4.0) with a </a:t>
            </a:r>
            <a:r>
              <a:rPr lang="en-C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</a:t>
            </a:r>
            <a:r>
              <a:rPr lang="en-C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0.05 (FDR). Analysis of differentially expressed gene lists was performed using the </a:t>
            </a:r>
            <a:r>
              <a:rPr lang="en-C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MyGeneset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application at https://</a:t>
            </a:r>
            <a:r>
              <a:rPr lang="en-C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www.immgen.org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/, to determine immune cell subset type enrichment. Plots show comparison between top 200 differentially expressed genes (FDR </a:t>
            </a:r>
            <a:r>
              <a:rPr lang="en-C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-adj&lt;0.05) in 12-month vs 3-month-old female (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18-month vs 3-month-old males (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7473E3-191C-D842-8D36-8FEEC0BD45EC}"/>
              </a:ext>
            </a:extLst>
          </p:cNvPr>
          <p:cNvSpPr txBox="1"/>
          <p:nvPr/>
        </p:nvSpPr>
        <p:spPr>
          <a:xfrm>
            <a:off x="196096" y="51213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F51A75-EBFF-D44A-AF3B-E6E273C92304}"/>
              </a:ext>
            </a:extLst>
          </p:cNvPr>
          <p:cNvSpPr txBox="1"/>
          <p:nvPr/>
        </p:nvSpPr>
        <p:spPr>
          <a:xfrm>
            <a:off x="200541" y="377073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A517D1-78BC-A540-AB67-05EEFEEE7184}"/>
              </a:ext>
            </a:extLst>
          </p:cNvPr>
          <p:cNvSpPr/>
          <p:nvPr/>
        </p:nvSpPr>
        <p:spPr>
          <a:xfrm>
            <a:off x="678426" y="512137"/>
            <a:ext cx="1268361" cy="29439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F0EEEE-6158-FD4B-957B-2D0E93A82CB0}"/>
              </a:ext>
            </a:extLst>
          </p:cNvPr>
          <p:cNvSpPr/>
          <p:nvPr/>
        </p:nvSpPr>
        <p:spPr>
          <a:xfrm>
            <a:off x="678425" y="3815525"/>
            <a:ext cx="1268361" cy="29439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44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2E5438D-A239-C74D-BD2F-E8C93884B878}"/>
              </a:ext>
            </a:extLst>
          </p:cNvPr>
          <p:cNvSpPr txBox="1"/>
          <p:nvPr/>
        </p:nvSpPr>
        <p:spPr>
          <a:xfrm>
            <a:off x="573376" y="7756749"/>
            <a:ext cx="53063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S5. Bladder microenvironment following exposure to BBN carcinogen.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Hematoxylin and eosin-stained section showing the degree of urothelial hyperplasia and dysplasia at 12 weeks post BBN in a 15-month-old male (A) and female (B) bladder. Tertiary lymphoid structure (box) in the lamina propria of the bladder at week 7 (G) and week 12 (H) post BBN carcinogen exposure in a 12-month-old female. Arrow showing plasma cells. Representative of n=5 per group.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DC1B15-FE35-F243-A605-7FB3D3585E6B}"/>
              </a:ext>
            </a:extLst>
          </p:cNvPr>
          <p:cNvSpPr/>
          <p:nvPr/>
        </p:nvSpPr>
        <p:spPr>
          <a:xfrm>
            <a:off x="271963" y="2648193"/>
            <a:ext cx="6389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S4. 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Hematoxylin and eosin (H&amp;E) stained section from 5-month-old female (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age matched male (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bladder at 12 weeks post BBN exposure. Tertiary lymphoid structure (black boxes) in the lamina propria of 15-month-old female (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age matched male (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bladders at 7 weeks post BBN. 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30C6DB-AC6E-5843-A67D-203571677B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4" t="12278" r="44229" b="59558"/>
          <a:stretch/>
        </p:blipFill>
        <p:spPr>
          <a:xfrm>
            <a:off x="348202" y="765672"/>
            <a:ext cx="6209914" cy="18396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F80E45-B4A6-3A4B-BFF2-74B25F9DD4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85" t="16356" r="36488" b="21708"/>
          <a:stretch/>
        </p:blipFill>
        <p:spPr>
          <a:xfrm>
            <a:off x="573376" y="3522049"/>
            <a:ext cx="5344675" cy="425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79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C45B7FA-CA29-9D4F-B599-0F70249AB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073" y="868219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AFE20B8-D351-244B-8C63-38E635F4C0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4190639"/>
              </p:ext>
            </p:extLst>
          </p:nvPr>
        </p:nvGraphicFramePr>
        <p:xfrm>
          <a:off x="628073" y="868219"/>
          <a:ext cx="1753003" cy="2207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r:id="rId3" imgW="2413000" imgH="3035300" progId="Prism9.Document">
                  <p:embed/>
                </p:oleObj>
              </mc:Choice>
              <mc:Fallback>
                <p:oleObj r:id="rId3" imgW="2413000" imgH="3035300" progId="Prism9.Documen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4AFE20B8-D351-244B-8C63-38E635F4C0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73" y="868219"/>
                        <a:ext cx="1753003" cy="22074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91FBC598-55BC-7646-9950-E34B99ED5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6618" y="868219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99A394D-D1B4-E547-B214-AFE773995E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6680073"/>
              </p:ext>
            </p:extLst>
          </p:nvPr>
        </p:nvGraphicFramePr>
        <p:xfrm>
          <a:off x="2406969" y="872831"/>
          <a:ext cx="1745231" cy="2207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r:id="rId5" imgW="2362200" imgH="2984500" progId="Prism9.Document">
                  <p:embed/>
                </p:oleObj>
              </mc:Choice>
              <mc:Fallback>
                <p:oleObj r:id="rId5" imgW="2362200" imgH="2984500" progId="Prism9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999A394D-D1B4-E547-B214-AFE773995E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969" y="872831"/>
                        <a:ext cx="1745231" cy="22074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>
            <a:extLst>
              <a:ext uri="{FF2B5EF4-FFF2-40B4-BE49-F238E27FC236}">
                <a16:creationId xmlns:a16="http://schemas.microsoft.com/office/drawing/2014/main" id="{18476F4E-38D3-244B-BF66-D6C5FB1FE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573" y="4414982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69BDBC66-57D2-2F47-A97A-85B116F775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7378990"/>
              </p:ext>
            </p:extLst>
          </p:nvPr>
        </p:nvGraphicFramePr>
        <p:xfrm>
          <a:off x="3959768" y="863608"/>
          <a:ext cx="1729288" cy="2207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Prism 9" r:id="rId7" imgW="2331158" imgH="2973072" progId="Prism9.Document">
                  <p:embed/>
                </p:oleObj>
              </mc:Choice>
              <mc:Fallback>
                <p:oleObj name="Prism 9" r:id="rId7" imgW="2331158" imgH="2973072" progId="Prism9.Document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69BDBC66-57D2-2F47-A97A-85B116F775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9768" y="863608"/>
                        <a:ext cx="1729288" cy="22074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55D8518-8380-E847-A8F9-2827DD997C70}"/>
              </a:ext>
            </a:extLst>
          </p:cNvPr>
          <p:cNvSpPr txBox="1"/>
          <p:nvPr/>
        </p:nvSpPr>
        <p:spPr>
          <a:xfrm>
            <a:off x="318371" y="3446640"/>
            <a:ext cx="5976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S6. 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Differences in infiltration patterns of select immune markers between 12-month-old male and female mice. 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bladder sections were stained for F4/80, Pax5, and CD163 using multiplex immunofluorescence (IF), captured using a Vectra 3 multichannel imaging system, and imported into </a:t>
            </a:r>
            <a:r>
              <a:rPr lang="en-C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Phenochart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(1.1.0) and Inform Viewer (2.5.0) for annotation of regions of interest (ROIs). Immune cell infiltration was quantified in 3-11 random ROIs adjacent to the basal layer of the urothelium in each male and female mouse bladder using </a:t>
            </a:r>
            <a:r>
              <a:rPr lang="en-C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QuPath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software (https://qupath.github.io). Average cells per mm</a:t>
            </a:r>
            <a:r>
              <a:rPr lang="en-CA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counts were exported to GraphPad PRISM (version 9.0) for each ROI. The mean of these counts for each mouse was analyzed using an unpaired Welch’s t-test to determine significance. </a:t>
            </a:r>
          </a:p>
        </p:txBody>
      </p:sp>
    </p:spTree>
    <p:extLst>
      <p:ext uri="{BB962C8B-B14F-4D97-AF65-F5344CB8AC3E}">
        <p14:creationId xmlns:p14="http://schemas.microsoft.com/office/powerpoint/2010/main" val="422340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EA6DE701-703B-4F9A-BDF2-6FCE1DCAB1EF}"/>
              </a:ext>
            </a:extLst>
          </p:cNvPr>
          <p:cNvGrpSpPr/>
          <p:nvPr/>
        </p:nvGrpSpPr>
        <p:grpSpPr>
          <a:xfrm>
            <a:off x="645144" y="522371"/>
            <a:ext cx="2577845" cy="1978603"/>
            <a:chOff x="645144" y="522371"/>
            <a:chExt cx="2577845" cy="197860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4BBFF07-9985-4276-9BFE-3DCB7BCF5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7534" y="522371"/>
              <a:ext cx="2535455" cy="197860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53A14A-7284-42F0-90D5-4B7A0DBF4D81}"/>
                </a:ext>
              </a:extLst>
            </p:cNvPr>
            <p:cNvSpPr txBox="1"/>
            <p:nvPr/>
          </p:nvSpPr>
          <p:spPr>
            <a:xfrm>
              <a:off x="645144" y="522371"/>
              <a:ext cx="257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100" b="1" dirty="0">
                  <a:solidFill>
                    <a:schemeClr val="bg1"/>
                  </a:solidFill>
                </a:rPr>
                <a:t>A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9AC3935-2E0E-4686-8127-62BA431A42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07524" y="1453351"/>
              <a:ext cx="193779" cy="58321"/>
            </a:xfrm>
            <a:prstGeom prst="straightConnector1">
              <a:avLst/>
            </a:prstGeom>
            <a:ln w="19050">
              <a:solidFill>
                <a:srgbClr val="00FD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9C43184-C20E-469F-B049-E57CFCFCCA6D}"/>
              </a:ext>
            </a:extLst>
          </p:cNvPr>
          <p:cNvGrpSpPr/>
          <p:nvPr/>
        </p:nvGrpSpPr>
        <p:grpSpPr>
          <a:xfrm>
            <a:off x="3180599" y="480991"/>
            <a:ext cx="2577845" cy="2019983"/>
            <a:chOff x="3180599" y="480991"/>
            <a:chExt cx="2577845" cy="201998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048B482-825C-4C9B-AC4D-1D85BA32F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22989" y="522371"/>
              <a:ext cx="2535455" cy="1978603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88A72B3-DB2D-4ED5-8E89-463EFE4208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12947" y="1042577"/>
              <a:ext cx="193779" cy="58321"/>
            </a:xfrm>
            <a:prstGeom prst="straightConnector1">
              <a:avLst/>
            </a:prstGeom>
            <a:ln w="190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9490519-CFDD-47B1-94D1-14C44E4E3AED}"/>
                </a:ext>
              </a:extLst>
            </p:cNvPr>
            <p:cNvSpPr txBox="1"/>
            <p:nvPr/>
          </p:nvSpPr>
          <p:spPr>
            <a:xfrm>
              <a:off x="3180599" y="480991"/>
              <a:ext cx="257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100" b="1" dirty="0">
                  <a:solidFill>
                    <a:schemeClr val="bg1"/>
                  </a:solidFill>
                </a:rPr>
                <a:t>B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4B59BEF7-2E6B-43D5-879B-8BCB36427C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34" y="2500974"/>
            <a:ext cx="2532493" cy="1978603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3500F02-05B5-4C94-87AB-5C7F3E08999D}"/>
              </a:ext>
            </a:extLst>
          </p:cNvPr>
          <p:cNvCxnSpPr>
            <a:cxnSpLocks/>
          </p:cNvCxnSpPr>
          <p:nvPr/>
        </p:nvCxnSpPr>
        <p:spPr>
          <a:xfrm flipH="1">
            <a:off x="2101304" y="3577756"/>
            <a:ext cx="193778" cy="0"/>
          </a:xfrm>
          <a:prstGeom prst="straightConnector1">
            <a:avLst/>
          </a:prstGeom>
          <a:ln w="19050">
            <a:solidFill>
              <a:srgbClr val="FF4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643DBFED-BB01-4E70-B448-FD796EEED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989" y="2500974"/>
            <a:ext cx="2535455" cy="1978603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A642C9E-6095-4AE8-805A-DB8475DA3030}"/>
              </a:ext>
            </a:extLst>
          </p:cNvPr>
          <p:cNvCxnSpPr>
            <a:cxnSpLocks/>
          </p:cNvCxnSpPr>
          <p:nvPr/>
        </p:nvCxnSpPr>
        <p:spPr>
          <a:xfrm flipH="1" flipV="1">
            <a:off x="4893958" y="2797589"/>
            <a:ext cx="193778" cy="84890"/>
          </a:xfrm>
          <a:prstGeom prst="straightConnector1">
            <a:avLst/>
          </a:prstGeom>
          <a:ln w="190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26A79E88-DB26-4A53-A076-9E2EC2D364F8}"/>
              </a:ext>
            </a:extLst>
          </p:cNvPr>
          <p:cNvSpPr/>
          <p:nvPr/>
        </p:nvSpPr>
        <p:spPr>
          <a:xfrm>
            <a:off x="614867" y="4830067"/>
            <a:ext cx="51435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S7. Cell Detection using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StarDist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extension tool of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QuPath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software.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Immune infiltration in 4 µm bladder section of 12-month-female mice using multiplex immunofluorescence (IF) for 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PD-L1 (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F4/80 (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CD163 and  (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Pax5 was quantified using </a:t>
            </a:r>
            <a:r>
              <a:rPr lang="en-CA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StarDist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extension tool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CA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https://github.com/stardist/stardist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en-US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B1258D-72D3-4499-BBC0-CF2ABCEC66F1}"/>
              </a:ext>
            </a:extLst>
          </p:cNvPr>
          <p:cNvSpPr txBox="1"/>
          <p:nvPr/>
        </p:nvSpPr>
        <p:spPr>
          <a:xfrm>
            <a:off x="649346" y="2500974"/>
            <a:ext cx="257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0BB9B8-4B0F-4221-9AF4-A1DEE9B7CE1C}"/>
              </a:ext>
            </a:extLst>
          </p:cNvPr>
          <p:cNvSpPr txBox="1"/>
          <p:nvPr/>
        </p:nvSpPr>
        <p:spPr>
          <a:xfrm>
            <a:off x="3183967" y="2501324"/>
            <a:ext cx="257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b="1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922996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5841</TotalTime>
  <Words>764</Words>
  <Application>Microsoft Macintosh PowerPoint</Application>
  <PresentationFormat>On-screen Show (4:3)</PresentationFormat>
  <Paragraphs>15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Office Theme</vt:lpstr>
      <vt:lpstr>Prism9.Document</vt:lpstr>
      <vt:lpstr>Prism 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Madhuri Koti</dc:creator>
  <cp:lastModifiedBy>Madhuri Koti</cp:lastModifiedBy>
  <cp:revision>137</cp:revision>
  <cp:lastPrinted>2022-01-03T16:02:46Z</cp:lastPrinted>
  <dcterms:created xsi:type="dcterms:W3CDTF">2021-09-03T00:12:02Z</dcterms:created>
  <dcterms:modified xsi:type="dcterms:W3CDTF">2022-04-22T17:04:02Z</dcterms:modified>
</cp:coreProperties>
</file>