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88" y="-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&#30740;&#31350;&#29983;\&#20911;&#26771;&#20521;\gender-RAGE\&#25972;&#29702;&#21518;&#39640;&#33026;&#21644;&#26222;&#36890;&#40736;-GTT&#34920;2020.9.16&#26085;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D:\&#30740;&#31350;&#29983;\&#20911;&#26771;&#20521;\gender-RAGE\&#25972;&#29702;&#21518;&#39640;&#33026;&#21644;&#26222;&#36890;&#40736;-ITT&#34920;2020.9.16&#2608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7934433032472295E-2"/>
          <c:y val="0.10143658023826201"/>
          <c:w val="0.85588754020126601"/>
          <c:h val="0.77091800981079195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Sheet1!$L$2</c:f>
              <c:strCache>
                <c:ptCount val="1"/>
                <c:pt idx="0">
                  <c:v>RAGE-HFD-M</c:v>
                </c:pt>
              </c:strCache>
            </c:strRef>
          </c:tx>
          <c:spPr>
            <a:ln w="22225" cap="sq" cmpd="sng" algn="ctr">
              <a:solidFill>
                <a:srgbClr val="FF0000"/>
              </a:solidFill>
              <a:prstDash val="solid"/>
              <a:bevel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0" cap="sq" cmpd="sng" algn="ctr">
                <a:solidFill>
                  <a:srgbClr val="FF0000"/>
                </a:solidFill>
                <a:prstDash val="solid"/>
                <a:bevel/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Sheet1!$N$10:$R$10</c:f>
                <c:numCache>
                  <c:formatCode>General</c:formatCode>
                  <c:ptCount val="5"/>
                  <c:pt idx="0">
                    <c:v>0.27207842006794375</c:v>
                  </c:pt>
                  <c:pt idx="1">
                    <c:v>0.55310035255819545</c:v>
                  </c:pt>
                  <c:pt idx="2">
                    <c:v>0.40133111848779779</c:v>
                  </c:pt>
                  <c:pt idx="3">
                    <c:v>0.41318276827573452</c:v>
                  </c:pt>
                  <c:pt idx="4">
                    <c:v>0.46234186485759771</c:v>
                  </c:pt>
                </c:numCache>
              </c:numRef>
            </c:plus>
            <c:minus>
              <c:numRef>
                <c:f>Sheet1!$N$10:$R$10</c:f>
                <c:numCache>
                  <c:formatCode>General</c:formatCode>
                  <c:ptCount val="5"/>
                  <c:pt idx="0">
                    <c:v>0.27207842006794375</c:v>
                  </c:pt>
                  <c:pt idx="1">
                    <c:v>0.55310035255819545</c:v>
                  </c:pt>
                  <c:pt idx="2">
                    <c:v>0.40133111848779779</c:v>
                  </c:pt>
                  <c:pt idx="3">
                    <c:v>0.41318276827573452</c:v>
                  </c:pt>
                  <c:pt idx="4">
                    <c:v>0.46234186485759771</c:v>
                  </c:pt>
                </c:numCache>
              </c:numRef>
            </c:minus>
          </c:errBars>
          <c:errBars>
            <c:errDir val="x"/>
            <c:errBarType val="both"/>
            <c:errValType val="fixedVal"/>
            <c:noEndCap val="0"/>
            <c:val val="1"/>
          </c:errBars>
          <c:xVal>
            <c:numRef>
              <c:f>Sheet1!$M$1:$R$1</c:f>
              <c:numCache>
                <c:formatCode>General</c:formatCode>
                <c:ptCount val="6"/>
                <c:pt idx="1">
                  <c:v>0</c:v>
                </c:pt>
                <c:pt idx="2">
                  <c:v>30</c:v>
                </c:pt>
                <c:pt idx="3">
                  <c:v>60</c:v>
                </c:pt>
                <c:pt idx="4">
                  <c:v>90</c:v>
                </c:pt>
                <c:pt idx="5">
                  <c:v>120</c:v>
                </c:pt>
              </c:numCache>
            </c:numRef>
          </c:xVal>
          <c:yVal>
            <c:numRef>
              <c:f>Sheet1!$M$2:$R$2</c:f>
              <c:numCache>
                <c:formatCode>General</c:formatCode>
                <c:ptCount val="6"/>
                <c:pt idx="1">
                  <c:v>5.3666666666666663</c:v>
                </c:pt>
                <c:pt idx="2">
                  <c:v>14.5</c:v>
                </c:pt>
                <c:pt idx="3">
                  <c:v>9.5333333333333332</c:v>
                </c:pt>
                <c:pt idx="4">
                  <c:v>6.75</c:v>
                </c:pt>
                <c:pt idx="5">
                  <c:v>5.1999999999999993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Sheet1!$L$3</c:f>
              <c:strCache>
                <c:ptCount val="1"/>
                <c:pt idx="0">
                  <c:v>RAGE-HFD-F</c:v>
                </c:pt>
              </c:strCache>
            </c:strRef>
          </c:tx>
          <c:spPr>
            <a:ln w="19050" cap="rnd" cmpd="sng" algn="ctr">
              <a:solidFill>
                <a:schemeClr val="accent1"/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alpha val="94000"/>
                </a:schemeClr>
              </a:solidFill>
              <a:ln w="9525" cap="flat" cmpd="sng" algn="ctr">
                <a:solidFill>
                  <a:schemeClr val="accent1"/>
                </a:solidFill>
                <a:prstDash val="solid"/>
                <a:round/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Sheet1!$N$17:$R$17</c:f>
                <c:numCache>
                  <c:formatCode>General</c:formatCode>
                  <c:ptCount val="5"/>
                  <c:pt idx="0">
                    <c:v>0.28478038218375751</c:v>
                  </c:pt>
                  <c:pt idx="1">
                    <c:v>0.88145244680349233</c:v>
                  </c:pt>
                  <c:pt idx="2">
                    <c:v>0.63960395618692878</c:v>
                  </c:pt>
                  <c:pt idx="3">
                    <c:v>0.23056984628708529</c:v>
                  </c:pt>
                  <c:pt idx="4">
                    <c:v>0.25394211780730686</c:v>
                  </c:pt>
                </c:numCache>
              </c:numRef>
            </c:plus>
            <c:minus>
              <c:numRef>
                <c:f>Sheet1!$N$17:$R$17</c:f>
                <c:numCache>
                  <c:formatCode>General</c:formatCode>
                  <c:ptCount val="5"/>
                  <c:pt idx="0">
                    <c:v>0.28478038218375751</c:v>
                  </c:pt>
                  <c:pt idx="1">
                    <c:v>0.88145244680349233</c:v>
                  </c:pt>
                  <c:pt idx="2">
                    <c:v>0.63960395618692878</c:v>
                  </c:pt>
                  <c:pt idx="3">
                    <c:v>0.23056984628708529</c:v>
                  </c:pt>
                  <c:pt idx="4">
                    <c:v>0.25394211780730686</c:v>
                  </c:pt>
                </c:numCache>
              </c:numRef>
            </c:minus>
          </c:errBars>
          <c:errBars>
            <c:errDir val="x"/>
            <c:errBarType val="both"/>
            <c:errValType val="fixedVal"/>
            <c:noEndCap val="0"/>
            <c:val val="1"/>
          </c:errBars>
          <c:xVal>
            <c:numRef>
              <c:f>Sheet1!$M$1:$R$1</c:f>
              <c:numCache>
                <c:formatCode>General</c:formatCode>
                <c:ptCount val="6"/>
                <c:pt idx="1">
                  <c:v>0</c:v>
                </c:pt>
                <c:pt idx="2">
                  <c:v>30</c:v>
                </c:pt>
                <c:pt idx="3">
                  <c:v>60</c:v>
                </c:pt>
                <c:pt idx="4">
                  <c:v>90</c:v>
                </c:pt>
                <c:pt idx="5">
                  <c:v>120</c:v>
                </c:pt>
              </c:numCache>
            </c:numRef>
          </c:xVal>
          <c:yVal>
            <c:numRef>
              <c:f>Sheet1!$M$3:$R$3</c:f>
              <c:numCache>
                <c:formatCode>General</c:formatCode>
                <c:ptCount val="6"/>
                <c:pt idx="1">
                  <c:v>4.742857142857142</c:v>
                </c:pt>
                <c:pt idx="2">
                  <c:v>12.142857142857142</c:v>
                </c:pt>
                <c:pt idx="3">
                  <c:v>7.0571428571428578</c:v>
                </c:pt>
                <c:pt idx="4">
                  <c:v>4.6000000000000005</c:v>
                </c:pt>
                <c:pt idx="5">
                  <c:v>3.6571428571428575</c:v>
                </c:pt>
              </c:numCache>
            </c:numRef>
          </c:yVal>
          <c:smooth val="1"/>
        </c:ser>
        <c:ser>
          <c:idx val="2"/>
          <c:order val="2"/>
          <c:tx>
            <c:v>RAGE-ND-F</c:v>
          </c:tx>
          <c:spPr>
            <a:ln w="19050" cap="rnd" cmpd="sng" algn="ctr">
              <a:solidFill>
                <a:schemeClr val="accent3"/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 cap="flat" cmpd="sng" algn="ctr">
                <a:solidFill>
                  <a:schemeClr val="accent3"/>
                </a:solidFill>
                <a:prstDash val="solid"/>
                <a:round/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Sheet1!$N$23:$R$23</c:f>
                <c:numCache>
                  <c:formatCode>General</c:formatCode>
                  <c:ptCount val="5"/>
                  <c:pt idx="0">
                    <c:v>0.12899612397277688</c:v>
                  </c:pt>
                  <c:pt idx="1">
                    <c:v>0.41078786090470915</c:v>
                  </c:pt>
                  <c:pt idx="2">
                    <c:v>0.26613279893066116</c:v>
                  </c:pt>
                  <c:pt idx="3">
                    <c:v>0.1966384160500381</c:v>
                  </c:pt>
                  <c:pt idx="4">
                    <c:v>0.18359375443262355</c:v>
                  </c:pt>
                </c:numCache>
              </c:numRef>
            </c:plus>
            <c:minus>
              <c:numRef>
                <c:f>Sheet1!$N$23:$R$23</c:f>
                <c:numCache>
                  <c:formatCode>General</c:formatCode>
                  <c:ptCount val="5"/>
                  <c:pt idx="0">
                    <c:v>0.12899612397277688</c:v>
                  </c:pt>
                  <c:pt idx="1">
                    <c:v>0.41078786090470915</c:v>
                  </c:pt>
                  <c:pt idx="2">
                    <c:v>0.26613279893066116</c:v>
                  </c:pt>
                  <c:pt idx="3">
                    <c:v>0.1966384160500381</c:v>
                  </c:pt>
                  <c:pt idx="4">
                    <c:v>0.18359375443262355</c:v>
                  </c:pt>
                </c:numCache>
              </c:numRef>
            </c:minus>
          </c:errBars>
          <c:errBars>
            <c:errDir val="x"/>
            <c:errBarType val="both"/>
            <c:errValType val="fixedVal"/>
            <c:noEndCap val="0"/>
            <c:val val="1"/>
          </c:errBars>
          <c:xVal>
            <c:numRef>
              <c:f>Sheet1!$M$1:$R$1</c:f>
              <c:numCache>
                <c:formatCode>General</c:formatCode>
                <c:ptCount val="6"/>
                <c:pt idx="1">
                  <c:v>0</c:v>
                </c:pt>
                <c:pt idx="2">
                  <c:v>30</c:v>
                </c:pt>
                <c:pt idx="3">
                  <c:v>60</c:v>
                </c:pt>
                <c:pt idx="4">
                  <c:v>90</c:v>
                </c:pt>
                <c:pt idx="5">
                  <c:v>120</c:v>
                </c:pt>
              </c:numCache>
            </c:numRef>
          </c:xVal>
          <c:yVal>
            <c:numRef>
              <c:f>Sheet1!$M$4:$R$4</c:f>
              <c:numCache>
                <c:formatCode>0.000000_ </c:formatCode>
                <c:ptCount val="6"/>
                <c:pt idx="1">
                  <c:v>4.3999999999999995</c:v>
                </c:pt>
                <c:pt idx="2" formatCode="General">
                  <c:v>9.7333333333333343</c:v>
                </c:pt>
                <c:pt idx="3">
                  <c:v>6.0333333333333323</c:v>
                </c:pt>
                <c:pt idx="4">
                  <c:v>4.083333333333333</c:v>
                </c:pt>
                <c:pt idx="5" formatCode="General">
                  <c:v>3.6666666666666665</c:v>
                </c:pt>
              </c:numCache>
            </c:numRef>
          </c:yVal>
          <c:smooth val="1"/>
        </c:ser>
        <c:ser>
          <c:idx val="4"/>
          <c:order val="3"/>
          <c:tx>
            <c:v>RAGE-ND-M</c:v>
          </c:tx>
          <c:spPr>
            <a:ln w="19050" cap="rnd" cmpd="sng" algn="ctr">
              <a:solidFill>
                <a:schemeClr val="tx1">
                  <a:alpha val="85000"/>
                </a:schemeClr>
              </a:solidFill>
              <a:prstDash val="solid"/>
              <a:bevel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Sheet1!$N$35:$R$35</c:f>
                <c:numCache>
                  <c:formatCode>General</c:formatCode>
                  <c:ptCount val="5"/>
                  <c:pt idx="0">
                    <c:v>0.2205447800334443</c:v>
                  </c:pt>
                  <c:pt idx="1">
                    <c:v>0.23140152693244426</c:v>
                  </c:pt>
                  <c:pt idx="2">
                    <c:v>0.36631498285856168</c:v>
                  </c:pt>
                  <c:pt idx="3">
                    <c:v>0.38338840184161255</c:v>
                  </c:pt>
                  <c:pt idx="4">
                    <c:v>0.20304350929459924</c:v>
                  </c:pt>
                </c:numCache>
              </c:numRef>
            </c:plus>
            <c:minus>
              <c:numRef>
                <c:f>Sheet1!$N$35:$R$35</c:f>
                <c:numCache>
                  <c:formatCode>General</c:formatCode>
                  <c:ptCount val="5"/>
                  <c:pt idx="0">
                    <c:v>0.2205447800334443</c:v>
                  </c:pt>
                  <c:pt idx="1">
                    <c:v>0.23140152693244426</c:v>
                  </c:pt>
                  <c:pt idx="2">
                    <c:v>0.36631498285856168</c:v>
                  </c:pt>
                  <c:pt idx="3">
                    <c:v>0.38338840184161255</c:v>
                  </c:pt>
                  <c:pt idx="4">
                    <c:v>0.20304350929459924</c:v>
                  </c:pt>
                </c:numCache>
              </c:numRef>
            </c:minus>
          </c:errBars>
          <c:errBars>
            <c:errDir val="x"/>
            <c:errBarType val="both"/>
            <c:errValType val="fixedVal"/>
            <c:noEndCap val="0"/>
            <c:val val="1"/>
          </c:errBars>
          <c:xVal>
            <c:numRef>
              <c:f>Sheet1!$M$1:$R$1</c:f>
              <c:numCache>
                <c:formatCode>General</c:formatCode>
                <c:ptCount val="6"/>
                <c:pt idx="1">
                  <c:v>0</c:v>
                </c:pt>
                <c:pt idx="2">
                  <c:v>30</c:v>
                </c:pt>
                <c:pt idx="3">
                  <c:v>60</c:v>
                </c:pt>
                <c:pt idx="4">
                  <c:v>90</c:v>
                </c:pt>
                <c:pt idx="5">
                  <c:v>120</c:v>
                </c:pt>
              </c:numCache>
            </c:numRef>
          </c:xVal>
          <c:yVal>
            <c:numRef>
              <c:f>Sheet1!$M$6:$R$6</c:f>
              <c:numCache>
                <c:formatCode>General</c:formatCode>
                <c:ptCount val="6"/>
                <c:pt idx="1">
                  <c:v>4.5999999999999996</c:v>
                </c:pt>
                <c:pt idx="2">
                  <c:v>11.833333333333334</c:v>
                </c:pt>
                <c:pt idx="3">
                  <c:v>7.6333333333333329</c:v>
                </c:pt>
                <c:pt idx="4">
                  <c:v>5.5333333333333341</c:v>
                </c:pt>
                <c:pt idx="5">
                  <c:v>4.5166666666666666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0030848"/>
        <c:axId val="217116672"/>
      </c:scatterChart>
      <c:valAx>
        <c:axId val="240030848"/>
        <c:scaling>
          <c:orientation val="minMax"/>
          <c:max val="120"/>
          <c:min val="0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2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zh-CN"/>
          </a:p>
        </c:txPr>
        <c:crossAx val="217116672"/>
        <c:crosses val="autoZero"/>
        <c:crossBetween val="midCat"/>
        <c:majorUnit val="30"/>
      </c:valAx>
      <c:valAx>
        <c:axId val="2171166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2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zh-CN"/>
          </a:p>
        </c:txPr>
        <c:crossAx val="24003084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9084331054265679"/>
          <c:y val="2.10231254379818E-2"/>
          <c:w val="0.50293175391065315"/>
          <c:h val="0.26786965662228501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2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zh-CN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 sz="1200" b="1">
          <a:latin typeface="Arial" panose="020B0604020202020204" pitchFamily="34" charset="0"/>
          <a:cs typeface="Arial" panose="020B0604020202020204" pitchFamily="34" charset="0"/>
        </a:defRPr>
      </a:pPr>
      <a:endParaRPr lang="zh-CN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7934433032472295E-2"/>
          <c:y val="0.10143658023826201"/>
          <c:w val="0.85588754020126601"/>
          <c:h val="0.77091800981079195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Sheet1!$L$2</c:f>
              <c:strCache>
                <c:ptCount val="1"/>
                <c:pt idx="0">
                  <c:v>RAGE-HFD-M</c:v>
                </c:pt>
              </c:strCache>
            </c:strRef>
          </c:tx>
          <c:spPr>
            <a:ln w="22225" cap="sq" cmpd="sng" algn="ctr">
              <a:solidFill>
                <a:srgbClr val="FF0000"/>
              </a:solidFill>
              <a:prstDash val="solid"/>
              <a:bevel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0" cap="sq" cmpd="sng" algn="ctr">
                <a:solidFill>
                  <a:srgbClr val="FF0000"/>
                </a:solidFill>
                <a:prstDash val="solid"/>
                <a:bevel/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Sheet1!$N$10:$R$10</c:f>
                <c:numCache>
                  <c:formatCode>General</c:formatCode>
                  <c:ptCount val="5"/>
                  <c:pt idx="0">
                    <c:v>0.25224326882330605</c:v>
                  </c:pt>
                  <c:pt idx="1">
                    <c:v>0.65856409457748832</c:v>
                  </c:pt>
                  <c:pt idx="2">
                    <c:v>0.5805744281887264</c:v>
                  </c:pt>
                  <c:pt idx="3">
                    <c:v>0.34817620060346938</c:v>
                  </c:pt>
                  <c:pt idx="4">
                    <c:v>0.52824236861501317</c:v>
                  </c:pt>
                </c:numCache>
              </c:numRef>
            </c:plus>
            <c:minus>
              <c:numRef>
                <c:f>Sheet1!$N$10:$R$10</c:f>
                <c:numCache>
                  <c:formatCode>General</c:formatCode>
                  <c:ptCount val="5"/>
                  <c:pt idx="0">
                    <c:v>0.25224326882330605</c:v>
                  </c:pt>
                  <c:pt idx="1">
                    <c:v>0.65856409457748832</c:v>
                  </c:pt>
                  <c:pt idx="2">
                    <c:v>0.5805744281887264</c:v>
                  </c:pt>
                  <c:pt idx="3">
                    <c:v>0.34817620060346938</c:v>
                  </c:pt>
                  <c:pt idx="4">
                    <c:v>0.52824236861501317</c:v>
                  </c:pt>
                </c:numCache>
              </c:numRef>
            </c:minus>
          </c:errBars>
          <c:errBars>
            <c:errDir val="x"/>
            <c:errBarType val="both"/>
            <c:errValType val="fixedVal"/>
            <c:noEndCap val="0"/>
            <c:val val="1"/>
          </c:errBars>
          <c:xVal>
            <c:numRef>
              <c:f>Sheet1!$M$1:$R$1</c:f>
              <c:numCache>
                <c:formatCode>General</c:formatCode>
                <c:ptCount val="6"/>
                <c:pt idx="1">
                  <c:v>0</c:v>
                </c:pt>
                <c:pt idx="2">
                  <c:v>30</c:v>
                </c:pt>
                <c:pt idx="3">
                  <c:v>60</c:v>
                </c:pt>
                <c:pt idx="4">
                  <c:v>90</c:v>
                </c:pt>
                <c:pt idx="5">
                  <c:v>120</c:v>
                </c:pt>
              </c:numCache>
            </c:numRef>
          </c:xVal>
          <c:yVal>
            <c:numRef>
              <c:f>Sheet1!$M$2:$R$2</c:f>
              <c:numCache>
                <c:formatCode>General</c:formatCode>
                <c:ptCount val="6"/>
                <c:pt idx="1">
                  <c:v>10.183333333333334</c:v>
                </c:pt>
                <c:pt idx="2">
                  <c:v>7.5666666666666673</c:v>
                </c:pt>
                <c:pt idx="3">
                  <c:v>5.2666666666666666</c:v>
                </c:pt>
                <c:pt idx="4">
                  <c:v>4.7166666666666668</c:v>
                </c:pt>
                <c:pt idx="5">
                  <c:v>4.6000000000000005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Sheet1!$L$3</c:f>
              <c:strCache>
                <c:ptCount val="1"/>
                <c:pt idx="0">
                  <c:v>RAGE-HFD-F</c:v>
                </c:pt>
              </c:strCache>
            </c:strRef>
          </c:tx>
          <c:spPr>
            <a:ln w="19050" cap="rnd" cmpd="sng" algn="ctr">
              <a:solidFill>
                <a:schemeClr val="accent1"/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alpha val="94000"/>
                </a:schemeClr>
              </a:solidFill>
              <a:ln w="9525" cap="flat" cmpd="sng" algn="ctr">
                <a:solidFill>
                  <a:schemeClr val="accent1"/>
                </a:solidFill>
                <a:prstDash val="solid"/>
                <a:round/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Sheet1!$N$16:$R$16</c:f>
                <c:numCache>
                  <c:formatCode>General</c:formatCode>
                  <c:ptCount val="5"/>
                  <c:pt idx="0">
                    <c:v>0.50102879460510841</c:v>
                  </c:pt>
                  <c:pt idx="1">
                    <c:v>0.45275530977196637</c:v>
                  </c:pt>
                  <c:pt idx="2">
                    <c:v>0.4318280266198713</c:v>
                  </c:pt>
                  <c:pt idx="3">
                    <c:v>0.28691537536882067</c:v>
                  </c:pt>
                  <c:pt idx="4">
                    <c:v>0.50761713896947092</c:v>
                  </c:pt>
                </c:numCache>
              </c:numRef>
            </c:plus>
            <c:minus>
              <c:numRef>
                <c:f>Sheet1!$N$16:$R$16</c:f>
                <c:numCache>
                  <c:formatCode>General</c:formatCode>
                  <c:ptCount val="5"/>
                  <c:pt idx="0">
                    <c:v>0.50102879460510841</c:v>
                  </c:pt>
                  <c:pt idx="1">
                    <c:v>0.45275530977196637</c:v>
                  </c:pt>
                  <c:pt idx="2">
                    <c:v>0.4318280266198713</c:v>
                  </c:pt>
                  <c:pt idx="3">
                    <c:v>0.28691537536882067</c:v>
                  </c:pt>
                  <c:pt idx="4">
                    <c:v>0.50761713896947092</c:v>
                  </c:pt>
                </c:numCache>
              </c:numRef>
            </c:minus>
          </c:errBars>
          <c:errBars>
            <c:errDir val="x"/>
            <c:errBarType val="both"/>
            <c:errValType val="fixedVal"/>
            <c:noEndCap val="0"/>
            <c:val val="1"/>
          </c:errBars>
          <c:xVal>
            <c:numRef>
              <c:f>Sheet1!$M$1:$R$1</c:f>
              <c:numCache>
                <c:formatCode>General</c:formatCode>
                <c:ptCount val="6"/>
                <c:pt idx="1">
                  <c:v>0</c:v>
                </c:pt>
                <c:pt idx="2">
                  <c:v>30</c:v>
                </c:pt>
                <c:pt idx="3">
                  <c:v>60</c:v>
                </c:pt>
                <c:pt idx="4">
                  <c:v>90</c:v>
                </c:pt>
                <c:pt idx="5">
                  <c:v>120</c:v>
                </c:pt>
              </c:numCache>
            </c:numRef>
          </c:xVal>
          <c:yVal>
            <c:numRef>
              <c:f>Sheet1!$M$3:$R$3</c:f>
              <c:numCache>
                <c:formatCode>General</c:formatCode>
                <c:ptCount val="6"/>
                <c:pt idx="1">
                  <c:v>6.9571428571428564</c:v>
                </c:pt>
                <c:pt idx="2">
                  <c:v>3.8571428571428568</c:v>
                </c:pt>
                <c:pt idx="3">
                  <c:v>3.4428571428571431</c:v>
                </c:pt>
                <c:pt idx="4">
                  <c:v>3.0857142857142859</c:v>
                </c:pt>
                <c:pt idx="5">
                  <c:v>3.4571428571428577</c:v>
                </c:pt>
              </c:numCache>
            </c:numRef>
          </c:yVal>
          <c:smooth val="1"/>
        </c:ser>
        <c:ser>
          <c:idx val="2"/>
          <c:order val="2"/>
          <c:tx>
            <c:v>RAGE-ND-F</c:v>
          </c:tx>
          <c:spPr>
            <a:ln w="19050" cap="rnd" cmpd="sng" algn="ctr">
              <a:solidFill>
                <a:schemeClr val="accent3"/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 cap="flat" cmpd="sng" algn="ctr">
                <a:solidFill>
                  <a:schemeClr val="accent3"/>
                </a:solidFill>
                <a:prstDash val="solid"/>
                <a:round/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Sheet1!$N$23:$R$23</c:f>
                <c:numCache>
                  <c:formatCode>General</c:formatCode>
                  <c:ptCount val="5"/>
                  <c:pt idx="0">
                    <c:v>0.64992307237087787</c:v>
                  </c:pt>
                  <c:pt idx="1">
                    <c:v>0.42003174483206396</c:v>
                  </c:pt>
                  <c:pt idx="2">
                    <c:v>0.49444918849159814</c:v>
                  </c:pt>
                  <c:pt idx="3">
                    <c:v>0.44084766832395383</c:v>
                  </c:pt>
                  <c:pt idx="4">
                    <c:v>0.42758235074271556</c:v>
                  </c:pt>
                </c:numCache>
              </c:numRef>
            </c:plus>
            <c:minus>
              <c:numRef>
                <c:f>Sheet1!$N$23:$R$23</c:f>
                <c:numCache>
                  <c:formatCode>General</c:formatCode>
                  <c:ptCount val="5"/>
                  <c:pt idx="0">
                    <c:v>0.64992307237087787</c:v>
                  </c:pt>
                  <c:pt idx="1">
                    <c:v>0.42003174483206396</c:v>
                  </c:pt>
                  <c:pt idx="2">
                    <c:v>0.49444918849159814</c:v>
                  </c:pt>
                  <c:pt idx="3">
                    <c:v>0.44084766832395383</c:v>
                  </c:pt>
                  <c:pt idx="4">
                    <c:v>0.42758235074271556</c:v>
                  </c:pt>
                </c:numCache>
              </c:numRef>
            </c:minus>
          </c:errBars>
          <c:errBars>
            <c:errDir val="x"/>
            <c:errBarType val="both"/>
            <c:errValType val="fixedVal"/>
            <c:noEndCap val="0"/>
            <c:val val="1"/>
          </c:errBars>
          <c:xVal>
            <c:numRef>
              <c:f>Sheet1!$M$1:$R$1</c:f>
              <c:numCache>
                <c:formatCode>General</c:formatCode>
                <c:ptCount val="6"/>
                <c:pt idx="1">
                  <c:v>0</c:v>
                </c:pt>
                <c:pt idx="2">
                  <c:v>30</c:v>
                </c:pt>
                <c:pt idx="3">
                  <c:v>60</c:v>
                </c:pt>
                <c:pt idx="4">
                  <c:v>90</c:v>
                </c:pt>
                <c:pt idx="5">
                  <c:v>120</c:v>
                </c:pt>
              </c:numCache>
            </c:numRef>
          </c:xVal>
          <c:yVal>
            <c:numRef>
              <c:f>Sheet1!$M$4:$R$4</c:f>
              <c:numCache>
                <c:formatCode>0.000000_ </c:formatCode>
                <c:ptCount val="6"/>
                <c:pt idx="1">
                  <c:v>6.5</c:v>
                </c:pt>
                <c:pt idx="2" formatCode="General">
                  <c:v>4.6666666666666661</c:v>
                </c:pt>
                <c:pt idx="3">
                  <c:v>4.2</c:v>
                </c:pt>
                <c:pt idx="4">
                  <c:v>3.7333333333333329</c:v>
                </c:pt>
                <c:pt idx="5" formatCode="General">
                  <c:v>3.1666666666666665</c:v>
                </c:pt>
              </c:numCache>
            </c:numRef>
          </c:yVal>
          <c:smooth val="1"/>
        </c:ser>
        <c:ser>
          <c:idx val="4"/>
          <c:order val="3"/>
          <c:tx>
            <c:v>RAGE-ND-M</c:v>
          </c:tx>
          <c:spPr>
            <a:ln w="19050" cap="rnd" cmpd="sng" algn="ctr">
              <a:solidFill>
                <a:schemeClr val="tx1">
                  <a:alpha val="85000"/>
                </a:schemeClr>
              </a:solidFill>
              <a:prstDash val="solid"/>
              <a:bevel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Sheet1!$N$35:$R$35</c:f>
                <c:numCache>
                  <c:formatCode>General</c:formatCode>
                  <c:ptCount val="5"/>
                  <c:pt idx="0">
                    <c:v>0.26219585554822694</c:v>
                  </c:pt>
                  <c:pt idx="1">
                    <c:v>0.47102724620415098</c:v>
                  </c:pt>
                  <c:pt idx="2">
                    <c:v>0.62122459706615074</c:v>
                  </c:pt>
                  <c:pt idx="3">
                    <c:v>0.36805796644912636</c:v>
                  </c:pt>
                  <c:pt idx="4">
                    <c:v>0.39000854691489273</c:v>
                  </c:pt>
                </c:numCache>
              </c:numRef>
            </c:plus>
            <c:minus>
              <c:numRef>
                <c:f>Sheet1!$N$35:$R$35</c:f>
                <c:numCache>
                  <c:formatCode>General</c:formatCode>
                  <c:ptCount val="5"/>
                  <c:pt idx="0">
                    <c:v>0.26219585554822694</c:v>
                  </c:pt>
                  <c:pt idx="1">
                    <c:v>0.47102724620415098</c:v>
                  </c:pt>
                  <c:pt idx="2">
                    <c:v>0.62122459706615074</c:v>
                  </c:pt>
                  <c:pt idx="3">
                    <c:v>0.36805796644912636</c:v>
                  </c:pt>
                  <c:pt idx="4">
                    <c:v>0.39000854691489273</c:v>
                  </c:pt>
                </c:numCache>
              </c:numRef>
            </c:minus>
          </c:errBars>
          <c:errBars>
            <c:errDir val="x"/>
            <c:errBarType val="both"/>
            <c:errValType val="fixedVal"/>
            <c:noEndCap val="0"/>
            <c:val val="1"/>
          </c:errBars>
          <c:xVal>
            <c:numRef>
              <c:f>Sheet1!$M$1:$R$1</c:f>
              <c:numCache>
                <c:formatCode>General</c:formatCode>
                <c:ptCount val="6"/>
                <c:pt idx="1">
                  <c:v>0</c:v>
                </c:pt>
                <c:pt idx="2">
                  <c:v>30</c:v>
                </c:pt>
                <c:pt idx="3">
                  <c:v>60</c:v>
                </c:pt>
                <c:pt idx="4">
                  <c:v>90</c:v>
                </c:pt>
                <c:pt idx="5">
                  <c:v>120</c:v>
                </c:pt>
              </c:numCache>
            </c:numRef>
          </c:xVal>
          <c:yVal>
            <c:numRef>
              <c:f>Sheet1!$M$6:$R$6</c:f>
              <c:numCache>
                <c:formatCode>General</c:formatCode>
                <c:ptCount val="6"/>
                <c:pt idx="1">
                  <c:v>7.6166666666666663</c:v>
                </c:pt>
                <c:pt idx="2">
                  <c:v>4.7666666666666666</c:v>
                </c:pt>
                <c:pt idx="3">
                  <c:v>4.1999999999999993</c:v>
                </c:pt>
                <c:pt idx="4">
                  <c:v>4.2666666666666666</c:v>
                </c:pt>
                <c:pt idx="5">
                  <c:v>4.333333333333333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3396224"/>
        <c:axId val="223397760"/>
      </c:scatterChart>
      <c:valAx>
        <c:axId val="223396224"/>
        <c:scaling>
          <c:orientation val="minMax"/>
          <c:max val="120"/>
          <c:min val="0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prstDash val="solid"/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223397760"/>
        <c:crosses val="autoZero"/>
        <c:crossBetween val="midCat"/>
        <c:majorUnit val="30"/>
      </c:valAx>
      <c:valAx>
        <c:axId val="22339776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prstDash val="solid"/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22339622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9405911802675667"/>
          <c:y val="1.0017583041063224E-2"/>
          <c:w val="0.43616835451220737"/>
          <c:h val="0.29572360101751477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zh-CN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 sz="1200" b="1">
          <a:latin typeface="Arial" panose="020B0604020202020204" pitchFamily="34" charset="0"/>
          <a:cs typeface="Arial" panose="020B0604020202020204" pitchFamily="34" charset="0"/>
        </a:defRPr>
      </a:pPr>
      <a:endParaRPr lang="zh-CN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0.00972</cdr:x>
      <cdr:y>0.2037</cdr:y>
    </cdr:from>
    <cdr:to>
      <cdr:x>0.04319</cdr:x>
      <cdr:y>0.71759</cdr:y>
    </cdr:to>
    <cdr:sp macro="" textlink="">
      <cdr:nvSpPr>
        <cdr:cNvPr id="2" name="矩形 1"/>
        <cdr:cNvSpPr/>
      </cdr:nvSpPr>
      <cdr:spPr>
        <a:xfrm xmlns:a="http://schemas.openxmlformats.org/drawingml/2006/main">
          <a:off x="44450" y="558800"/>
          <a:ext cx="153035" cy="14097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horzOverflow="clip" vert="horz" wrap="square" lIns="45720" tIns="45720" rIns="45720" bIns="45720" rtlCol="0" anchor="t" anchorCtr="0">
          <a:normAutofit/>
        </a:bodyPr>
        <a:lstStyle xmlns:a="http://schemas.openxmlformats.org/drawingml/2006/main"/>
        <a:p xmlns:a="http://schemas.openxmlformats.org/drawingml/2006/main">
          <a:endParaRPr lang="zh-CN" altLang="en-US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0.00972</cdr:x>
      <cdr:y>0.2037</cdr:y>
    </cdr:from>
    <cdr:to>
      <cdr:x>0.04319</cdr:x>
      <cdr:y>0.71759</cdr:y>
    </cdr:to>
    <cdr:sp macro="" textlink="">
      <cdr:nvSpPr>
        <cdr:cNvPr id="2" name="矩形 1"/>
        <cdr:cNvSpPr/>
      </cdr:nvSpPr>
      <cdr:spPr>
        <a:xfrm xmlns:a="http://schemas.openxmlformats.org/drawingml/2006/main">
          <a:off x="44450" y="558800"/>
          <a:ext cx="153035" cy="14097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horzOverflow="clip" vert="horz" wrap="square" lIns="45720" tIns="45720" rIns="45720" bIns="45720" rtlCol="0" anchor="t" anchorCtr="0">
          <a:normAutofit/>
        </a:bodyPr>
        <a:lstStyle xmlns:a="http://schemas.openxmlformats.org/drawingml/2006/main"/>
        <a:p xmlns:a="http://schemas.openxmlformats.org/drawingml/2006/main">
          <a:endParaRPr lang="zh-CN" altLang="en-US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3C0E7-3F0B-4EE9-924E-B78F4D91D7B1}" type="datetimeFigureOut">
              <a:rPr lang="zh-CN" altLang="en-US" smtClean="0"/>
              <a:t>2022/10/20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661F8-063F-497A-9774-92B59F7D68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7993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3C0E7-3F0B-4EE9-924E-B78F4D91D7B1}" type="datetimeFigureOut">
              <a:rPr lang="zh-CN" altLang="en-US" smtClean="0"/>
              <a:t>2022/10/20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661F8-063F-497A-9774-92B59F7D68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130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3C0E7-3F0B-4EE9-924E-B78F4D91D7B1}" type="datetimeFigureOut">
              <a:rPr lang="zh-CN" altLang="en-US" smtClean="0"/>
              <a:t>2022/10/20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661F8-063F-497A-9774-92B59F7D68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6321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3C0E7-3F0B-4EE9-924E-B78F4D91D7B1}" type="datetimeFigureOut">
              <a:rPr lang="zh-CN" altLang="en-US" smtClean="0"/>
              <a:t>2022/10/20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661F8-063F-497A-9774-92B59F7D68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0285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3C0E7-3F0B-4EE9-924E-B78F4D91D7B1}" type="datetimeFigureOut">
              <a:rPr lang="zh-CN" altLang="en-US" smtClean="0"/>
              <a:t>2022/10/20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661F8-063F-497A-9774-92B59F7D68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6308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3C0E7-3F0B-4EE9-924E-B78F4D91D7B1}" type="datetimeFigureOut">
              <a:rPr lang="zh-CN" altLang="en-US" smtClean="0"/>
              <a:t>2022/10/20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661F8-063F-497A-9774-92B59F7D68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5940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3C0E7-3F0B-4EE9-924E-B78F4D91D7B1}" type="datetimeFigureOut">
              <a:rPr lang="zh-CN" altLang="en-US" smtClean="0"/>
              <a:t>2022/10/20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661F8-063F-497A-9774-92B59F7D68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3251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3C0E7-3F0B-4EE9-924E-B78F4D91D7B1}" type="datetimeFigureOut">
              <a:rPr lang="zh-CN" altLang="en-US" smtClean="0"/>
              <a:t>2022/10/20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661F8-063F-497A-9774-92B59F7D68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7571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3C0E7-3F0B-4EE9-924E-B78F4D91D7B1}" type="datetimeFigureOut">
              <a:rPr lang="zh-CN" altLang="en-US" smtClean="0"/>
              <a:t>2022/10/20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661F8-063F-497A-9774-92B59F7D68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7887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3C0E7-3F0B-4EE9-924E-B78F4D91D7B1}" type="datetimeFigureOut">
              <a:rPr lang="zh-CN" altLang="en-US" smtClean="0"/>
              <a:t>2022/10/20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661F8-063F-497A-9774-92B59F7D68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3436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3C0E7-3F0B-4EE9-924E-B78F4D91D7B1}" type="datetimeFigureOut">
              <a:rPr lang="zh-CN" altLang="en-US" smtClean="0"/>
              <a:t>2022/10/20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661F8-063F-497A-9774-92B59F7D68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5207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A3C0E7-3F0B-4EE9-924E-B78F4D91D7B1}" type="datetimeFigureOut">
              <a:rPr lang="zh-CN" altLang="en-US" smtClean="0"/>
              <a:t>2022/10/20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2661F8-063F-497A-9774-92B59F7D68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3456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表 3"/>
          <p:cNvGraphicFramePr/>
          <p:nvPr>
            <p:extLst>
              <p:ext uri="{D42A27DB-BD31-4B8C-83A1-F6EECF244321}">
                <p14:modId xmlns:p14="http://schemas.microsoft.com/office/powerpoint/2010/main" val="97144794"/>
              </p:ext>
            </p:extLst>
          </p:nvPr>
        </p:nvGraphicFramePr>
        <p:xfrm>
          <a:off x="440877" y="404766"/>
          <a:ext cx="3843092" cy="3168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715627" y="3501008"/>
            <a:ext cx="9529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Time (Min)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0543" y="6237312"/>
            <a:ext cx="1694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n</a:t>
            </a:r>
            <a:r>
              <a:rPr lang="en-US" altLang="zh-CN" b="1" dirty="0" smtClean="0"/>
              <a:t>=6/each group</a:t>
            </a:r>
            <a:endParaRPr lang="zh-CN" altLang="en-US" b="1" dirty="0"/>
          </a:p>
        </p:txBody>
      </p:sp>
      <p:sp>
        <p:nvSpPr>
          <p:cNvPr id="8" name="TextBox 7"/>
          <p:cNvSpPr txBox="1"/>
          <p:nvPr/>
        </p:nvSpPr>
        <p:spPr>
          <a:xfrm rot="16200000">
            <a:off x="-410430" y="1581702"/>
            <a:ext cx="14789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Glucose(</a:t>
            </a:r>
            <a:r>
              <a:rPr lang="en-US" altLang="zh-CN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mmol</a:t>
            </a:r>
            <a:r>
              <a:rPr lang="en-US" altLang="zh-CN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/L)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图表 8"/>
          <p:cNvGraphicFramePr/>
          <p:nvPr>
            <p:extLst>
              <p:ext uri="{D42A27DB-BD31-4B8C-83A1-F6EECF244321}">
                <p14:modId xmlns:p14="http://schemas.microsoft.com/office/powerpoint/2010/main" val="1315018570"/>
              </p:ext>
            </p:extLst>
          </p:nvPr>
        </p:nvGraphicFramePr>
        <p:xfrm>
          <a:off x="4788024" y="511358"/>
          <a:ext cx="3779321" cy="29892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/>
          <p:cNvSpPr txBox="1"/>
          <p:nvPr/>
        </p:nvSpPr>
        <p:spPr>
          <a:xfrm rot="16200000">
            <a:off x="3971026" y="1797726"/>
            <a:ext cx="14789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Glucose(</a:t>
            </a:r>
            <a:r>
              <a:rPr lang="en-US" altLang="zh-CN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mmol</a:t>
            </a:r>
            <a:r>
              <a:rPr lang="en-US" altLang="zh-CN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/L)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0543" y="332656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72000" y="314777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75656" y="59177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*</a:t>
            </a:r>
            <a:endParaRPr lang="zh-CN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255694" y="133147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*</a:t>
            </a:r>
            <a:endParaRPr lang="zh-CN" alt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796136" y="123524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*</a:t>
            </a:r>
            <a:endParaRPr lang="zh-CN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660232" y="175155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*</a:t>
            </a:r>
            <a:endParaRPr lang="zh-CN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538790" y="1012085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 smtClean="0"/>
              <a:t>#</a:t>
            </a:r>
            <a:endParaRPr lang="zh-CN" altLang="en-US" sz="12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4867274" y="515719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*</a:t>
            </a:r>
            <a:endParaRPr lang="zh-CN" alt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946177" y="1936225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 smtClean="0"/>
              <a:t>#</a:t>
            </a:r>
            <a:endParaRPr lang="zh-CN" alt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20344096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19</Words>
  <Application>Microsoft Office PowerPoint</Application>
  <PresentationFormat>全屏显示(4:3)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主题​​</vt:lpstr>
      <vt:lpstr>PowerPoint 演示文稿</vt:lpstr>
    </vt:vector>
  </TitlesOfParts>
  <Company>MicroWin10.com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China</dc:creator>
  <cp:lastModifiedBy>China</cp:lastModifiedBy>
  <cp:revision>4</cp:revision>
  <dcterms:created xsi:type="dcterms:W3CDTF">2022-10-19T22:53:58Z</dcterms:created>
  <dcterms:modified xsi:type="dcterms:W3CDTF">2022-10-20T01:16:28Z</dcterms:modified>
</cp:coreProperties>
</file>