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3152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100" d="100"/>
          <a:sy n="100" d="100"/>
        </p:scale>
        <p:origin x="-930" y="2676"/>
      </p:cViewPr>
      <p:guideLst>
        <p:guide orient="horz" pos="4027"/>
        <p:guide pos="14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B0D5-D0FB-4890-BDF5-DEFD205D501D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9207A-EA45-48F7-B7F2-8CA339E9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573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B0D5-D0FB-4890-BDF5-DEFD205D501D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9207A-EA45-48F7-B7F2-8CA339E9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7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B0D5-D0FB-4890-BDF5-DEFD205D501D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9207A-EA45-48F7-B7F2-8CA339E9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80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B0D5-D0FB-4890-BDF5-DEFD205D501D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9207A-EA45-48F7-B7F2-8CA339E9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05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B0D5-D0FB-4890-BDF5-DEFD205D501D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9207A-EA45-48F7-B7F2-8CA339E9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13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B0D5-D0FB-4890-BDF5-DEFD205D501D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9207A-EA45-48F7-B7F2-8CA339E9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70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B0D5-D0FB-4890-BDF5-DEFD205D501D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9207A-EA45-48F7-B7F2-8CA339E9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B0D5-D0FB-4890-BDF5-DEFD205D501D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9207A-EA45-48F7-B7F2-8CA339E9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266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B0D5-D0FB-4890-BDF5-DEFD205D501D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9207A-EA45-48F7-B7F2-8CA339E9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626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B0D5-D0FB-4890-BDF5-DEFD205D501D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9207A-EA45-48F7-B7F2-8CA339E9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11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B0D5-D0FB-4890-BDF5-DEFD205D501D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9207A-EA45-48F7-B7F2-8CA339E9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30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FB0D5-D0FB-4890-BDF5-DEFD205D501D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9207A-EA45-48F7-B7F2-8CA339E9FF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04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1842374" y="6252447"/>
            <a:ext cx="377059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5438" tIns="37719" rIns="75438" bIns="37719" numCol="1" anchor="t" anchorCtr="0" compatLnSpc="1">
            <a:prstTxWarp prst="textNoShape">
              <a:avLst/>
            </a:prstTxWarp>
          </a:bodyPr>
          <a:lstStyle/>
          <a:p>
            <a:endParaRPr lang="en-US" sz="1485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V="1">
            <a:off x="1842374" y="3610808"/>
            <a:ext cx="0" cy="2641638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5438" tIns="37719" rIns="75438" bIns="37719" numCol="1" anchor="t" anchorCtr="0" compatLnSpc="1">
            <a:prstTxWarp prst="textNoShape">
              <a:avLst/>
            </a:prstTxWarp>
          </a:bodyPr>
          <a:lstStyle/>
          <a:p>
            <a:endParaRPr lang="en-US" sz="1485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1756597" y="6252447"/>
            <a:ext cx="7401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5438" tIns="37719" rIns="75438" bIns="37719" numCol="1" anchor="t" anchorCtr="0" compatLnSpc="1">
            <a:prstTxWarp prst="textNoShape">
              <a:avLst/>
            </a:prstTxWarp>
          </a:bodyPr>
          <a:lstStyle/>
          <a:p>
            <a:endParaRPr lang="en-US" sz="1485"/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>
            <a:off x="1756597" y="5371027"/>
            <a:ext cx="7401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5438" tIns="37719" rIns="75438" bIns="37719" numCol="1" anchor="t" anchorCtr="0" compatLnSpc="1">
            <a:prstTxWarp prst="textNoShape">
              <a:avLst/>
            </a:prstTxWarp>
          </a:bodyPr>
          <a:lstStyle/>
          <a:p>
            <a:endParaRPr lang="en-US" sz="1485"/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1756597" y="4490918"/>
            <a:ext cx="7401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5438" tIns="37719" rIns="75438" bIns="37719" numCol="1" anchor="t" anchorCtr="0" compatLnSpc="1">
            <a:prstTxWarp prst="textNoShape">
              <a:avLst/>
            </a:prstTxWarp>
          </a:bodyPr>
          <a:lstStyle/>
          <a:p>
            <a:endParaRPr lang="en-US" sz="1485"/>
          </a:p>
        </p:txBody>
      </p:sp>
      <p:grpSp>
        <p:nvGrpSpPr>
          <p:cNvPr id="72" name="Group 71"/>
          <p:cNvGrpSpPr/>
          <p:nvPr/>
        </p:nvGrpSpPr>
        <p:grpSpPr>
          <a:xfrm>
            <a:off x="1780552" y="4050863"/>
            <a:ext cx="45957" cy="1760219"/>
            <a:chOff x="1124753" y="4910138"/>
            <a:chExt cx="89714" cy="2133600"/>
          </a:xfrm>
        </p:grpSpPr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124753" y="7043738"/>
              <a:ext cx="8971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5438" tIns="37719" rIns="75438" bIns="37719" numCol="1" anchor="t" anchorCtr="0" compatLnSpc="1">
              <a:prstTxWarp prst="textNoShape">
                <a:avLst/>
              </a:prstTxWarp>
            </a:bodyPr>
            <a:lstStyle/>
            <a:p>
              <a:endParaRPr lang="en-US" sz="1485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1124753" y="5976938"/>
              <a:ext cx="8971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5438" tIns="37719" rIns="75438" bIns="37719" numCol="1" anchor="t" anchorCtr="0" compatLnSpc="1">
              <a:prstTxWarp prst="textNoShape">
                <a:avLst/>
              </a:prstTxWarp>
            </a:bodyPr>
            <a:lstStyle/>
            <a:p>
              <a:endParaRPr lang="en-US" sz="1485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1124753" y="4910138"/>
              <a:ext cx="8971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5438" tIns="37719" rIns="75438" bIns="37719" numCol="1" anchor="t" anchorCtr="0" compatLnSpc="1">
              <a:prstTxWarp prst="textNoShape">
                <a:avLst/>
              </a:prstTxWarp>
            </a:bodyPr>
            <a:lstStyle/>
            <a:p>
              <a:endParaRPr lang="en-US" sz="1485"/>
            </a:p>
          </p:txBody>
        </p:sp>
      </p:grp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1756597" y="3610808"/>
            <a:ext cx="7401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5438" tIns="37719" rIns="75438" bIns="37719" numCol="1" anchor="t" anchorCtr="0" compatLnSpc="1">
            <a:prstTxWarp prst="textNoShape">
              <a:avLst/>
            </a:prstTxWarp>
          </a:bodyPr>
          <a:lstStyle/>
          <a:p>
            <a:endParaRPr lang="en-US" sz="1485"/>
          </a:p>
        </p:txBody>
      </p:sp>
      <p:grpSp>
        <p:nvGrpSpPr>
          <p:cNvPr id="69" name="Group 68"/>
          <p:cNvGrpSpPr/>
          <p:nvPr/>
        </p:nvGrpSpPr>
        <p:grpSpPr>
          <a:xfrm>
            <a:off x="1554586" y="3484871"/>
            <a:ext cx="128240" cy="2917327"/>
            <a:chOff x="928020" y="4272215"/>
            <a:chExt cx="155442" cy="3536156"/>
          </a:xfrm>
        </p:grpSpPr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928020" y="7472614"/>
              <a:ext cx="155442" cy="335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754380"/>
              <a:r>
                <a:rPr lang="en-US" altLang="en-US" dirty="0">
                  <a:solidFill>
                    <a:srgbClr val="000000"/>
                  </a:solidFill>
                </a:rPr>
                <a:t>0</a:t>
              </a:r>
              <a:endParaRPr lang="en-US" altLang="en-US" dirty="0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928020" y="6405815"/>
              <a:ext cx="155442" cy="335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754380"/>
              <a:r>
                <a:rPr lang="en-US" altLang="en-US" dirty="0">
                  <a:solidFill>
                    <a:srgbClr val="000000"/>
                  </a:solidFill>
                </a:rPr>
                <a:t>1</a:t>
              </a:r>
              <a:endParaRPr lang="en-US" altLang="en-US" dirty="0"/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928020" y="5337428"/>
              <a:ext cx="155442" cy="335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754380"/>
              <a:r>
                <a:rPr lang="en-US" altLang="en-US" dirty="0">
                  <a:solidFill>
                    <a:srgbClr val="000000"/>
                  </a:solidFill>
                </a:rPr>
                <a:t>2</a:t>
              </a:r>
              <a:endParaRPr lang="en-US" altLang="en-US" dirty="0"/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928020" y="4272215"/>
              <a:ext cx="155442" cy="335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754380"/>
              <a:r>
                <a:rPr lang="en-US" altLang="en-US" dirty="0">
                  <a:solidFill>
                    <a:srgbClr val="000000"/>
                  </a:solidFill>
                </a:rPr>
                <a:t>3</a:t>
              </a:r>
              <a:endParaRPr lang="en-US" altLang="en-US" dirty="0"/>
            </a:p>
          </p:txBody>
        </p:sp>
      </p:grpSp>
      <p:sp>
        <p:nvSpPr>
          <p:cNvPr id="64" name="Line 62"/>
          <p:cNvSpPr>
            <a:spLocks noChangeShapeType="1"/>
          </p:cNvSpPr>
          <p:nvPr/>
        </p:nvSpPr>
        <p:spPr bwMode="auto">
          <a:xfrm>
            <a:off x="1842374" y="6252447"/>
            <a:ext cx="377059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5438" tIns="37719" rIns="75438" bIns="37719" numCol="1" anchor="t" anchorCtr="0" compatLnSpc="1">
            <a:prstTxWarp prst="textNoShape">
              <a:avLst/>
            </a:prstTxWarp>
          </a:bodyPr>
          <a:lstStyle/>
          <a:p>
            <a:endParaRPr lang="en-US" sz="1485"/>
          </a:p>
        </p:txBody>
      </p:sp>
      <p:grpSp>
        <p:nvGrpSpPr>
          <p:cNvPr id="88" name="Group 87"/>
          <p:cNvGrpSpPr/>
          <p:nvPr/>
        </p:nvGrpSpPr>
        <p:grpSpPr>
          <a:xfrm>
            <a:off x="2084576" y="2168060"/>
            <a:ext cx="3238691" cy="880056"/>
            <a:chOff x="921940" y="2627951"/>
            <a:chExt cx="3925686" cy="1066735"/>
          </a:xfrm>
        </p:grpSpPr>
        <p:grpSp>
          <p:nvGrpSpPr>
            <p:cNvPr id="87" name="Group 86"/>
            <p:cNvGrpSpPr/>
            <p:nvPr/>
          </p:nvGrpSpPr>
          <p:grpSpPr>
            <a:xfrm>
              <a:off x="921940" y="2627951"/>
              <a:ext cx="2967086" cy="481251"/>
              <a:chOff x="921940" y="2627951"/>
              <a:chExt cx="2967086" cy="481251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921940" y="2710100"/>
                <a:ext cx="372979" cy="38501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98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1444301" y="2627951"/>
                <a:ext cx="2444725" cy="4812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980" dirty="0">
                    <a:latin typeface="Arial" panose="020B0604020202020204" pitchFamily="34" charset="0"/>
                    <a:cs typeface="Arial" panose="020B0604020202020204" pitchFamily="34" charset="0"/>
                  </a:rPr>
                  <a:t>wild-type control</a:t>
                </a:r>
              </a:p>
            </p:txBody>
          </p:sp>
        </p:grpSp>
        <p:grpSp>
          <p:nvGrpSpPr>
            <p:cNvPr id="86" name="Group 85"/>
            <p:cNvGrpSpPr/>
            <p:nvPr/>
          </p:nvGrpSpPr>
          <p:grpSpPr>
            <a:xfrm>
              <a:off x="921940" y="3213434"/>
              <a:ext cx="3925686" cy="481252"/>
              <a:chOff x="921940" y="3213434"/>
              <a:chExt cx="3925686" cy="481252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921940" y="3278214"/>
                <a:ext cx="372979" cy="3850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98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1456333" y="3213434"/>
                <a:ext cx="3391293" cy="4812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98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SOD1</a:t>
                </a:r>
                <a:r>
                  <a:rPr lang="en-US" sz="198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G93A </a:t>
                </a:r>
                <a:r>
                  <a:rPr lang="en-US" sz="198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 expressing </a:t>
                </a:r>
                <a:endParaRPr lang="en-US" sz="198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9" name="TextBox 88"/>
          <p:cNvSpPr txBox="1"/>
          <p:nvPr/>
        </p:nvSpPr>
        <p:spPr>
          <a:xfrm rot="2909341">
            <a:off x="1837756" y="6684908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symptomatic</a:t>
            </a:r>
          </a:p>
        </p:txBody>
      </p:sp>
      <p:sp>
        <p:nvSpPr>
          <p:cNvPr id="90" name="TextBox 89"/>
          <p:cNvSpPr txBox="1"/>
          <p:nvPr/>
        </p:nvSpPr>
        <p:spPr>
          <a:xfrm rot="2909341">
            <a:off x="3100599" y="6668365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late pre-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symptomatic</a:t>
            </a:r>
          </a:p>
        </p:txBody>
      </p:sp>
      <p:sp>
        <p:nvSpPr>
          <p:cNvPr id="91" name="TextBox 90"/>
          <p:cNvSpPr txBox="1"/>
          <p:nvPr/>
        </p:nvSpPr>
        <p:spPr>
          <a:xfrm rot="2909341">
            <a:off x="4203054" y="6822068"/>
            <a:ext cx="1757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MLC/SOD1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G93A</a:t>
            </a:r>
            <a:endParaRPr 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 rot="16200000">
            <a:off x="749923" y="4720805"/>
            <a:ext cx="1045478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8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980" baseline="-25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98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980" dirty="0" err="1">
                <a:latin typeface="Arial" panose="020B0604020202020204" pitchFamily="34" charset="0"/>
                <a:cs typeface="Arial" panose="020B0604020202020204" pitchFamily="34" charset="0"/>
              </a:rPr>
              <a:t>nF</a:t>
            </a:r>
            <a:r>
              <a:rPr lang="en-US" sz="198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07" name="Group 106"/>
          <p:cNvGrpSpPr/>
          <p:nvPr/>
        </p:nvGrpSpPr>
        <p:grpSpPr>
          <a:xfrm>
            <a:off x="1953788" y="3361190"/>
            <a:ext cx="1103195" cy="2887328"/>
            <a:chOff x="1363772" y="4074169"/>
            <a:chExt cx="1337206" cy="3499793"/>
          </a:xfrm>
        </p:grpSpPr>
        <p:grpSp>
          <p:nvGrpSpPr>
            <p:cNvPr id="81" name="Group 80"/>
            <p:cNvGrpSpPr/>
            <p:nvPr/>
          </p:nvGrpSpPr>
          <p:grpSpPr>
            <a:xfrm>
              <a:off x="1586831" y="4635500"/>
              <a:ext cx="926007" cy="2938462"/>
              <a:chOff x="1755280" y="4635501"/>
              <a:chExt cx="926007" cy="2938463"/>
            </a:xfrm>
          </p:grpSpPr>
          <p:grpSp>
            <p:nvGrpSpPr>
              <p:cNvPr id="73" name="Group 72"/>
              <p:cNvGrpSpPr/>
              <p:nvPr/>
            </p:nvGrpSpPr>
            <p:grpSpPr>
              <a:xfrm>
                <a:off x="1755280" y="4767263"/>
                <a:ext cx="415925" cy="2806701"/>
                <a:chOff x="1574800" y="4767263"/>
                <a:chExt cx="415925" cy="2806701"/>
              </a:xfrm>
            </p:grpSpPr>
            <p:sp>
              <p:nvSpPr>
                <p:cNvPr id="40" name="Rectangle 38"/>
                <p:cNvSpPr>
                  <a:spLocks noChangeArrowheads="1"/>
                </p:cNvSpPr>
                <p:nvPr/>
              </p:nvSpPr>
              <p:spPr bwMode="auto">
                <a:xfrm>
                  <a:off x="1579563" y="4910138"/>
                  <a:ext cx="406400" cy="2659063"/>
                </a:xfrm>
                <a:prstGeom prst="rect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41" name="Freeform 39"/>
                <p:cNvSpPr>
                  <a:spLocks/>
                </p:cNvSpPr>
                <p:nvPr/>
              </p:nvSpPr>
              <p:spPr bwMode="auto">
                <a:xfrm flipV="1">
                  <a:off x="1574800" y="4905376"/>
                  <a:ext cx="415925" cy="2668588"/>
                </a:xfrm>
                <a:custGeom>
                  <a:avLst/>
                  <a:gdLst>
                    <a:gd name="T0" fmla="*/ 455 w 455"/>
                    <a:gd name="T1" fmla="*/ 0 h 2918"/>
                    <a:gd name="T2" fmla="*/ 455 w 455"/>
                    <a:gd name="T3" fmla="*/ 2918 h 2918"/>
                    <a:gd name="T4" fmla="*/ 0 w 455"/>
                    <a:gd name="T5" fmla="*/ 2918 h 2918"/>
                    <a:gd name="T6" fmla="*/ 0 w 455"/>
                    <a:gd name="T7" fmla="*/ 0 h 29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55" h="2918">
                      <a:moveTo>
                        <a:pt x="455" y="0"/>
                      </a:moveTo>
                      <a:lnTo>
                        <a:pt x="455" y="2918"/>
                      </a:lnTo>
                      <a:lnTo>
                        <a:pt x="0" y="291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42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1781175" y="4767263"/>
                  <a:ext cx="0" cy="13811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43" name="Line 41"/>
                <p:cNvSpPr>
                  <a:spLocks noChangeShapeType="1"/>
                </p:cNvSpPr>
                <p:nvPr/>
              </p:nvSpPr>
              <p:spPr bwMode="auto">
                <a:xfrm>
                  <a:off x="1673962" y="4767263"/>
                  <a:ext cx="221673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</p:grpSp>
          <p:grpSp>
            <p:nvGrpSpPr>
              <p:cNvPr id="74" name="Group 73"/>
              <p:cNvGrpSpPr/>
              <p:nvPr/>
            </p:nvGrpSpPr>
            <p:grpSpPr>
              <a:xfrm>
                <a:off x="2266950" y="4635501"/>
                <a:ext cx="414337" cy="2938462"/>
                <a:chOff x="2266950" y="4635501"/>
                <a:chExt cx="414337" cy="2938462"/>
              </a:xfrm>
            </p:grpSpPr>
            <p:sp>
              <p:nvSpPr>
                <p:cNvPr id="45" name="Freeform 43"/>
                <p:cNvSpPr>
                  <a:spLocks/>
                </p:cNvSpPr>
                <p:nvPr/>
              </p:nvSpPr>
              <p:spPr bwMode="auto">
                <a:xfrm flipV="1">
                  <a:off x="2266950" y="4770438"/>
                  <a:ext cx="414337" cy="2803525"/>
                </a:xfrm>
                <a:custGeom>
                  <a:avLst/>
                  <a:gdLst>
                    <a:gd name="T0" fmla="*/ 454 w 454"/>
                    <a:gd name="T1" fmla="*/ 0 h 3064"/>
                    <a:gd name="T2" fmla="*/ 454 w 454"/>
                    <a:gd name="T3" fmla="*/ 3064 h 3064"/>
                    <a:gd name="T4" fmla="*/ 0 w 454"/>
                    <a:gd name="T5" fmla="*/ 3064 h 3064"/>
                    <a:gd name="T6" fmla="*/ 0 w 454"/>
                    <a:gd name="T7" fmla="*/ 0 h 30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54" h="3064">
                      <a:moveTo>
                        <a:pt x="454" y="0"/>
                      </a:moveTo>
                      <a:lnTo>
                        <a:pt x="454" y="3064"/>
                      </a:lnTo>
                      <a:lnTo>
                        <a:pt x="0" y="306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46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2474913" y="4635501"/>
                  <a:ext cx="0" cy="13493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47" name="Line 45"/>
                <p:cNvSpPr>
                  <a:spLocks noChangeShapeType="1"/>
                </p:cNvSpPr>
                <p:nvPr/>
              </p:nvSpPr>
              <p:spPr bwMode="auto">
                <a:xfrm>
                  <a:off x="2367700" y="4635501"/>
                  <a:ext cx="221673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</p:grpSp>
        </p:grpSp>
        <p:sp>
          <p:nvSpPr>
            <p:cNvPr id="101" name="TextBox 100"/>
            <p:cNvSpPr txBox="1"/>
            <p:nvPr/>
          </p:nvSpPr>
          <p:spPr>
            <a:xfrm>
              <a:off x="1363772" y="4234493"/>
              <a:ext cx="798976" cy="447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(25)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902002" y="4074169"/>
              <a:ext cx="798976" cy="447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(33)</a:t>
              </a: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3144297" y="3450216"/>
            <a:ext cx="1138088" cy="2798303"/>
            <a:chOff x="2806814" y="4182080"/>
            <a:chExt cx="1379501" cy="3391884"/>
          </a:xfrm>
        </p:grpSpPr>
        <p:grpSp>
          <p:nvGrpSpPr>
            <p:cNvPr id="80" name="Group 79"/>
            <p:cNvGrpSpPr/>
            <p:nvPr/>
          </p:nvGrpSpPr>
          <p:grpSpPr>
            <a:xfrm>
              <a:off x="3042530" y="4700588"/>
              <a:ext cx="941215" cy="2873376"/>
              <a:chOff x="3127548" y="4700588"/>
              <a:chExt cx="941215" cy="2873376"/>
            </a:xfrm>
          </p:grpSpPr>
          <p:grpSp>
            <p:nvGrpSpPr>
              <p:cNvPr id="75" name="Group 74"/>
              <p:cNvGrpSpPr/>
              <p:nvPr/>
            </p:nvGrpSpPr>
            <p:grpSpPr>
              <a:xfrm>
                <a:off x="3127548" y="4700588"/>
                <a:ext cx="415925" cy="2873376"/>
                <a:chOff x="2959100" y="4700588"/>
                <a:chExt cx="415925" cy="2873376"/>
              </a:xfrm>
            </p:grpSpPr>
            <p:sp>
              <p:nvSpPr>
                <p:cNvPr id="48" name="Rectangle 46"/>
                <p:cNvSpPr>
                  <a:spLocks noChangeArrowheads="1"/>
                </p:cNvSpPr>
                <p:nvPr/>
              </p:nvSpPr>
              <p:spPr bwMode="auto">
                <a:xfrm>
                  <a:off x="2963863" y="4897438"/>
                  <a:ext cx="406400" cy="2671763"/>
                </a:xfrm>
                <a:prstGeom prst="rect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49" name="Freeform 47"/>
                <p:cNvSpPr>
                  <a:spLocks/>
                </p:cNvSpPr>
                <p:nvPr/>
              </p:nvSpPr>
              <p:spPr bwMode="auto">
                <a:xfrm flipV="1">
                  <a:off x="2959100" y="4892676"/>
                  <a:ext cx="415925" cy="2681288"/>
                </a:xfrm>
                <a:custGeom>
                  <a:avLst/>
                  <a:gdLst>
                    <a:gd name="T0" fmla="*/ 455 w 455"/>
                    <a:gd name="T1" fmla="*/ 0 h 2932"/>
                    <a:gd name="T2" fmla="*/ 455 w 455"/>
                    <a:gd name="T3" fmla="*/ 2932 h 2932"/>
                    <a:gd name="T4" fmla="*/ 0 w 455"/>
                    <a:gd name="T5" fmla="*/ 2932 h 2932"/>
                    <a:gd name="T6" fmla="*/ 0 w 455"/>
                    <a:gd name="T7" fmla="*/ 0 h 29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55" h="2932">
                      <a:moveTo>
                        <a:pt x="455" y="0"/>
                      </a:moveTo>
                      <a:lnTo>
                        <a:pt x="455" y="2932"/>
                      </a:lnTo>
                      <a:lnTo>
                        <a:pt x="0" y="293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50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3167063" y="4700588"/>
                  <a:ext cx="0" cy="1920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51" name="Line 49"/>
                <p:cNvSpPr>
                  <a:spLocks noChangeShapeType="1"/>
                </p:cNvSpPr>
                <p:nvPr/>
              </p:nvSpPr>
              <p:spPr bwMode="auto">
                <a:xfrm>
                  <a:off x="3059850" y="4700588"/>
                  <a:ext cx="221673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</p:grpSp>
          <p:grpSp>
            <p:nvGrpSpPr>
              <p:cNvPr id="76" name="Group 75"/>
              <p:cNvGrpSpPr/>
              <p:nvPr/>
            </p:nvGrpSpPr>
            <p:grpSpPr>
              <a:xfrm>
                <a:off x="3652838" y="4906963"/>
                <a:ext cx="415925" cy="2667001"/>
                <a:chOff x="3652838" y="4906963"/>
                <a:chExt cx="415925" cy="2667001"/>
              </a:xfrm>
            </p:grpSpPr>
            <p:sp>
              <p:nvSpPr>
                <p:cNvPr id="53" name="Freeform 51"/>
                <p:cNvSpPr>
                  <a:spLocks/>
                </p:cNvSpPr>
                <p:nvPr/>
              </p:nvSpPr>
              <p:spPr bwMode="auto">
                <a:xfrm flipV="1">
                  <a:off x="3652838" y="5057776"/>
                  <a:ext cx="415925" cy="2516188"/>
                </a:xfrm>
                <a:custGeom>
                  <a:avLst/>
                  <a:gdLst>
                    <a:gd name="T0" fmla="*/ 455 w 455"/>
                    <a:gd name="T1" fmla="*/ 0 h 2751"/>
                    <a:gd name="T2" fmla="*/ 455 w 455"/>
                    <a:gd name="T3" fmla="*/ 2751 h 2751"/>
                    <a:gd name="T4" fmla="*/ 0 w 455"/>
                    <a:gd name="T5" fmla="*/ 2751 h 2751"/>
                    <a:gd name="T6" fmla="*/ 0 w 455"/>
                    <a:gd name="T7" fmla="*/ 0 h 27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55" h="2751">
                      <a:moveTo>
                        <a:pt x="455" y="0"/>
                      </a:moveTo>
                      <a:lnTo>
                        <a:pt x="455" y="2751"/>
                      </a:lnTo>
                      <a:lnTo>
                        <a:pt x="0" y="275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54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3859213" y="4906963"/>
                  <a:ext cx="0" cy="15081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55" name="Line 53"/>
                <p:cNvSpPr>
                  <a:spLocks noChangeShapeType="1"/>
                </p:cNvSpPr>
                <p:nvPr/>
              </p:nvSpPr>
              <p:spPr bwMode="auto">
                <a:xfrm>
                  <a:off x="3751999" y="4906963"/>
                  <a:ext cx="221673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</p:grpSp>
        </p:grpSp>
        <p:sp>
          <p:nvSpPr>
            <p:cNvPr id="104" name="TextBox 103"/>
            <p:cNvSpPr txBox="1"/>
            <p:nvPr/>
          </p:nvSpPr>
          <p:spPr>
            <a:xfrm>
              <a:off x="3387340" y="4398967"/>
              <a:ext cx="798975" cy="447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(24)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806814" y="4182080"/>
              <a:ext cx="798977" cy="447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(22)</a:t>
              </a: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4382912" y="3560700"/>
            <a:ext cx="1096528" cy="2687818"/>
            <a:chOff x="4308165" y="4316001"/>
            <a:chExt cx="1329125" cy="3257963"/>
          </a:xfrm>
        </p:grpSpPr>
        <p:grpSp>
          <p:nvGrpSpPr>
            <p:cNvPr id="79" name="Group 78"/>
            <p:cNvGrpSpPr/>
            <p:nvPr/>
          </p:nvGrpSpPr>
          <p:grpSpPr>
            <a:xfrm>
              <a:off x="4513436" y="4814888"/>
              <a:ext cx="939627" cy="2759076"/>
              <a:chOff x="4513436" y="4814888"/>
              <a:chExt cx="939627" cy="2759076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4513436" y="5311776"/>
                <a:ext cx="415925" cy="2262188"/>
                <a:chOff x="4344988" y="5311776"/>
                <a:chExt cx="415925" cy="2262188"/>
              </a:xfrm>
            </p:grpSpPr>
            <p:sp>
              <p:nvSpPr>
                <p:cNvPr id="56" name="Rectangle 54"/>
                <p:cNvSpPr>
                  <a:spLocks noChangeArrowheads="1"/>
                </p:cNvSpPr>
                <p:nvPr/>
              </p:nvSpPr>
              <p:spPr bwMode="auto">
                <a:xfrm>
                  <a:off x="4349750" y="5424488"/>
                  <a:ext cx="406400" cy="2144713"/>
                </a:xfrm>
                <a:prstGeom prst="rect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57" name="Freeform 55"/>
                <p:cNvSpPr>
                  <a:spLocks/>
                </p:cNvSpPr>
                <p:nvPr/>
              </p:nvSpPr>
              <p:spPr bwMode="auto">
                <a:xfrm flipV="1">
                  <a:off x="4344988" y="5419726"/>
                  <a:ext cx="415925" cy="2154238"/>
                </a:xfrm>
                <a:custGeom>
                  <a:avLst/>
                  <a:gdLst>
                    <a:gd name="T0" fmla="*/ 454 w 454"/>
                    <a:gd name="T1" fmla="*/ 0 h 2355"/>
                    <a:gd name="T2" fmla="*/ 454 w 454"/>
                    <a:gd name="T3" fmla="*/ 2355 h 2355"/>
                    <a:gd name="T4" fmla="*/ 0 w 454"/>
                    <a:gd name="T5" fmla="*/ 2355 h 2355"/>
                    <a:gd name="T6" fmla="*/ 0 w 454"/>
                    <a:gd name="T7" fmla="*/ 0 h 2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54" h="2355">
                      <a:moveTo>
                        <a:pt x="454" y="0"/>
                      </a:moveTo>
                      <a:lnTo>
                        <a:pt x="454" y="2355"/>
                      </a:lnTo>
                      <a:lnTo>
                        <a:pt x="0" y="2355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58" name="Line 56"/>
                <p:cNvSpPr>
                  <a:spLocks noChangeShapeType="1"/>
                </p:cNvSpPr>
                <p:nvPr/>
              </p:nvSpPr>
              <p:spPr bwMode="auto">
                <a:xfrm flipV="1">
                  <a:off x="4552950" y="5311776"/>
                  <a:ext cx="0" cy="1079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59" name="Line 57"/>
                <p:cNvSpPr>
                  <a:spLocks noChangeShapeType="1"/>
                </p:cNvSpPr>
                <p:nvPr/>
              </p:nvSpPr>
              <p:spPr bwMode="auto">
                <a:xfrm>
                  <a:off x="4445738" y="5311776"/>
                  <a:ext cx="221673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</p:grpSp>
          <p:grpSp>
            <p:nvGrpSpPr>
              <p:cNvPr id="78" name="Group 77"/>
              <p:cNvGrpSpPr/>
              <p:nvPr/>
            </p:nvGrpSpPr>
            <p:grpSpPr>
              <a:xfrm>
                <a:off x="5037138" y="4814888"/>
                <a:ext cx="415925" cy="2759075"/>
                <a:chOff x="5037138" y="4814888"/>
                <a:chExt cx="415925" cy="2759075"/>
              </a:xfrm>
            </p:grpSpPr>
            <p:sp>
              <p:nvSpPr>
                <p:cNvPr id="61" name="Freeform 59"/>
                <p:cNvSpPr>
                  <a:spLocks/>
                </p:cNvSpPr>
                <p:nvPr/>
              </p:nvSpPr>
              <p:spPr bwMode="auto">
                <a:xfrm flipV="1">
                  <a:off x="5037138" y="4960938"/>
                  <a:ext cx="415925" cy="2613025"/>
                </a:xfrm>
                <a:custGeom>
                  <a:avLst/>
                  <a:gdLst>
                    <a:gd name="T0" fmla="*/ 455 w 455"/>
                    <a:gd name="T1" fmla="*/ 0 h 2856"/>
                    <a:gd name="T2" fmla="*/ 455 w 455"/>
                    <a:gd name="T3" fmla="*/ 2856 h 2856"/>
                    <a:gd name="T4" fmla="*/ 0 w 455"/>
                    <a:gd name="T5" fmla="*/ 2856 h 2856"/>
                    <a:gd name="T6" fmla="*/ 0 w 455"/>
                    <a:gd name="T7" fmla="*/ 0 h 2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55" h="2856">
                      <a:moveTo>
                        <a:pt x="455" y="0"/>
                      </a:moveTo>
                      <a:lnTo>
                        <a:pt x="455" y="2856"/>
                      </a:lnTo>
                      <a:lnTo>
                        <a:pt x="0" y="285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62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5245100" y="4814888"/>
                  <a:ext cx="0" cy="1460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  <p:sp>
              <p:nvSpPr>
                <p:cNvPr id="63" name="Line 61"/>
                <p:cNvSpPr>
                  <a:spLocks noChangeShapeType="1"/>
                </p:cNvSpPr>
                <p:nvPr/>
              </p:nvSpPr>
              <p:spPr bwMode="auto">
                <a:xfrm>
                  <a:off x="5137888" y="4814888"/>
                  <a:ext cx="221673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75438" tIns="37719" rIns="75438" bIns="3771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485"/>
                </a:p>
              </p:txBody>
            </p:sp>
          </p:grpSp>
        </p:grpSp>
        <p:sp>
          <p:nvSpPr>
            <p:cNvPr id="103" name="TextBox 102"/>
            <p:cNvSpPr txBox="1"/>
            <p:nvPr/>
          </p:nvSpPr>
          <p:spPr>
            <a:xfrm>
              <a:off x="4308165" y="4770361"/>
              <a:ext cx="798976" cy="447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(26)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838315" y="4316001"/>
              <a:ext cx="798975" cy="447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(28)</a:t>
              </a:r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4590390" y="3161469"/>
            <a:ext cx="7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666590" y="3511079"/>
            <a:ext cx="57900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300"/>
          <p:cNvSpPr txBox="1"/>
          <p:nvPr/>
        </p:nvSpPr>
        <p:spPr>
          <a:xfrm>
            <a:off x="3523973" y="9513510"/>
            <a:ext cx="3608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Beqollari_Supplemental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Fig. 1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217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</TotalTime>
  <Words>47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Beqollari, Donald</dc:creator>
  <cp:lastModifiedBy>Bannister, Roger</cp:lastModifiedBy>
  <cp:revision>10</cp:revision>
  <dcterms:created xsi:type="dcterms:W3CDTF">2015-07-20T17:44:26Z</dcterms:created>
  <dcterms:modified xsi:type="dcterms:W3CDTF">2016-05-28T22:37:09Z</dcterms:modified>
</cp:coreProperties>
</file>