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-72" y="3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Lbls>
            <c:dLbl>
              <c:idx val="0"/>
              <c:delete val="1"/>
            </c:dLbl>
            <c:dLbl>
              <c:idx val="1"/>
              <c:delete val="1"/>
            </c:dLbl>
            <c:dLbl>
              <c:idx val="2"/>
              <c:delete val="1"/>
            </c:dLbl>
            <c:dLbl>
              <c:idx val="3"/>
              <c:delete val="1"/>
            </c:dLbl>
            <c:dLbl>
              <c:idx val="4"/>
              <c:delete val="1"/>
            </c:dLbl>
            <c:dLbl>
              <c:idx val="5"/>
              <c:layout>
                <c:manualLayout>
                  <c:x val="-8.3333333333333332E-3"/>
                  <c:y val="-4.783950617283950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errBars>
            <c:errBarType val="both"/>
            <c:errValType val="cust"/>
            <c:noEndCap val="0"/>
            <c:plus>
              <c:numRef>
                <c:f>'9768Copy of 595 abs201609271403'!$R$28:$R$32</c:f>
                <c:numCache>
                  <c:formatCode>General</c:formatCode>
                  <c:ptCount val="5"/>
                  <c:pt idx="0">
                    <c:v>11.581042668280388</c:v>
                  </c:pt>
                  <c:pt idx="1">
                    <c:v>13.872265490758707</c:v>
                  </c:pt>
                  <c:pt idx="2">
                    <c:v>14.112073696300124</c:v>
                  </c:pt>
                  <c:pt idx="3">
                    <c:v>4.8910985074091169</c:v>
                  </c:pt>
                  <c:pt idx="4">
                    <c:v>24.065806817301056</c:v>
                  </c:pt>
                </c:numCache>
              </c:numRef>
            </c:plus>
            <c:minus>
              <c:numRef>
                <c:f>'9768Copy of 595 abs201609271403'!$R$28:$R$32</c:f>
                <c:numCache>
                  <c:formatCode>General</c:formatCode>
                  <c:ptCount val="5"/>
                  <c:pt idx="0">
                    <c:v>11.581042668280388</c:v>
                  </c:pt>
                  <c:pt idx="1">
                    <c:v>13.872265490758707</c:v>
                  </c:pt>
                  <c:pt idx="2">
                    <c:v>14.112073696300124</c:v>
                  </c:pt>
                  <c:pt idx="3">
                    <c:v>4.8910985074091169</c:v>
                  </c:pt>
                  <c:pt idx="4">
                    <c:v>24.065806817301056</c:v>
                  </c:pt>
                </c:numCache>
              </c:numRef>
            </c:minus>
          </c:errBars>
          <c:cat>
            <c:strRef>
              <c:f>'9768Copy of 595 abs201609271403'!$P$28:$P$32</c:f>
              <c:strCache>
                <c:ptCount val="5"/>
                <c:pt idx="0">
                  <c:v>Lam 111</c:v>
                </c:pt>
                <c:pt idx="1">
                  <c:v>Lam 211</c:v>
                </c:pt>
                <c:pt idx="2">
                  <c:v>Lam 521</c:v>
                </c:pt>
                <c:pt idx="3">
                  <c:v>Gelatin </c:v>
                </c:pt>
                <c:pt idx="4">
                  <c:v>GFR MG</c:v>
                </c:pt>
              </c:strCache>
            </c:strRef>
          </c:cat>
          <c:val>
            <c:numRef>
              <c:f>'9768Copy of 595 abs201609271403'!$Q$28:$Q$32</c:f>
              <c:numCache>
                <c:formatCode>0.0</c:formatCode>
                <c:ptCount val="5"/>
                <c:pt idx="0">
                  <c:v>104.71773749999998</c:v>
                </c:pt>
                <c:pt idx="1">
                  <c:v>90.229161363636351</c:v>
                </c:pt>
                <c:pt idx="2">
                  <c:v>87.746281249999996</c:v>
                </c:pt>
                <c:pt idx="3">
                  <c:v>72.396506249999987</c:v>
                </c:pt>
                <c:pt idx="4">
                  <c:v>184.42096249999992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73881728"/>
        <c:axId val="273924480"/>
      </c:barChart>
      <c:catAx>
        <c:axId val="27388172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 rot="-5400000" vert="horz"/>
          <a:lstStyle/>
          <a:p>
            <a:pPr>
              <a:defRPr sz="1050" b="0"/>
            </a:pPr>
            <a:endParaRPr lang="en-US"/>
          </a:p>
        </c:txPr>
        <c:crossAx val="273924480"/>
        <c:crosses val="autoZero"/>
        <c:auto val="1"/>
        <c:lblAlgn val="ctr"/>
        <c:lblOffset val="100"/>
        <c:noMultiLvlLbl val="0"/>
      </c:catAx>
      <c:valAx>
        <c:axId val="273924480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200"/>
                </a:pPr>
                <a:r>
                  <a:rPr lang="en-US" sz="1200"/>
                  <a:t>Protein ug</a:t>
                </a:r>
              </a:p>
            </c:rich>
          </c:tx>
          <c:layout>
            <c:manualLayout>
              <c:xMode val="edge"/>
              <c:yMode val="edge"/>
              <c:x val="2.0833333333333332E-2"/>
              <c:y val="0.19392194031301643"/>
            </c:manualLayout>
          </c:layout>
          <c:overlay val="0"/>
        </c:title>
        <c:numFmt formatCode="0.0" sourceLinked="1"/>
        <c:majorTickMark val="out"/>
        <c:minorTickMark val="none"/>
        <c:tickLblPos val="nextTo"/>
        <c:crossAx val="273881728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F1C31-FA9E-476E-9014-D9C0FC21E593}" type="datetimeFigureOut">
              <a:rPr lang="en-US" smtClean="0"/>
              <a:t>11/28/2016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A94BF-0E39-4D82-91BA-2A4D95C840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879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F1C31-FA9E-476E-9014-D9C0FC21E593}" type="datetimeFigureOut">
              <a:rPr lang="en-US" smtClean="0"/>
              <a:t>11/28/2016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A94BF-0E39-4D82-91BA-2A4D95C840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092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F1C31-FA9E-476E-9014-D9C0FC21E593}" type="datetimeFigureOut">
              <a:rPr lang="en-US" smtClean="0"/>
              <a:t>11/28/2016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A94BF-0E39-4D82-91BA-2A4D95C840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9164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F1C31-FA9E-476E-9014-D9C0FC21E593}" type="datetimeFigureOut">
              <a:rPr lang="en-US" smtClean="0"/>
              <a:t>11/28/2016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A94BF-0E39-4D82-91BA-2A4D95C840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820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F1C31-FA9E-476E-9014-D9C0FC21E593}" type="datetimeFigureOut">
              <a:rPr lang="en-US" smtClean="0"/>
              <a:t>11/28/2016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A94BF-0E39-4D82-91BA-2A4D95C840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2046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F1C31-FA9E-476E-9014-D9C0FC21E593}" type="datetimeFigureOut">
              <a:rPr lang="en-US" smtClean="0"/>
              <a:t>11/28/2016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A94BF-0E39-4D82-91BA-2A4D95C840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9677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F1C31-FA9E-476E-9014-D9C0FC21E593}" type="datetimeFigureOut">
              <a:rPr lang="en-US" smtClean="0"/>
              <a:t>11/28/2016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A94BF-0E39-4D82-91BA-2A4D95C840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7659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F1C31-FA9E-476E-9014-D9C0FC21E593}" type="datetimeFigureOut">
              <a:rPr lang="en-US" smtClean="0"/>
              <a:t>11/28/2016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A94BF-0E39-4D82-91BA-2A4D95C840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6774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F1C31-FA9E-476E-9014-D9C0FC21E593}" type="datetimeFigureOut">
              <a:rPr lang="en-US" smtClean="0"/>
              <a:t>11/28/2016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A94BF-0E39-4D82-91BA-2A4D95C840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8350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F1C31-FA9E-476E-9014-D9C0FC21E593}" type="datetimeFigureOut">
              <a:rPr lang="en-US" smtClean="0"/>
              <a:t>11/28/2016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A94BF-0E39-4D82-91BA-2A4D95C840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021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F1C31-FA9E-476E-9014-D9C0FC21E593}" type="datetimeFigureOut">
              <a:rPr lang="en-US" smtClean="0"/>
              <a:t>11/28/2016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A94BF-0E39-4D82-91BA-2A4D95C840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7583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BF1C31-FA9E-476E-9014-D9C0FC21E593}" type="datetimeFigureOut">
              <a:rPr lang="en-US" smtClean="0"/>
              <a:t>11/28/2016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0A94BF-0E39-4D82-91BA-2A4D95C840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152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4669735"/>
              </p:ext>
            </p:extLst>
          </p:nvPr>
        </p:nvGraphicFramePr>
        <p:xfrm>
          <a:off x="228600" y="533400"/>
          <a:ext cx="3048000" cy="2057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743200" y="684304"/>
            <a:ext cx="45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***</a:t>
            </a:r>
            <a:endParaRPr lang="en-US" sz="1100" dirty="0"/>
          </a:p>
        </p:txBody>
      </p:sp>
      <p:sp>
        <p:nvSpPr>
          <p:cNvPr id="5" name="TextBox 4"/>
          <p:cNvSpPr txBox="1"/>
          <p:nvPr/>
        </p:nvSpPr>
        <p:spPr>
          <a:xfrm>
            <a:off x="1089689" y="1138048"/>
            <a:ext cx="381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NS</a:t>
            </a:r>
            <a:endParaRPr lang="en-US" sz="1100" dirty="0"/>
          </a:p>
        </p:txBody>
      </p:sp>
      <p:sp>
        <p:nvSpPr>
          <p:cNvPr id="6" name="TextBox 5"/>
          <p:cNvSpPr txBox="1"/>
          <p:nvPr/>
        </p:nvSpPr>
        <p:spPr>
          <a:xfrm>
            <a:off x="1496568" y="1178305"/>
            <a:ext cx="381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NS</a:t>
            </a:r>
            <a:endParaRPr lang="en-US" sz="1100" dirty="0"/>
          </a:p>
        </p:txBody>
      </p:sp>
      <p:sp>
        <p:nvSpPr>
          <p:cNvPr id="7" name="TextBox 6"/>
          <p:cNvSpPr txBox="1"/>
          <p:nvPr/>
        </p:nvSpPr>
        <p:spPr>
          <a:xfrm>
            <a:off x="2349145" y="1272077"/>
            <a:ext cx="381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NS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9696523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6</Words>
  <Application>Microsoft Office PowerPoint</Application>
  <PresentationFormat>On-screen Show (4:3)</PresentationFormat>
  <Paragraphs>5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sanofi-aventis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Penton, Christopher R&amp;D/US/EXT</dc:creator>
  <cp:lastModifiedBy>Penton, Christopher R&amp;D/US/EXT</cp:lastModifiedBy>
  <cp:revision>7</cp:revision>
  <dcterms:created xsi:type="dcterms:W3CDTF">2016-10-27T23:06:25Z</dcterms:created>
  <dcterms:modified xsi:type="dcterms:W3CDTF">2016-11-28T18:22:32Z</dcterms:modified>
</cp:coreProperties>
</file>