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</p:sldIdLst>
  <p:sldSz cy="9906000" cx="6858000"/>
  <p:notesSz cx="6858000" cy="9144000"/>
  <p:embeddedFontLst>
    <p:embeddedFont>
      <p:font typeface="Play"/>
      <p:regular r:id="rId9"/>
      <p:bold r:id="rId1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0" Type="http://schemas.openxmlformats.org/officeDocument/2006/relationships/font" Target="fonts/Play-bold.fntdata"/><Relationship Id="rId9" Type="http://schemas.openxmlformats.org/officeDocument/2006/relationships/font" Target="fonts/Play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360613" y="1143000"/>
            <a:ext cx="21367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3ec982760ef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g3ec982760ef_0_0:notes"/>
          <p:cNvSpPr/>
          <p:nvPr>
            <p:ph idx="2" type="sldImg"/>
          </p:nvPr>
        </p:nvSpPr>
        <p:spPr>
          <a:xfrm>
            <a:off x="2360613" y="1143000"/>
            <a:ext cx="21369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2360613" y="1143000"/>
            <a:ext cx="21367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3:notes"/>
          <p:cNvSpPr/>
          <p:nvPr>
            <p:ph idx="2" type="sldImg"/>
          </p:nvPr>
        </p:nvSpPr>
        <p:spPr>
          <a:xfrm>
            <a:off x="2360613" y="1143000"/>
            <a:ext cx="21367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4:notes"/>
          <p:cNvSpPr/>
          <p:nvPr>
            <p:ph idx="2" type="sldImg"/>
          </p:nvPr>
        </p:nvSpPr>
        <p:spPr>
          <a:xfrm>
            <a:off x="2360613" y="1143000"/>
            <a:ext cx="2136775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ctrTitle"/>
          </p:nvPr>
        </p:nvSpPr>
        <p:spPr>
          <a:xfrm>
            <a:off x="514350" y="1621191"/>
            <a:ext cx="5829300" cy="344875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57250" y="5202944"/>
            <a:ext cx="5143500" cy="23916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22" name="Google Shape;22;p3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/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Play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" type="body"/>
          </p:nvPr>
        </p:nvSpPr>
        <p:spPr>
          <a:xfrm>
            <a:off x="467916" y="6629226"/>
            <a:ext cx="5915025" cy="21669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500"/>
              <a:buNone/>
              <a:defRPr sz="1500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350"/>
              <a:buNone/>
              <a:defRPr sz="1350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rgbClr val="757575"/>
              </a:buClr>
              <a:buSzPts val="1200"/>
              <a:buNone/>
              <a:defRPr sz="12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4" name="Google Shape;34;p5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6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" type="body"/>
          </p:nvPr>
        </p:nvSpPr>
        <p:spPr>
          <a:xfrm>
            <a:off x="471488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2" type="body"/>
          </p:nvPr>
        </p:nvSpPr>
        <p:spPr>
          <a:xfrm>
            <a:off x="3471863" y="2637014"/>
            <a:ext cx="2914650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7"/>
          <p:cNvSpPr txBox="1"/>
          <p:nvPr>
            <p:ph type="title"/>
          </p:nvPr>
        </p:nvSpPr>
        <p:spPr>
          <a:xfrm>
            <a:off x="472381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" type="body"/>
          </p:nvPr>
        </p:nvSpPr>
        <p:spPr>
          <a:xfrm>
            <a:off x="472381" y="2428347"/>
            <a:ext cx="2901255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7" name="Google Shape;47;p7"/>
          <p:cNvSpPr txBox="1"/>
          <p:nvPr>
            <p:ph idx="2" type="body"/>
          </p:nvPr>
        </p:nvSpPr>
        <p:spPr>
          <a:xfrm>
            <a:off x="472381" y="3618442"/>
            <a:ext cx="2901255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3" type="body"/>
          </p:nvPr>
        </p:nvSpPr>
        <p:spPr>
          <a:xfrm>
            <a:off x="3471863" y="2428347"/>
            <a:ext cx="2915543" cy="119009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b="1" sz="135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9" name="Google Shape;49;p7"/>
          <p:cNvSpPr txBox="1"/>
          <p:nvPr>
            <p:ph idx="4" type="body"/>
          </p:nvPr>
        </p:nvSpPr>
        <p:spPr>
          <a:xfrm>
            <a:off x="3471863" y="3618442"/>
            <a:ext cx="2915543" cy="53221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lay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2915543" y="1426283"/>
            <a:ext cx="3471863" cy="7039681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472381" y="2971800"/>
            <a:ext cx="2211884" cy="55056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050"/>
              <a:buNone/>
              <a:defRPr sz="1050"/>
            </a:lvl2pPr>
            <a:lvl3pPr indent="-2286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4pPr>
            <a:lvl5pPr indent="-2286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5pPr>
            <a:lvl6pPr indent="-2286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6pPr>
            <a:lvl7pPr indent="-2286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7pPr>
            <a:lvl8pPr indent="-2286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8pPr>
            <a:lvl9pPr indent="-2286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750"/>
              <a:buNone/>
              <a:defRPr sz="75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286367" y="2822135"/>
            <a:ext cx="6285266" cy="59150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1449696" y="3985464"/>
            <a:ext cx="8394877" cy="147875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-1550679" y="2549570"/>
            <a:ext cx="8394877" cy="43505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Play"/>
              <a:buNone/>
              <a:defRPr b="0" i="0" sz="33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4325" lvl="3" marL="1828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4325" lvl="4" marL="22860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4325" lvl="5" marL="27432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4325" lvl="6" marL="32004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4325" lvl="7" marL="36576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4325" lvl="8" marL="4114800" marR="0" rtl="0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b="0" i="0" sz="13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4.png"/><Relationship Id="rId4" Type="http://schemas.openxmlformats.org/officeDocument/2006/relationships/image" Target="../media/image12.png"/><Relationship Id="rId10" Type="http://schemas.openxmlformats.org/officeDocument/2006/relationships/image" Target="../media/image6.png"/><Relationship Id="rId9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openxmlformats.org/officeDocument/2006/relationships/image" Target="../media/image11.png"/><Relationship Id="rId7" Type="http://schemas.openxmlformats.org/officeDocument/2006/relationships/image" Target="../media/image4.png"/><Relationship Id="rId8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6.png"/><Relationship Id="rId10" Type="http://schemas.openxmlformats.org/officeDocument/2006/relationships/image" Target="../media/image2.png"/><Relationship Id="rId9" Type="http://schemas.openxmlformats.org/officeDocument/2006/relationships/image" Target="../media/image18.png"/><Relationship Id="rId5" Type="http://schemas.openxmlformats.org/officeDocument/2006/relationships/image" Target="../media/image8.png"/><Relationship Id="rId6" Type="http://schemas.openxmlformats.org/officeDocument/2006/relationships/image" Target="../media/image3.png"/><Relationship Id="rId7" Type="http://schemas.openxmlformats.org/officeDocument/2006/relationships/image" Target="../media/image17.png"/><Relationship Id="rId8" Type="http://schemas.openxmlformats.org/officeDocument/2006/relationships/image" Target="../media/image1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285733" y="663298"/>
            <a:ext cx="12048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A. Male</a:t>
            </a:r>
            <a:endParaRPr b="1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" name="Google Shape;89;p13"/>
          <p:cNvSpPr txBox="1"/>
          <p:nvPr/>
        </p:nvSpPr>
        <p:spPr>
          <a:xfrm>
            <a:off x="400985" y="258072"/>
            <a:ext cx="22755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Supplementary Figure 1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90" name="Google Shape;90;p13" title="Permutation_Importance_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7638" y="1104122"/>
            <a:ext cx="3602734" cy="2157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 txBox="1"/>
          <p:nvPr/>
        </p:nvSpPr>
        <p:spPr>
          <a:xfrm>
            <a:off x="285733" y="663298"/>
            <a:ext cx="120468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B. Male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6" name="Google Shape;96;p14"/>
          <p:cNvSpPr txBox="1"/>
          <p:nvPr/>
        </p:nvSpPr>
        <p:spPr>
          <a:xfrm>
            <a:off x="1559439" y="2875478"/>
            <a:ext cx="1087984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HbA1c (%)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7" name="Google Shape;97;p14"/>
          <p:cNvSpPr txBox="1"/>
          <p:nvPr/>
        </p:nvSpPr>
        <p:spPr>
          <a:xfrm>
            <a:off x="4116879" y="2875478"/>
            <a:ext cx="1282002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Age (years)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8" name="Google Shape;98;p14"/>
          <p:cNvSpPr txBox="1"/>
          <p:nvPr/>
        </p:nvSpPr>
        <p:spPr>
          <a:xfrm>
            <a:off x="1462430" y="4720099"/>
            <a:ext cx="1282002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BMI (kg/m</a:t>
            </a:r>
            <a:r>
              <a:rPr b="1" baseline="30000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" name="Google Shape;99;p14"/>
          <p:cNvSpPr txBox="1"/>
          <p:nvPr/>
        </p:nvSpPr>
        <p:spPr>
          <a:xfrm>
            <a:off x="4113570" y="4706779"/>
            <a:ext cx="1282002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WC (cm)</a:t>
            </a:r>
            <a:endParaRPr/>
          </a:p>
        </p:txBody>
      </p:sp>
      <p:sp>
        <p:nvSpPr>
          <p:cNvPr id="100" name="Google Shape;100;p14"/>
          <p:cNvSpPr txBox="1"/>
          <p:nvPr/>
        </p:nvSpPr>
        <p:spPr>
          <a:xfrm>
            <a:off x="1519548" y="6580109"/>
            <a:ext cx="1167766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SBP (mmHg)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" name="Google Shape;101;p14"/>
          <p:cNvSpPr txBox="1"/>
          <p:nvPr/>
        </p:nvSpPr>
        <p:spPr>
          <a:xfrm>
            <a:off x="4170688" y="6580109"/>
            <a:ext cx="1167766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DBP (mmHg)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2" name="Google Shape;102;p14"/>
          <p:cNvSpPr txBox="1"/>
          <p:nvPr/>
        </p:nvSpPr>
        <p:spPr>
          <a:xfrm>
            <a:off x="1573678" y="8424730"/>
            <a:ext cx="1059505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TG (mg/dL)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" name="Google Shape;103;p14"/>
          <p:cNvSpPr txBox="1"/>
          <p:nvPr/>
        </p:nvSpPr>
        <p:spPr>
          <a:xfrm>
            <a:off x="3973039" y="8424729"/>
            <a:ext cx="1563060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HDL-C (mg/dL)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04" name="Google Shape;104;p14" title="HbA1c_PDP_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263" y="1230897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4" title="Age_PDP_ma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4407" y="1233250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4" title="BMI_PDP_ma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263" y="3098613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4" title="WC_PDP_ma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4400" y="3107475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4" title="SBP_PDP_mal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3263" y="4962475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4" title="DBP_PDP_mal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7713" y="4966900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4" title="TG_PDP_mal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3263" y="6843750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4" title="HDL-C_PDP_mal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74400" y="6839325"/>
            <a:ext cx="256032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5"/>
          <p:cNvSpPr txBox="1"/>
          <p:nvPr/>
        </p:nvSpPr>
        <p:spPr>
          <a:xfrm>
            <a:off x="285733" y="663298"/>
            <a:ext cx="120468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C. 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7" name="Google Shape;117;p15" title="Permutation_Importance_fe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27638" y="1042897"/>
            <a:ext cx="3602734" cy="21579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6"/>
          <p:cNvSpPr txBox="1"/>
          <p:nvPr/>
        </p:nvSpPr>
        <p:spPr>
          <a:xfrm>
            <a:off x="285733" y="663298"/>
            <a:ext cx="120468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D. Female</a:t>
            </a:r>
            <a:endParaRPr b="1" sz="12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" name="Google Shape;123;p16"/>
          <p:cNvSpPr txBox="1"/>
          <p:nvPr/>
        </p:nvSpPr>
        <p:spPr>
          <a:xfrm>
            <a:off x="1559439" y="2875478"/>
            <a:ext cx="1087984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HbA1c (%)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16"/>
          <p:cNvSpPr txBox="1"/>
          <p:nvPr/>
        </p:nvSpPr>
        <p:spPr>
          <a:xfrm>
            <a:off x="4116879" y="2875478"/>
            <a:ext cx="1282002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Age (years)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5" name="Google Shape;125;p16"/>
          <p:cNvSpPr txBox="1"/>
          <p:nvPr/>
        </p:nvSpPr>
        <p:spPr>
          <a:xfrm>
            <a:off x="1462430" y="4720099"/>
            <a:ext cx="1282002" cy="2616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BMI (kg/m</a:t>
            </a:r>
            <a:r>
              <a:rPr b="1" baseline="30000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</a:t>
            </a:r>
            <a:r>
              <a:rPr b="1" lang="en-US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)</a:t>
            </a:r>
            <a:endParaRPr b="1"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6" name="Google Shape;126;p16"/>
          <p:cNvSpPr txBox="1"/>
          <p:nvPr/>
        </p:nvSpPr>
        <p:spPr>
          <a:xfrm>
            <a:off x="4113570" y="4706779"/>
            <a:ext cx="1282002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WC (cm)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1519547" y="6580109"/>
            <a:ext cx="1167766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SBP (mmHg)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" name="Google Shape;128;p16"/>
          <p:cNvSpPr txBox="1"/>
          <p:nvPr/>
        </p:nvSpPr>
        <p:spPr>
          <a:xfrm>
            <a:off x="4170688" y="6580109"/>
            <a:ext cx="1167766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DBP (mmHg)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1573678" y="8424730"/>
            <a:ext cx="1059505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TG (mg/dL)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" name="Google Shape;130;p16"/>
          <p:cNvSpPr txBox="1"/>
          <p:nvPr/>
        </p:nvSpPr>
        <p:spPr>
          <a:xfrm>
            <a:off x="3973039" y="8424729"/>
            <a:ext cx="1563060" cy="24622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HDL-C (mg/dL)</a:t>
            </a:r>
            <a:endParaRPr b="1" sz="10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31" name="Google Shape;131;p16" title="HbA1c_PDP_femal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3275" y="1230909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6" title="Age_PDP_femal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474420" y="1233250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6" title="BMI_PDP_female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3275" y="3106300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6" title="WC_PDP_female.png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474413" y="3107475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6" title="SBP_PDP_female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3275" y="4966313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6" title="DBP_PDP_female.png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477713" y="4966900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6" title="TG_PDP_female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23275" y="6826350"/>
            <a:ext cx="2560320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6" title="HDL-C_PDP_female.png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474413" y="6826325"/>
            <a:ext cx="2560320" cy="1600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テーマ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