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48" r:id="rId1"/>
  </p:sldMasterIdLst>
  <p:sldIdLst>
    <p:sldId id="256" r:id="rId2"/>
  </p:sldIdLst>
  <p:sldSz cx="6858000" cy="9144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0E3FDE45-AF77-4B5C-9715-49D594BDF05E}" styleName="Light Style 1 - Accent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104" y="662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09FF-B849-468A-8750-F9ECAE837558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309-227E-4202-97B5-6466362CF1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3547303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09FF-B849-468A-8750-F9ECAE837558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309-227E-4202-97B5-6466362CF1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137836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09FF-B849-468A-8750-F9ECAE837558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309-227E-4202-97B5-6466362CF1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27752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09FF-B849-468A-8750-F9ECAE837558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309-227E-4202-97B5-6466362CF1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074484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09FF-B849-468A-8750-F9ECAE837558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309-227E-4202-97B5-6466362CF1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57695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09FF-B849-468A-8750-F9ECAE837558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309-227E-4202-97B5-6466362CF1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084823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09FF-B849-468A-8750-F9ECAE837558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309-227E-4202-97B5-6466362CF1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50747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09FF-B849-468A-8750-F9ECAE837558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309-227E-4202-97B5-6466362CF1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20594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09FF-B849-468A-8750-F9ECAE837558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309-227E-4202-97B5-6466362CF1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54605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09FF-B849-468A-8750-F9ECAE837558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309-227E-4202-97B5-6466362CF1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941840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409FF-B849-468A-8750-F9ECAE837558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EF67309-227E-4202-97B5-6466362CF1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551065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409FF-B849-468A-8750-F9ECAE837558}" type="datetimeFigureOut">
              <a:rPr lang="en-GB" smtClean="0"/>
              <a:t>16/10/2014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EF67309-227E-4202-97B5-6466362CF1A0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697058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260648" y="5364088"/>
            <a:ext cx="62106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GB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Tuberculin </a:t>
            </a:r>
            <a:r>
              <a:rPr lang="en-GB" sz="1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skin test responses. 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Skin test thickness in mm for Sham and HAV vaccinated animals 35 weeks post- MAP challenge</a:t>
            </a:r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 algn="just"/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GB" sz="1200" baseline="30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a   </a:t>
            </a:r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Increase 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skin thickness from day 0 to day 3. </a:t>
            </a:r>
            <a:endParaRPr lang="en-GB" sz="12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No 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significant differences between groups were noted (</a:t>
            </a:r>
            <a:r>
              <a:rPr lang="en-GB" sz="1200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 </a:t>
            </a:r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= 0.523</a:t>
            </a:r>
            <a:r>
              <a:rPr lang="en-GB" sz="1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). All animals were classed as non-reactors according to the standard interpretation of the </a:t>
            </a:r>
            <a:r>
              <a:rPr lang="en-GB" sz="12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test as previously </a:t>
            </a:r>
            <a:r>
              <a:rPr lang="en-GB" sz="120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described </a:t>
            </a:r>
            <a:r>
              <a:rPr lang="en-GB" sz="120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[49].</a:t>
            </a:r>
            <a:endParaRPr lang="en-GB" sz="12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4180716"/>
              </p:ext>
            </p:extLst>
          </p:nvPr>
        </p:nvGraphicFramePr>
        <p:xfrm>
          <a:off x="332656" y="748377"/>
          <a:ext cx="6172204" cy="4475648"/>
        </p:xfrm>
        <a:graphic>
          <a:graphicData uri="http://schemas.openxmlformats.org/drawingml/2006/table">
            <a:tbl>
              <a:tblPr firstRow="1" firstCol="1" bandRow="1"/>
              <a:tblGrid>
                <a:gridCol w="492136"/>
                <a:gridCol w="666434"/>
                <a:gridCol w="133287"/>
                <a:gridCol w="492136"/>
                <a:gridCol w="123034"/>
                <a:gridCol w="492136"/>
                <a:gridCol w="112781"/>
                <a:gridCol w="492136"/>
                <a:gridCol w="112781"/>
                <a:gridCol w="492136"/>
                <a:gridCol w="615169"/>
                <a:gridCol w="133287"/>
                <a:gridCol w="492136"/>
                <a:gridCol w="112781"/>
                <a:gridCol w="492136"/>
                <a:gridCol w="133287"/>
                <a:gridCol w="584411"/>
              </a:tblGrid>
              <a:tr h="301433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Animal ID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Time point (Hrs)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PPDA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PPDB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</a:t>
                      </a:r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PPD-B-PPD-A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Animal ID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Time point (Hrs)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PPDA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PPDB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 baseline="3000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a</a:t>
                      </a:r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PPD-B-PPD-A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3220-5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5015-7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14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15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Difference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Difference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4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3221-6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5017-2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Difference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Difference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6063-2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6058-4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Difference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1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Difference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-2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7017-5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7010-5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Difference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Difference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7021-2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7012-7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8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9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11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Difference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Difference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2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7018-6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72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6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Difference 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endParaRPr lang="en-GB" sz="1000" b="0" i="0" u="none" strike="noStrike">
                        <a:solidFill>
                          <a:srgbClr val="000000"/>
                        </a:solidFill>
                        <a:effectLst/>
                        <a:latin typeface="Times New Roman"/>
                      </a:endParaRP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159944"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4E9E9"/>
                    </a:solidFill>
                  </a:tcPr>
                </a:tc>
              </a:tr>
              <a:tr h="1660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Median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0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Median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GB" sz="10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 </a:t>
                      </a:r>
                    </a:p>
                  </a:txBody>
                  <a:tcPr marL="6152" marR="6152" marT="6152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GB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-1</a:t>
                      </a:r>
                    </a:p>
                  </a:txBody>
                  <a:tcPr marL="6152" marR="6152" marT="6152" marB="0" anchor="ctr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C0504D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278096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654</TotalTime>
  <Words>239</Words>
  <Application>Microsoft Office PowerPoint</Application>
  <PresentationFormat>On-screen Show (4:3)</PresentationFormat>
  <Paragraphs>357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Company>SGUL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Tim Bull</dc:creator>
  <cp:lastModifiedBy>Tim Bull</cp:lastModifiedBy>
  <cp:revision>9</cp:revision>
  <dcterms:created xsi:type="dcterms:W3CDTF">2014-09-04T09:50:27Z</dcterms:created>
  <dcterms:modified xsi:type="dcterms:W3CDTF">2014-10-16T13:43:56Z</dcterms:modified>
</cp:coreProperties>
</file>