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6858000" cy="9144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3096" y="6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8048-574D-4621-8C0A-356FC3F1FA24}" type="datetimeFigureOut">
              <a:rPr lang="en-GB" smtClean="0"/>
              <a:t>25/09/2014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2E1F7-CE68-4677-B7C8-F952CF32F60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809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8048-574D-4621-8C0A-356FC3F1FA24}" type="datetimeFigureOut">
              <a:rPr lang="en-GB" smtClean="0"/>
              <a:t>25/09/2014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2E1F7-CE68-4677-B7C8-F952CF32F60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9214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8048-574D-4621-8C0A-356FC3F1FA24}" type="datetimeFigureOut">
              <a:rPr lang="en-GB" smtClean="0"/>
              <a:t>25/09/2014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2E1F7-CE68-4677-B7C8-F952CF32F60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369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8048-574D-4621-8C0A-356FC3F1FA24}" type="datetimeFigureOut">
              <a:rPr lang="en-GB" smtClean="0"/>
              <a:t>25/09/2014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2E1F7-CE68-4677-B7C8-F952CF32F60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131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8048-574D-4621-8C0A-356FC3F1FA24}" type="datetimeFigureOut">
              <a:rPr lang="en-GB" smtClean="0"/>
              <a:t>25/09/2014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2E1F7-CE68-4677-B7C8-F952CF32F60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91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8048-574D-4621-8C0A-356FC3F1FA24}" type="datetimeFigureOut">
              <a:rPr lang="en-GB" smtClean="0"/>
              <a:t>25/09/2014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2E1F7-CE68-4677-B7C8-F952CF32F60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485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8048-574D-4621-8C0A-356FC3F1FA24}" type="datetimeFigureOut">
              <a:rPr lang="en-GB" smtClean="0"/>
              <a:t>25/09/2014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2E1F7-CE68-4677-B7C8-F952CF32F60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730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8048-574D-4621-8C0A-356FC3F1FA24}" type="datetimeFigureOut">
              <a:rPr lang="en-GB" smtClean="0"/>
              <a:t>25/09/2014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2E1F7-CE68-4677-B7C8-F952CF32F60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427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8048-574D-4621-8C0A-356FC3F1FA24}" type="datetimeFigureOut">
              <a:rPr lang="en-GB" smtClean="0"/>
              <a:t>25/09/2014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2E1F7-CE68-4677-B7C8-F952CF32F60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927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8048-574D-4621-8C0A-356FC3F1FA24}" type="datetimeFigureOut">
              <a:rPr lang="en-GB" smtClean="0"/>
              <a:t>25/09/2014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2E1F7-CE68-4677-B7C8-F952CF32F60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163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8048-574D-4621-8C0A-356FC3F1FA24}" type="datetimeFigureOut">
              <a:rPr lang="en-GB" smtClean="0"/>
              <a:t>25/09/2014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2E1F7-CE68-4677-B7C8-F952CF32F60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03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48048-574D-4621-8C0A-356FC3F1FA24}" type="datetimeFigureOut">
              <a:rPr lang="en-GB" smtClean="0"/>
              <a:t>25/09/2014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2E1F7-CE68-4677-B7C8-F952CF32F60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7076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07" y="3425286"/>
            <a:ext cx="54229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5126833" y="3180836"/>
            <a:ext cx="2616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71397" y="318083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25864" y="318083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80330" y="318083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3</a:t>
            </a:r>
            <a:endParaRPr lang="en-GB" sz="1100" dirty="0"/>
          </a:p>
        </p:txBody>
      </p:sp>
      <p:sp>
        <p:nvSpPr>
          <p:cNvPr id="25" name="TextBox 24"/>
          <p:cNvSpPr txBox="1"/>
          <p:nvPr/>
        </p:nvSpPr>
        <p:spPr>
          <a:xfrm>
            <a:off x="745638" y="986588"/>
            <a:ext cx="1157688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200" dirty="0" smtClean="0"/>
              <a:t>MIRU 1</a:t>
            </a:r>
          </a:p>
          <a:p>
            <a:pPr algn="ctr"/>
            <a:r>
              <a:rPr lang="en-GB" sz="700" dirty="0" smtClean="0"/>
              <a:t>(MAPK_0858-MAPK_0859)</a:t>
            </a:r>
          </a:p>
        </p:txBody>
      </p:sp>
      <p:cxnSp>
        <p:nvCxnSpPr>
          <p:cNvPr id="31" name="Straight Arrow Connector 30"/>
          <p:cNvCxnSpPr>
            <a:stCxn id="41" idx="1"/>
          </p:cNvCxnSpPr>
          <p:nvPr/>
        </p:nvCxnSpPr>
        <p:spPr>
          <a:xfrm flipH="1">
            <a:off x="5783891" y="4237013"/>
            <a:ext cx="267745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5797999" y="3495499"/>
            <a:ext cx="260532" cy="73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051636" y="3364694"/>
            <a:ext cx="5485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500bp</a:t>
            </a:r>
            <a:endParaRPr lang="en-GB" sz="1100" dirty="0"/>
          </a:p>
        </p:txBody>
      </p:sp>
      <p:sp>
        <p:nvSpPr>
          <p:cNvPr id="41" name="TextBox 40"/>
          <p:cNvSpPr txBox="1"/>
          <p:nvPr/>
        </p:nvSpPr>
        <p:spPr>
          <a:xfrm>
            <a:off x="6051636" y="4106208"/>
            <a:ext cx="5485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2</a:t>
            </a:r>
            <a:r>
              <a:rPr lang="en-GB" sz="1100" dirty="0" smtClean="0"/>
              <a:t>00bp</a:t>
            </a:r>
            <a:endParaRPr lang="en-GB" sz="11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90" y="1513086"/>
            <a:ext cx="5346700" cy="108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2986020" y="318083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340487" y="318083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694953" y="318083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3</a:t>
            </a:r>
            <a:endParaRPr lang="en-GB" sz="1100" dirty="0"/>
          </a:p>
        </p:txBody>
      </p:sp>
      <p:sp>
        <p:nvSpPr>
          <p:cNvPr id="42" name="TextBox 41"/>
          <p:cNvSpPr txBox="1"/>
          <p:nvPr/>
        </p:nvSpPr>
        <p:spPr>
          <a:xfrm>
            <a:off x="1951455" y="318083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305922" y="318083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2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660388" y="318083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3</a:t>
            </a:r>
            <a:endParaRPr lang="en-GB" sz="1100" dirty="0"/>
          </a:p>
        </p:txBody>
      </p:sp>
      <p:sp>
        <p:nvSpPr>
          <p:cNvPr id="45" name="TextBox 44"/>
          <p:cNvSpPr txBox="1"/>
          <p:nvPr/>
        </p:nvSpPr>
        <p:spPr>
          <a:xfrm>
            <a:off x="866078" y="318083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1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220545" y="318083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2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575011" y="318083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3</a:t>
            </a:r>
            <a:endParaRPr lang="en-GB" sz="1100" dirty="0"/>
          </a:p>
        </p:txBody>
      </p:sp>
      <p:sp>
        <p:nvSpPr>
          <p:cNvPr id="48" name="TextBox 47"/>
          <p:cNvSpPr txBox="1"/>
          <p:nvPr/>
        </p:nvSpPr>
        <p:spPr>
          <a:xfrm>
            <a:off x="5464494" y="3180836"/>
            <a:ext cx="2439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L</a:t>
            </a:r>
            <a:endParaRPr lang="en-GB" sz="1100" dirty="0"/>
          </a:p>
        </p:txBody>
      </p:sp>
      <p:sp>
        <p:nvSpPr>
          <p:cNvPr id="49" name="TextBox 48"/>
          <p:cNvSpPr txBox="1"/>
          <p:nvPr/>
        </p:nvSpPr>
        <p:spPr>
          <a:xfrm>
            <a:off x="534793" y="3180836"/>
            <a:ext cx="2439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L</a:t>
            </a:r>
            <a:endParaRPr lang="en-GB" sz="1100" dirty="0"/>
          </a:p>
        </p:txBody>
      </p:sp>
      <p:sp>
        <p:nvSpPr>
          <p:cNvPr id="55" name="TextBox 54"/>
          <p:cNvSpPr txBox="1"/>
          <p:nvPr/>
        </p:nvSpPr>
        <p:spPr>
          <a:xfrm>
            <a:off x="5123154" y="1278604"/>
            <a:ext cx="2616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R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067718" y="1278604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1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422185" y="1278604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2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776651" y="1278604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3</a:t>
            </a:r>
            <a:endParaRPr lang="en-GB" sz="1100" dirty="0"/>
          </a:p>
        </p:txBody>
      </p:sp>
      <p:cxnSp>
        <p:nvCxnSpPr>
          <p:cNvPr id="59" name="Straight Arrow Connector 58"/>
          <p:cNvCxnSpPr>
            <a:stCxn id="62" idx="1"/>
          </p:cNvCxnSpPr>
          <p:nvPr/>
        </p:nvCxnSpPr>
        <p:spPr>
          <a:xfrm flipH="1">
            <a:off x="5780212" y="2334781"/>
            <a:ext cx="267745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H="1">
            <a:off x="5794320" y="1593267"/>
            <a:ext cx="260532" cy="73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6047957" y="1462462"/>
            <a:ext cx="5485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500bp</a:t>
            </a:r>
            <a:endParaRPr lang="en-GB" sz="1100" dirty="0"/>
          </a:p>
        </p:txBody>
      </p:sp>
      <p:sp>
        <p:nvSpPr>
          <p:cNvPr id="62" name="TextBox 61"/>
          <p:cNvSpPr txBox="1"/>
          <p:nvPr/>
        </p:nvSpPr>
        <p:spPr>
          <a:xfrm>
            <a:off x="6047957" y="2203976"/>
            <a:ext cx="5485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2</a:t>
            </a:r>
            <a:r>
              <a:rPr lang="en-GB" sz="1100" dirty="0" smtClean="0"/>
              <a:t>00bp</a:t>
            </a:r>
            <a:endParaRPr lang="en-GB" sz="1100" dirty="0"/>
          </a:p>
        </p:txBody>
      </p:sp>
      <p:sp>
        <p:nvSpPr>
          <p:cNvPr id="63" name="TextBox 62"/>
          <p:cNvSpPr txBox="1"/>
          <p:nvPr/>
        </p:nvSpPr>
        <p:spPr>
          <a:xfrm>
            <a:off x="2982341" y="1278604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1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3336808" y="1278604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2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691274" y="1278604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3</a:t>
            </a:r>
            <a:endParaRPr lang="en-GB" sz="1100" dirty="0"/>
          </a:p>
        </p:txBody>
      </p:sp>
      <p:sp>
        <p:nvSpPr>
          <p:cNvPr id="66" name="TextBox 65"/>
          <p:cNvSpPr txBox="1"/>
          <p:nvPr/>
        </p:nvSpPr>
        <p:spPr>
          <a:xfrm>
            <a:off x="1947776" y="1278604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1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2302243" y="1278604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2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2656709" y="1278604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3</a:t>
            </a:r>
            <a:endParaRPr lang="en-GB" sz="1100" dirty="0"/>
          </a:p>
        </p:txBody>
      </p:sp>
      <p:sp>
        <p:nvSpPr>
          <p:cNvPr id="69" name="TextBox 68"/>
          <p:cNvSpPr txBox="1"/>
          <p:nvPr/>
        </p:nvSpPr>
        <p:spPr>
          <a:xfrm>
            <a:off x="862399" y="1278604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1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216866" y="1278604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2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571332" y="1278604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3</a:t>
            </a:r>
            <a:endParaRPr lang="en-GB" sz="1100" dirty="0"/>
          </a:p>
        </p:txBody>
      </p:sp>
      <p:sp>
        <p:nvSpPr>
          <p:cNvPr id="72" name="TextBox 71"/>
          <p:cNvSpPr txBox="1"/>
          <p:nvPr/>
        </p:nvSpPr>
        <p:spPr>
          <a:xfrm>
            <a:off x="5460815" y="1278604"/>
            <a:ext cx="2439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L</a:t>
            </a:r>
            <a:endParaRPr lang="en-GB" sz="1100" dirty="0"/>
          </a:p>
        </p:txBody>
      </p:sp>
      <p:sp>
        <p:nvSpPr>
          <p:cNvPr id="73" name="TextBox 72"/>
          <p:cNvSpPr txBox="1"/>
          <p:nvPr/>
        </p:nvSpPr>
        <p:spPr>
          <a:xfrm>
            <a:off x="531114" y="1278604"/>
            <a:ext cx="2439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L</a:t>
            </a:r>
            <a:endParaRPr lang="en-GB" sz="1100" dirty="0"/>
          </a:p>
        </p:txBody>
      </p:sp>
      <p:sp>
        <p:nvSpPr>
          <p:cNvPr id="78" name="TextBox 77"/>
          <p:cNvSpPr txBox="1"/>
          <p:nvPr/>
        </p:nvSpPr>
        <p:spPr>
          <a:xfrm>
            <a:off x="1813117" y="986588"/>
            <a:ext cx="1157689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200" dirty="0" smtClean="0"/>
              <a:t>MIRU </a:t>
            </a:r>
            <a:r>
              <a:rPr lang="en-GB" sz="1200" dirty="0"/>
              <a:t>2</a:t>
            </a:r>
            <a:endParaRPr lang="en-GB" sz="1200" dirty="0" smtClean="0"/>
          </a:p>
          <a:p>
            <a:pPr algn="ctr"/>
            <a:r>
              <a:rPr lang="en-GB" sz="700" dirty="0" smtClean="0"/>
              <a:t>(MAPK_0847-MAPK_0848)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2880596" y="986588"/>
            <a:ext cx="1157689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200" dirty="0" smtClean="0"/>
              <a:t>MIRU </a:t>
            </a:r>
            <a:r>
              <a:rPr lang="en-GB" sz="1200" dirty="0"/>
              <a:t>3</a:t>
            </a:r>
            <a:endParaRPr lang="en-GB" sz="1200" dirty="0" smtClean="0"/>
          </a:p>
          <a:p>
            <a:pPr algn="ctr"/>
            <a:r>
              <a:rPr lang="en-GB" sz="700" dirty="0" smtClean="0"/>
              <a:t>(MAPK_3984-MAPK_3985)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3948076" y="986588"/>
            <a:ext cx="1157689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200" dirty="0" smtClean="0"/>
              <a:t>MIRU </a:t>
            </a:r>
            <a:r>
              <a:rPr lang="en-GB" sz="1200" dirty="0"/>
              <a:t>4</a:t>
            </a:r>
            <a:endParaRPr lang="en-GB" sz="1200" dirty="0" smtClean="0"/>
          </a:p>
          <a:p>
            <a:pPr algn="ctr"/>
            <a:r>
              <a:rPr lang="en-GB" sz="700" dirty="0" smtClean="0"/>
              <a:t>(MAPK_0822-MAPK_0823)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1030635" y="2872315"/>
            <a:ext cx="684804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200" dirty="0" smtClean="0"/>
              <a:t>VNTR </a:t>
            </a:r>
            <a:r>
              <a:rPr lang="en-GB" sz="1200" dirty="0"/>
              <a:t>3</a:t>
            </a:r>
            <a:endParaRPr lang="en-GB" sz="1200" dirty="0" smtClean="0"/>
          </a:p>
          <a:p>
            <a:pPr algn="ctr"/>
            <a:r>
              <a:rPr lang="en-GB" sz="700" dirty="0" smtClean="0"/>
              <a:t>(MAPK_3645)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1861672" y="2872315"/>
            <a:ext cx="1157689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200" dirty="0" smtClean="0"/>
              <a:t>VNTR 7</a:t>
            </a:r>
          </a:p>
          <a:p>
            <a:pPr algn="ctr"/>
            <a:r>
              <a:rPr lang="en-GB" sz="700" dirty="0" smtClean="0"/>
              <a:t>(MAPK_0425-MAPK_0426)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3147160" y="2872315"/>
            <a:ext cx="72167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200" dirty="0" smtClean="0"/>
              <a:t>VNTR 32</a:t>
            </a:r>
          </a:p>
          <a:p>
            <a:pPr algn="ctr"/>
            <a:r>
              <a:rPr lang="en-GB" sz="700" dirty="0" smtClean="0"/>
              <a:t>(MAPK_2697)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974189" y="2872315"/>
            <a:ext cx="1202573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200" dirty="0" smtClean="0"/>
              <a:t>VNTR 47</a:t>
            </a:r>
          </a:p>
          <a:p>
            <a:pPr algn="ctr"/>
            <a:r>
              <a:rPr lang="en-GB" sz="700" dirty="0" smtClean="0"/>
              <a:t>(MAPK_0056-MAPK_0057)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87489" y="4713235"/>
            <a:ext cx="54229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MIRU-VNTR typing of MAP isolates </a:t>
            </a:r>
          </a:p>
          <a:p>
            <a:pPr algn="just"/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Lanes 1) Control K10 reference strain; 2) Challenge strain MAP R0808; 3) MAP isolate from faeces of Sham vaccinated animal at 36 weeks; R) Reagent control; L) 100 </a:t>
            </a:r>
            <a:r>
              <a:rPr lang="en-GB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bp</a:t>
            </a:r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ladder. </a:t>
            </a:r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DNA from colonies 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confirmed as </a:t>
            </a:r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MAP by IS900 PCR 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were </a:t>
            </a:r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typed using PCR cycling 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95 °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15 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 (1 cycle); then </a:t>
            </a:r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95 °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30 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s, </a:t>
            </a:r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58 °C: 1 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min, </a:t>
            </a:r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°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 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 (35 cycles) plus </a:t>
            </a:r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°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5 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 (1 </a:t>
            </a:r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cycle) and the 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range of PCR </a:t>
            </a:r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primers.</a:t>
            </a:r>
          </a:p>
          <a:p>
            <a:pPr algn="just"/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1.f:CGCGGACTTGATGGTCTC,M1.r:CCGTTGTCCAGGTGGAGT:M2.f:CGACGACGAACACCTCAAC,M2.r:GAACGAAGATCCTGGGACTG:M3.f:ACATTCACCCTGTCCATTCC,M3.r:CCTCCTTACGGAGCAGGAA:M4.f:CAAGTCGTCACGGGCAAC,M4.r:CGTTCAGCCTGTGCATGG:VNTR3.f:CATATCTGGCATGGCTCCAG:VNTR3.r:ATCGTGTTGACCCCAAAGAAAT:VNTR7.f:GACAACGAAACCTACCTCGTC,VNTR7.r:GTGAGCTGGCGGCCTAAC:VNTR32.f:CCACAGGGTTTTTGGTGAAG,VNTR32.rGGAAATCCAACAGCAAGGAC:VNTR47.f:CGTTGCGATTTCTGCGTAGC,VNTR47.r:GGTGATGGTCGTGGTCATCC).</a:t>
            </a:r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22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4349</TotalTime>
  <Words>191</Words>
  <Application>Microsoft Office PowerPoint</Application>
  <PresentationFormat>Affichage à l'écran (4:3)</PresentationFormat>
  <Paragraphs>54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Présentation PowerPoint</vt:lpstr>
    </vt:vector>
  </TitlesOfParts>
  <Company>SGUL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Bull</dc:creator>
  <cp:lastModifiedBy>ecoulamy</cp:lastModifiedBy>
  <cp:revision>157</cp:revision>
  <cp:lastPrinted>2014-03-26T18:13:40Z</cp:lastPrinted>
  <dcterms:created xsi:type="dcterms:W3CDTF">2014-03-24T11:22:18Z</dcterms:created>
  <dcterms:modified xsi:type="dcterms:W3CDTF">2014-09-25T13:02:19Z</dcterms:modified>
</cp:coreProperties>
</file>