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mpus.unibe.ch\vet-home\buers\Dokumente\Mbovis\iz%20Gm%20assay\140724%20MEM%20SN%2024h%2048h%20ME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421126822082188E-2"/>
          <c:y val="0.11835903193758514"/>
          <c:w val="0.76162137655993556"/>
          <c:h val="0.76566106132980627"/>
        </c:manualLayout>
      </c:layout>
      <c:lineChart>
        <c:grouping val="standard"/>
        <c:varyColors val="0"/>
        <c:ser>
          <c:idx val="1"/>
          <c:order val="0"/>
          <c:tx>
            <c:strRef>
              <c:f>Tabelle1!$H$11</c:f>
              <c:strCache>
                <c:ptCount val="1"/>
                <c:pt idx="0">
                  <c:v>MEM-Earle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Tabelle1!$I$51:$I$56</c:f>
                <c:numCache>
                  <c:formatCode>General</c:formatCode>
                  <c:ptCount val="6"/>
                  <c:pt idx="0">
                    <c:v>7.7297057169627148E-2</c:v>
                  </c:pt>
                  <c:pt idx="1">
                    <c:v>1.9600524552124157E-2</c:v>
                  </c:pt>
                  <c:pt idx="2">
                    <c:v>6.6296878979793653E-2</c:v>
                  </c:pt>
                  <c:pt idx="3">
                    <c:v>0.19861376900934047</c:v>
                  </c:pt>
                  <c:pt idx="4">
                    <c:v>5.0148002936391468E-2</c:v>
                  </c:pt>
                  <c:pt idx="5">
                    <c:v>4.5963416519794062E-2</c:v>
                  </c:pt>
                </c:numCache>
              </c:numRef>
            </c:plus>
            <c:minus>
              <c:numRef>
                <c:f>Tabelle1!$I$51:$I$56</c:f>
                <c:numCache>
                  <c:formatCode>General</c:formatCode>
                  <c:ptCount val="6"/>
                  <c:pt idx="0">
                    <c:v>7.7297057169627148E-2</c:v>
                  </c:pt>
                  <c:pt idx="1">
                    <c:v>1.9600524552124157E-2</c:v>
                  </c:pt>
                  <c:pt idx="2">
                    <c:v>6.6296878979793653E-2</c:v>
                  </c:pt>
                  <c:pt idx="3">
                    <c:v>0.19861376900934047</c:v>
                  </c:pt>
                  <c:pt idx="4">
                    <c:v>5.0148002936391468E-2</c:v>
                  </c:pt>
                  <c:pt idx="5">
                    <c:v>4.5963416519794062E-2</c:v>
                  </c:pt>
                </c:numCache>
              </c:numRef>
            </c:minus>
          </c:errBars>
          <c:cat>
            <c:numRef>
              <c:f>Tabelle1!$G$3:$G$8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30</c:v>
                </c:pt>
                <c:pt idx="4">
                  <c:v>54</c:v>
                </c:pt>
                <c:pt idx="5">
                  <c:v>78</c:v>
                </c:pt>
              </c:numCache>
            </c:numRef>
          </c:cat>
          <c:val>
            <c:numRef>
              <c:f>Tabelle1!$H$12:$H$17</c:f>
              <c:numCache>
                <c:formatCode>General</c:formatCode>
                <c:ptCount val="6"/>
                <c:pt idx="0">
                  <c:v>5.8605376363064803</c:v>
                </c:pt>
                <c:pt idx="1">
                  <c:v>5.8847953639489807</c:v>
                </c:pt>
                <c:pt idx="2">
                  <c:v>5.8745784456856036</c:v>
                </c:pt>
                <c:pt idx="3">
                  <c:v>5.9201233262907236</c:v>
                </c:pt>
                <c:pt idx="4">
                  <c:v>4.7187783976895714</c:v>
                </c:pt>
                <c:pt idx="5">
                  <c:v>4.2196718303620822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Tabelle1!$I$11</c:f>
              <c:strCache>
                <c:ptCount val="1"/>
                <c:pt idx="0">
                  <c:v>24h spent MEM-Earle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triang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Tabelle1!$I$59:$I$64</c:f>
                <c:numCache>
                  <c:formatCode>General</c:formatCode>
                  <c:ptCount val="6"/>
                  <c:pt idx="0">
                    <c:v>7.6353712996109685E-2</c:v>
                  </c:pt>
                  <c:pt idx="1">
                    <c:v>5.2255098695116402E-2</c:v>
                  </c:pt>
                  <c:pt idx="2">
                    <c:v>9.7922136472652535E-2</c:v>
                  </c:pt>
                  <c:pt idx="3">
                    <c:v>6.4793210779001631E-2</c:v>
                  </c:pt>
                  <c:pt idx="4">
                    <c:v>0.10166633581773775</c:v>
                  </c:pt>
                  <c:pt idx="5">
                    <c:v>2.6711041225473978E-2</c:v>
                  </c:pt>
                </c:numCache>
              </c:numRef>
            </c:plus>
            <c:minus>
              <c:numRef>
                <c:f>Tabelle1!$I$59:$I$64</c:f>
                <c:numCache>
                  <c:formatCode>General</c:formatCode>
                  <c:ptCount val="6"/>
                  <c:pt idx="0">
                    <c:v>7.6353712996109685E-2</c:v>
                  </c:pt>
                  <c:pt idx="1">
                    <c:v>5.2255098695116402E-2</c:v>
                  </c:pt>
                  <c:pt idx="2">
                    <c:v>9.7922136472652535E-2</c:v>
                  </c:pt>
                  <c:pt idx="3">
                    <c:v>6.4793210779001631E-2</c:v>
                  </c:pt>
                  <c:pt idx="4">
                    <c:v>0.10166633581773775</c:v>
                  </c:pt>
                  <c:pt idx="5">
                    <c:v>2.6711041225473978E-2</c:v>
                  </c:pt>
                </c:numCache>
              </c:numRef>
            </c:minus>
          </c:errBars>
          <c:cat>
            <c:numRef>
              <c:f>Tabelle1!$G$3:$G$8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30</c:v>
                </c:pt>
                <c:pt idx="4">
                  <c:v>54</c:v>
                </c:pt>
                <c:pt idx="5">
                  <c:v>78</c:v>
                </c:pt>
              </c:numCache>
            </c:numRef>
          </c:cat>
          <c:val>
            <c:numRef>
              <c:f>Tabelle1!$I$12:$I$17</c:f>
              <c:numCache>
                <c:formatCode>General</c:formatCode>
                <c:ptCount val="6"/>
                <c:pt idx="0">
                  <c:v>5.7515228770190685</c:v>
                </c:pt>
                <c:pt idx="1">
                  <c:v>6.2992166549005129</c:v>
                </c:pt>
                <c:pt idx="2">
                  <c:v>6.2652110276374859</c:v>
                </c:pt>
                <c:pt idx="3">
                  <c:v>6.1799345981374412</c:v>
                </c:pt>
                <c:pt idx="4">
                  <c:v>5.18089014193745</c:v>
                </c:pt>
                <c:pt idx="5">
                  <c:v>4.234685974321529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Tabelle1!$J$11</c:f>
              <c:strCache>
                <c:ptCount val="1"/>
                <c:pt idx="0">
                  <c:v>48h spent MEM-Earle</c:v>
                </c:pt>
              </c:strCache>
            </c:strRef>
          </c:tx>
          <c:spPr>
            <a:ln>
              <a:solidFill>
                <a:schemeClr val="tx1"/>
              </a:solidFill>
              <a:prstDash val="dash"/>
            </a:ln>
          </c:spPr>
          <c:marker>
            <c:symbol val="x"/>
            <c:size val="7"/>
            <c:spPr>
              <a:noFill/>
              <a:ln w="15875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Tabelle1!$I$67:$I$72</c:f>
                <c:numCache>
                  <c:formatCode>General</c:formatCode>
                  <c:ptCount val="6"/>
                  <c:pt idx="0">
                    <c:v>0.22729715226344052</c:v>
                  </c:pt>
                  <c:pt idx="1">
                    <c:v>5.6404633748721213E-2</c:v>
                  </c:pt>
                  <c:pt idx="2">
                    <c:v>0.18153707945731254</c:v>
                  </c:pt>
                  <c:pt idx="3">
                    <c:v>0.13806382519832344</c:v>
                  </c:pt>
                  <c:pt idx="4">
                    <c:v>0.10047001490314923</c:v>
                  </c:pt>
                  <c:pt idx="5">
                    <c:v>0.1576798375989068</c:v>
                  </c:pt>
                </c:numCache>
              </c:numRef>
            </c:plus>
            <c:minus>
              <c:numRef>
                <c:f>Tabelle1!$I$67:$I$72</c:f>
                <c:numCache>
                  <c:formatCode>General</c:formatCode>
                  <c:ptCount val="6"/>
                  <c:pt idx="0">
                    <c:v>0.22729715226344052</c:v>
                  </c:pt>
                  <c:pt idx="1">
                    <c:v>5.6404633748721213E-2</c:v>
                  </c:pt>
                  <c:pt idx="2">
                    <c:v>0.18153707945731254</c:v>
                  </c:pt>
                  <c:pt idx="3">
                    <c:v>0.13806382519832344</c:v>
                  </c:pt>
                  <c:pt idx="4">
                    <c:v>0.10047001490314923</c:v>
                  </c:pt>
                  <c:pt idx="5">
                    <c:v>0.1576798375989068</c:v>
                  </c:pt>
                </c:numCache>
              </c:numRef>
            </c:minus>
          </c:errBars>
          <c:cat>
            <c:numRef>
              <c:f>Tabelle1!$G$3:$G$8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30</c:v>
                </c:pt>
                <c:pt idx="4">
                  <c:v>54</c:v>
                </c:pt>
                <c:pt idx="5">
                  <c:v>78</c:v>
                </c:pt>
              </c:numCache>
            </c:numRef>
          </c:cat>
          <c:val>
            <c:numRef>
              <c:f>Tabelle1!$J$12:$J$17</c:f>
              <c:numCache>
                <c:formatCode>General</c:formatCode>
                <c:ptCount val="6"/>
                <c:pt idx="0">
                  <c:v>5.7946622871758109</c:v>
                </c:pt>
                <c:pt idx="1">
                  <c:v>6.2749271930997761</c:v>
                </c:pt>
                <c:pt idx="2">
                  <c:v>6.3993852495462189</c:v>
                </c:pt>
                <c:pt idx="3">
                  <c:v>6.2787536009528289</c:v>
                </c:pt>
                <c:pt idx="4">
                  <c:v>5.3862016054007933</c:v>
                </c:pt>
                <c:pt idx="5">
                  <c:v>3.9630003484681415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6730200"/>
        <c:axId val="236727456"/>
      </c:lineChart>
      <c:dateAx>
        <c:axId val="2367302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de-CH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de-CH" smtClean="0">
                    <a:latin typeface="Arial" panose="020B0604020202020204" pitchFamily="34" charset="0"/>
                    <a:cs typeface="Arial" panose="020B0604020202020204" pitchFamily="34" charset="0"/>
                  </a:rPr>
                  <a:t>ime </a:t>
                </a:r>
                <a:r>
                  <a:rPr lang="de-CH" dirty="0">
                    <a:latin typeface="Arial" panose="020B0604020202020204" pitchFamily="34" charset="0"/>
                    <a:cs typeface="Arial" panose="020B0604020202020204" pitchFamily="34" charset="0"/>
                  </a:rPr>
                  <a:t>(hours)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r-FR"/>
          </a:p>
        </c:txPr>
        <c:crossAx val="236727456"/>
        <c:crosses val="autoZero"/>
        <c:auto val="0"/>
        <c:lblOffset val="100"/>
        <c:baseTimeUnit val="days"/>
        <c:majorUnit val="6"/>
        <c:majorTimeUnit val="days"/>
      </c:dateAx>
      <c:valAx>
        <c:axId val="236727456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de-CH">
                    <a:latin typeface="Arial" panose="020B0604020202020204" pitchFamily="34" charset="0"/>
                    <a:cs typeface="Arial" panose="020B0604020202020204" pitchFamily="34" charset="0"/>
                  </a:rPr>
                  <a:t>log10 [CFU/well]</a:t>
                </a:r>
              </a:p>
            </c:rich>
          </c:tx>
          <c:layout>
            <c:manualLayout>
              <c:xMode val="edge"/>
              <c:yMode val="edge"/>
              <c:x val="9.4808070866141732E-3"/>
              <c:y val="0.417187226596675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fr-FR"/>
          </a:p>
        </c:txPr>
        <c:crossAx val="236730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31938297178455"/>
          <c:y val="0.40258634748394484"/>
          <c:w val="0.1356692894337905"/>
          <c:h val="0.26803806211759001"/>
        </c:manualLayout>
      </c:layout>
      <c:overlay val="0"/>
      <c:txPr>
        <a:bodyPr/>
        <a:lstStyle/>
        <a:p>
          <a:pPr>
            <a:defRPr>
              <a:latin typeface="Arial" panose="020B0604020202020204" pitchFamily="34" charset="0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8503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081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8139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37085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061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2413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0721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287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1075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2430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2082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1616B-A7AD-4005-A858-DD5C7F40D059}" type="datetimeFigureOut">
              <a:rPr lang="de-CH" smtClean="0"/>
              <a:t>23.04.2015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8E890-14A5-4277-888A-A59F593928DA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963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1728325080"/>
              </p:ext>
            </p:extLst>
          </p:nvPr>
        </p:nvGraphicFramePr>
        <p:xfrm>
          <a:off x="107504" y="379723"/>
          <a:ext cx="8928992" cy="6334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481413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Bürki, Sibylle (VETSUISSE)</dc:creator>
  <cp:lastModifiedBy>ecoulamy</cp:lastModifiedBy>
  <cp:revision>5</cp:revision>
  <dcterms:created xsi:type="dcterms:W3CDTF">2015-03-20T15:20:18Z</dcterms:created>
  <dcterms:modified xsi:type="dcterms:W3CDTF">2015-04-23T14:32:59Z</dcterms:modified>
</cp:coreProperties>
</file>