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797675" cy="9929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rio\Desktop\charo\postdoc%20UCM\uarray%20trucha\articulo%20uarray%20trucha\analisis%20nuevo\02_uarray_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correlation!$D$10</c:f>
              <c:strCache>
                <c:ptCount val="1"/>
                <c:pt idx="0">
                  <c:v>S-Cath1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6"/>
          </c:marke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dPt>
            <c:idx val="12"/>
            <c:bubble3D val="0"/>
          </c:dPt>
          <c:dPt>
            <c:idx val="13"/>
            <c:bubble3D val="0"/>
          </c:dPt>
          <c:dPt>
            <c:idx val="14"/>
            <c:bubble3D val="0"/>
          </c:dPt>
          <c:dPt>
            <c:idx val="15"/>
            <c:bubble3D val="0"/>
          </c:dPt>
          <c:dPt>
            <c:idx val="16"/>
            <c:bubble3D val="0"/>
          </c:dPt>
          <c:dPt>
            <c:idx val="17"/>
            <c:bubble3D val="0"/>
          </c:dPt>
          <c:dPt>
            <c:idx val="18"/>
            <c:bubble3D val="0"/>
          </c:dPt>
          <c:dPt>
            <c:idx val="19"/>
            <c:bubble3D val="0"/>
          </c:dPt>
          <c:dPt>
            <c:idx val="20"/>
            <c:bubble3D val="0"/>
          </c:dPt>
          <c:dPt>
            <c:idx val="21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629CF400-60BB-43D3-AC1C-C4C0F3A8661E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EEB06BB-7B1C-4BCC-9D1E-250620531638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>
                        <a:solidFill>
                          <a:sysClr val="windowText" lastClr="000000"/>
                        </a:solidFill>
                      </a:defRPr>
                    </a:pPr>
                    <a:fld id="{9BFAAB61-71BB-40B8-8012-C605796EF9EA}" type="CELLRANGE">
                      <a:rPr lang="fr-FR"/>
                      <a:pPr>
                        <a:defRPr>
                          <a:solidFill>
                            <a:sysClr val="windowText" lastClr="000000"/>
                          </a:solidFill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A6C01A06-9AB2-4868-805E-7F5710235778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97F85BC1-4A6F-47F4-BB2D-4ECCB013F9F9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1"/>
              <c:layout>
                <c:manualLayout>
                  <c:x val="0"/>
                  <c:y val="1.3734781902207812E-2"/>
                </c:manualLayout>
              </c:layout>
              <c:tx>
                <c:rich>
                  <a:bodyPr/>
                  <a:lstStyle/>
                  <a:p>
                    <a:fld id="{547B13F9-25CF-40DA-85A3-2FC26214C20A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fld id="{A505AE1D-031D-4F50-A324-AA0FE8126032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fld id="{DD2DB3D7-2C3B-46E9-A4A3-4C36E0DAC23C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fld id="{1A75AAE9-303C-4F7B-85FF-2381FB593135}" type="CELLRANGE">
                      <a:rPr lang="fr-FR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>
                <c:manualLayout>
                  <c:x val="-9.6166108719910756E-2"/>
                  <c:y val="1.0301086426655859E-2"/>
                </c:manualLayout>
              </c:layout>
              <c:tx>
                <c:rich>
                  <a:bodyPr/>
                  <a:lstStyle/>
                  <a:p>
                    <a:fld id="{4A2C5A5A-F5BC-4A6B-825C-8268E7CD50B4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dLbl>
              <c:idx val="21"/>
              <c:layout>
                <c:manualLayout>
                  <c:x val="-9.1104734576757537E-2"/>
                  <c:y val="0"/>
                </c:manualLayout>
              </c:layout>
              <c:tx>
                <c:rich>
                  <a:bodyPr/>
                  <a:lstStyle/>
                  <a:p>
                    <a:fld id="{A266A8D2-1890-428E-968E-7948610575C5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trendline>
            <c:spPr>
              <a:ln w="6480">
                <a:solidFill>
                  <a:srgbClr val="99CCFF"/>
                </a:solidFill>
              </a:ln>
            </c:spPr>
            <c:trendlineType val="linear"/>
            <c:dispRSqr val="1"/>
            <c:dispEq val="0"/>
            <c:trendlineLbl>
              <c:layout>
                <c:manualLayout>
                  <c:x val="5.415112386417982E-2"/>
                  <c:y val="0.7701357174895955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800" b="0">
                      <a:solidFill>
                        <a:srgbClr val="000000"/>
                      </a:solidFill>
                      <a:cs typeface="Arial" pitchFamily="32"/>
                    </a:defRPr>
                  </a:pPr>
                  <a:endParaRPr lang="fr-FR"/>
                </a:p>
              </c:txPr>
            </c:trendlineLbl>
          </c:trendline>
          <c:xVal>
            <c:numRef>
              <c:f>correlation!$D$22:$Y$22</c:f>
              <c:numCache>
                <c:formatCode>[$-C0A]General</c:formatCode>
                <c:ptCount val="22"/>
                <c:pt idx="0">
                  <c:v>0.76302998752548201</c:v>
                </c:pt>
                <c:pt idx="1">
                  <c:v>0.58674448188639206</c:v>
                </c:pt>
                <c:pt idx="6">
                  <c:v>1.2774622525381261</c:v>
                </c:pt>
                <c:pt idx="7">
                  <c:v>1.21125986236492</c:v>
                </c:pt>
                <c:pt idx="10">
                  <c:v>0.39568179052739999</c:v>
                </c:pt>
                <c:pt idx="11">
                  <c:v>7.7450408218367697E-2</c:v>
                </c:pt>
                <c:pt idx="12">
                  <c:v>0.17184695425016999</c:v>
                </c:pt>
                <c:pt idx="13">
                  <c:v>0.103111233922891</c:v>
                </c:pt>
                <c:pt idx="14">
                  <c:v>-0.59203484684625696</c:v>
                </c:pt>
                <c:pt idx="20">
                  <c:v>-0.67312318094531098</c:v>
                </c:pt>
                <c:pt idx="21">
                  <c:v>-0.68914240307121999</c:v>
                </c:pt>
              </c:numCache>
            </c:numRef>
          </c:xVal>
          <c:yVal>
            <c:numRef>
              <c:f>correlation!$D$23:$Y$23</c:f>
              <c:numCache>
                <c:formatCode>[$-C0A]General</c:formatCode>
                <c:ptCount val="22"/>
                <c:pt idx="0">
                  <c:v>0.71091008779157105</c:v>
                </c:pt>
                <c:pt idx="1">
                  <c:v>0.51820708759235101</c:v>
                </c:pt>
                <c:pt idx="6">
                  <c:v>0.72192350477367095</c:v>
                </c:pt>
                <c:pt idx="7">
                  <c:v>0.85420559863861401</c:v>
                </c:pt>
                <c:pt idx="10">
                  <c:v>0.36507139152689499</c:v>
                </c:pt>
                <c:pt idx="11">
                  <c:v>0.18476402893288499</c:v>
                </c:pt>
                <c:pt idx="12">
                  <c:v>0.21016441631669799</c:v>
                </c:pt>
                <c:pt idx="13">
                  <c:v>0.26824992310526602</c:v>
                </c:pt>
                <c:pt idx="14">
                  <c:v>-0.190754534066776</c:v>
                </c:pt>
                <c:pt idx="20">
                  <c:v>-3.6960757905701601E-2</c:v>
                </c:pt>
                <c:pt idx="21">
                  <c:v>-0.173325198071616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correlation!$D$21:$Y$21</c15:f>
                <c15:dlblRangeCache>
                  <c:ptCount val="22"/>
                  <c:pt idx="0">
                    <c:v>S-Cath1</c:v>
                  </c:pt>
                  <c:pt idx="1">
                    <c:v>K-Cath1</c:v>
                  </c:pt>
                  <c:pt idx="2">
                    <c:v>S-IgTm</c:v>
                  </c:pt>
                  <c:pt idx="3">
                    <c:v>K-IgTm</c:v>
                  </c:pt>
                  <c:pt idx="4">
                    <c:v>S-IgMm</c:v>
                  </c:pt>
                  <c:pt idx="5">
                    <c:v>K-IgMm</c:v>
                  </c:pt>
                  <c:pt idx="6">
                    <c:v>S-IgMsec</c:v>
                  </c:pt>
                  <c:pt idx="7">
                    <c:v>K-IgMsec</c:v>
                  </c:pt>
                  <c:pt idx="8">
                    <c:v>S-IgDm</c:v>
                  </c:pt>
                  <c:pt idx="9">
                    <c:v>K-IgDm</c:v>
                  </c:pt>
                  <c:pt idx="10">
                    <c:v>S-TLR22</c:v>
                  </c:pt>
                  <c:pt idx="11">
                    <c:v>K-TLR22</c:v>
                  </c:pt>
                  <c:pt idx="12">
                    <c:v>S-TLR1</c:v>
                  </c:pt>
                  <c:pt idx="13">
                    <c:v>K-TLR1</c:v>
                  </c:pt>
                  <c:pt idx="14">
                    <c:v>S-TLR5s</c:v>
                  </c:pt>
                  <c:pt idx="15">
                    <c:v>K-TLR5s</c:v>
                  </c:pt>
                  <c:pt idx="16">
                    <c:v>S-TLR5m</c:v>
                  </c:pt>
                  <c:pt idx="17">
                    <c:v>K-TLR5m</c:v>
                  </c:pt>
                  <c:pt idx="18">
                    <c:v>S-TLR2</c:v>
                  </c:pt>
                  <c:pt idx="19">
                    <c:v>K-TLR2</c:v>
                  </c:pt>
                  <c:pt idx="20">
                    <c:v>S-TLR8a2</c:v>
                  </c:pt>
                  <c:pt idx="21">
                    <c:v>K-TLR8a2</c:v>
                  </c:pt>
                </c15:dlblRangeCache>
              </c15:datalabelsRang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321434624"/>
        <c:axId val="321438152"/>
      </c:scatterChart>
      <c:valAx>
        <c:axId val="32143815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800" b="1">
                    <a:solidFill>
                      <a:srgbClr val="000000"/>
                    </a:solidFill>
                    <a:cs typeface="Arial" pitchFamily="32"/>
                  </a:defRPr>
                </a:pPr>
                <a:r>
                  <a:rPr lang="en-GB"/>
                  <a:t>RT-qPCR</a:t>
                </a:r>
              </a:p>
            </c:rich>
          </c:tx>
          <c:layout>
            <c:manualLayout>
              <c:xMode val="edge"/>
              <c:yMode val="edge"/>
              <c:x val="3.0653722920950695E-2"/>
              <c:y val="0.19600946201676131"/>
            </c:manualLayout>
          </c:layout>
          <c:overlay val="0"/>
        </c:title>
        <c:numFmt formatCode="[$-C0A]General" sourceLinked="1"/>
        <c:majorTickMark val="none"/>
        <c:minorTickMark val="none"/>
        <c:tickLblPos val="nextTo"/>
        <c:spPr>
          <a:ln w="6480">
            <a:solidFill>
              <a:srgbClr val="898989"/>
            </a:solidFill>
          </a:ln>
        </c:spPr>
        <c:txPr>
          <a:bodyPr/>
          <a:lstStyle/>
          <a:p>
            <a:pPr>
              <a:defRPr sz="800" b="0">
                <a:solidFill>
                  <a:srgbClr val="000000"/>
                </a:solidFill>
                <a:cs typeface="Arial" pitchFamily="32"/>
              </a:defRPr>
            </a:pPr>
            <a:endParaRPr lang="fr-FR"/>
          </a:p>
        </c:txPr>
        <c:crossAx val="321434624"/>
        <c:crossesAt val="0"/>
        <c:crossBetween val="midCat"/>
      </c:valAx>
      <c:valAx>
        <c:axId val="321434624"/>
        <c:scaling>
          <c:orientation val="minMax"/>
          <c:max val="1.5"/>
        </c:scaling>
        <c:delete val="0"/>
        <c:axPos val="b"/>
        <c:title>
          <c:tx>
            <c:rich>
              <a:bodyPr/>
              <a:lstStyle/>
              <a:p>
                <a:pPr>
                  <a:defRPr sz="800" b="1">
                    <a:solidFill>
                      <a:srgbClr val="000000"/>
                    </a:solidFill>
                    <a:cs typeface="Arial" pitchFamily="32"/>
                  </a:defRPr>
                </a:pPr>
                <a:r>
                  <a:rPr lang="en-GB"/>
                  <a:t>Microarray</a:t>
                </a:r>
              </a:p>
            </c:rich>
          </c:tx>
          <c:layout>
            <c:manualLayout>
              <c:xMode val="edge"/>
              <c:yMode val="edge"/>
              <c:x val="0.6070010998995744"/>
              <c:y val="0.87396593673965939"/>
            </c:manualLayout>
          </c:layout>
          <c:overlay val="0"/>
        </c:title>
        <c:numFmt formatCode="[$-C0A]General" sourceLinked="1"/>
        <c:majorTickMark val="none"/>
        <c:minorTickMark val="none"/>
        <c:tickLblPos val="nextTo"/>
        <c:spPr>
          <a:ln w="6480">
            <a:solidFill>
              <a:srgbClr val="898989"/>
            </a:solidFill>
          </a:ln>
        </c:spPr>
        <c:txPr>
          <a:bodyPr/>
          <a:lstStyle/>
          <a:p>
            <a:pPr>
              <a:defRPr sz="800" b="0">
                <a:solidFill>
                  <a:srgbClr val="000000"/>
                </a:solidFill>
                <a:cs typeface="Arial" pitchFamily="32"/>
              </a:defRPr>
            </a:pPr>
            <a:endParaRPr lang="fr-FR"/>
          </a:p>
        </c:txPr>
        <c:crossAx val="321438152"/>
        <c:crossesAt val="0"/>
        <c:crossBetween val="midCat"/>
      </c:valAx>
      <c:spPr>
        <a:solidFill>
          <a:srgbClr val="FFFFFF"/>
        </a:solidFill>
      </c:spPr>
    </c:plotArea>
    <c:plotVisOnly val="1"/>
    <c:dispBlanksAs val="gap"/>
    <c:showDLblsOverMax val="0"/>
  </c:chart>
  <c:spPr>
    <a:ln w="6480">
      <a:solidFill>
        <a:srgbClr val="898989"/>
      </a:solidFill>
      <a:prstDash val="solid"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270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068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54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56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45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34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566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15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456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598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63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066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536870"/>
              </p:ext>
            </p:extLst>
          </p:nvPr>
        </p:nvGraphicFramePr>
        <p:xfrm>
          <a:off x="1501710" y="1700808"/>
          <a:ext cx="5996564" cy="2620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9144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</Words>
  <Application>Microsoft Office PowerPoint</Application>
  <PresentationFormat>Affichage à l'écran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juliocoll</dc:creator>
  <cp:lastModifiedBy>ecoulamy</cp:lastModifiedBy>
  <cp:revision>35</cp:revision>
  <cp:lastPrinted>2013-10-01T10:15:10Z</cp:lastPrinted>
  <dcterms:created xsi:type="dcterms:W3CDTF">2011-12-25T10:58:06Z</dcterms:created>
  <dcterms:modified xsi:type="dcterms:W3CDTF">2019-04-15T13:30:49Z</dcterms:modified>
</cp:coreProperties>
</file>