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9" r:id="rId2"/>
  </p:sldIdLst>
  <p:sldSz cx="7559675" cy="10691813"/>
  <p:notesSz cx="6858000" cy="9144000"/>
  <p:defaultTextStyle>
    <a:defPPr>
      <a:defRPr lang="fr-FR"/>
    </a:defPPr>
    <a:lvl1pPr marL="0" algn="l" defTabSz="785744" rtl="0" eaLnBrk="1" latinLnBrk="0" hangingPunct="1">
      <a:defRPr sz="1547" kern="1200">
        <a:solidFill>
          <a:schemeClr val="tx1"/>
        </a:solidFill>
        <a:latin typeface="+mn-lt"/>
        <a:ea typeface="+mn-ea"/>
        <a:cs typeface="+mn-cs"/>
      </a:defRPr>
    </a:lvl1pPr>
    <a:lvl2pPr marL="392872" algn="l" defTabSz="785744" rtl="0" eaLnBrk="1" latinLnBrk="0" hangingPunct="1">
      <a:defRPr sz="1547" kern="1200">
        <a:solidFill>
          <a:schemeClr val="tx1"/>
        </a:solidFill>
        <a:latin typeface="+mn-lt"/>
        <a:ea typeface="+mn-ea"/>
        <a:cs typeface="+mn-cs"/>
      </a:defRPr>
    </a:lvl2pPr>
    <a:lvl3pPr marL="785744" algn="l" defTabSz="785744" rtl="0" eaLnBrk="1" latinLnBrk="0" hangingPunct="1">
      <a:defRPr sz="1547" kern="1200">
        <a:solidFill>
          <a:schemeClr val="tx1"/>
        </a:solidFill>
        <a:latin typeface="+mn-lt"/>
        <a:ea typeface="+mn-ea"/>
        <a:cs typeface="+mn-cs"/>
      </a:defRPr>
    </a:lvl3pPr>
    <a:lvl4pPr marL="1178616" algn="l" defTabSz="785744" rtl="0" eaLnBrk="1" latinLnBrk="0" hangingPunct="1">
      <a:defRPr sz="1547" kern="1200">
        <a:solidFill>
          <a:schemeClr val="tx1"/>
        </a:solidFill>
        <a:latin typeface="+mn-lt"/>
        <a:ea typeface="+mn-ea"/>
        <a:cs typeface="+mn-cs"/>
      </a:defRPr>
    </a:lvl4pPr>
    <a:lvl5pPr marL="1571488" algn="l" defTabSz="785744" rtl="0" eaLnBrk="1" latinLnBrk="0" hangingPunct="1">
      <a:defRPr sz="1547" kern="1200">
        <a:solidFill>
          <a:schemeClr val="tx1"/>
        </a:solidFill>
        <a:latin typeface="+mn-lt"/>
        <a:ea typeface="+mn-ea"/>
        <a:cs typeface="+mn-cs"/>
      </a:defRPr>
    </a:lvl5pPr>
    <a:lvl6pPr marL="1964360" algn="l" defTabSz="785744" rtl="0" eaLnBrk="1" latinLnBrk="0" hangingPunct="1">
      <a:defRPr sz="1547" kern="1200">
        <a:solidFill>
          <a:schemeClr val="tx1"/>
        </a:solidFill>
        <a:latin typeface="+mn-lt"/>
        <a:ea typeface="+mn-ea"/>
        <a:cs typeface="+mn-cs"/>
      </a:defRPr>
    </a:lvl6pPr>
    <a:lvl7pPr marL="2357232" algn="l" defTabSz="785744" rtl="0" eaLnBrk="1" latinLnBrk="0" hangingPunct="1">
      <a:defRPr sz="1547" kern="1200">
        <a:solidFill>
          <a:schemeClr val="tx1"/>
        </a:solidFill>
        <a:latin typeface="+mn-lt"/>
        <a:ea typeface="+mn-ea"/>
        <a:cs typeface="+mn-cs"/>
      </a:defRPr>
    </a:lvl7pPr>
    <a:lvl8pPr marL="2750104" algn="l" defTabSz="785744" rtl="0" eaLnBrk="1" latinLnBrk="0" hangingPunct="1">
      <a:defRPr sz="1547" kern="1200">
        <a:solidFill>
          <a:schemeClr val="tx1"/>
        </a:solidFill>
        <a:latin typeface="+mn-lt"/>
        <a:ea typeface="+mn-ea"/>
        <a:cs typeface="+mn-cs"/>
      </a:defRPr>
    </a:lvl8pPr>
    <a:lvl9pPr marL="3142976" algn="l" defTabSz="785744" rtl="0" eaLnBrk="1" latinLnBrk="0" hangingPunct="1">
      <a:defRPr sz="154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3182" y="48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EDC75A-50A8-45CB-8BEE-D6D8FC1E3C65}" type="datetimeFigureOut">
              <a:rPr lang="fr-FR" smtClean="0"/>
              <a:pPr/>
              <a:t>30/04/2025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F8E05-B511-48FD-9701-AB61F871914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3733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5744" rtl="0" eaLnBrk="1" latinLnBrk="0" hangingPunct="1">
      <a:defRPr sz="1031" kern="1200">
        <a:solidFill>
          <a:schemeClr val="tx1"/>
        </a:solidFill>
        <a:latin typeface="+mn-lt"/>
        <a:ea typeface="+mn-ea"/>
        <a:cs typeface="+mn-cs"/>
      </a:defRPr>
    </a:lvl1pPr>
    <a:lvl2pPr marL="392872" algn="l" defTabSz="785744" rtl="0" eaLnBrk="1" latinLnBrk="0" hangingPunct="1">
      <a:defRPr sz="1031" kern="1200">
        <a:solidFill>
          <a:schemeClr val="tx1"/>
        </a:solidFill>
        <a:latin typeface="+mn-lt"/>
        <a:ea typeface="+mn-ea"/>
        <a:cs typeface="+mn-cs"/>
      </a:defRPr>
    </a:lvl2pPr>
    <a:lvl3pPr marL="785744" algn="l" defTabSz="785744" rtl="0" eaLnBrk="1" latinLnBrk="0" hangingPunct="1">
      <a:defRPr sz="1031" kern="1200">
        <a:solidFill>
          <a:schemeClr val="tx1"/>
        </a:solidFill>
        <a:latin typeface="+mn-lt"/>
        <a:ea typeface="+mn-ea"/>
        <a:cs typeface="+mn-cs"/>
      </a:defRPr>
    </a:lvl3pPr>
    <a:lvl4pPr marL="1178616" algn="l" defTabSz="785744" rtl="0" eaLnBrk="1" latinLnBrk="0" hangingPunct="1">
      <a:defRPr sz="1031" kern="1200">
        <a:solidFill>
          <a:schemeClr val="tx1"/>
        </a:solidFill>
        <a:latin typeface="+mn-lt"/>
        <a:ea typeface="+mn-ea"/>
        <a:cs typeface="+mn-cs"/>
      </a:defRPr>
    </a:lvl4pPr>
    <a:lvl5pPr marL="1571488" algn="l" defTabSz="785744" rtl="0" eaLnBrk="1" latinLnBrk="0" hangingPunct="1">
      <a:defRPr sz="1031" kern="1200">
        <a:solidFill>
          <a:schemeClr val="tx1"/>
        </a:solidFill>
        <a:latin typeface="+mn-lt"/>
        <a:ea typeface="+mn-ea"/>
        <a:cs typeface="+mn-cs"/>
      </a:defRPr>
    </a:lvl5pPr>
    <a:lvl6pPr marL="1964360" algn="l" defTabSz="785744" rtl="0" eaLnBrk="1" latinLnBrk="0" hangingPunct="1">
      <a:defRPr sz="1031" kern="1200">
        <a:solidFill>
          <a:schemeClr val="tx1"/>
        </a:solidFill>
        <a:latin typeface="+mn-lt"/>
        <a:ea typeface="+mn-ea"/>
        <a:cs typeface="+mn-cs"/>
      </a:defRPr>
    </a:lvl6pPr>
    <a:lvl7pPr marL="2357232" algn="l" defTabSz="785744" rtl="0" eaLnBrk="1" latinLnBrk="0" hangingPunct="1">
      <a:defRPr sz="1031" kern="1200">
        <a:solidFill>
          <a:schemeClr val="tx1"/>
        </a:solidFill>
        <a:latin typeface="+mn-lt"/>
        <a:ea typeface="+mn-ea"/>
        <a:cs typeface="+mn-cs"/>
      </a:defRPr>
    </a:lvl7pPr>
    <a:lvl8pPr marL="2750104" algn="l" defTabSz="785744" rtl="0" eaLnBrk="1" latinLnBrk="0" hangingPunct="1">
      <a:defRPr sz="1031" kern="1200">
        <a:solidFill>
          <a:schemeClr val="tx1"/>
        </a:solidFill>
        <a:latin typeface="+mn-lt"/>
        <a:ea typeface="+mn-ea"/>
        <a:cs typeface="+mn-cs"/>
      </a:defRPr>
    </a:lvl8pPr>
    <a:lvl9pPr marL="3142976" algn="l" defTabSz="785744" rtl="0" eaLnBrk="1" latinLnBrk="0" hangingPunct="1">
      <a:defRPr sz="103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pPr/>
              <a:t>30/04/2025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5016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pPr/>
              <a:t>30/04/2025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6155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pPr/>
              <a:t>30/04/2025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9631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pPr/>
              <a:t>30/04/2025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1726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pPr/>
              <a:t>30/04/2025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089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pPr/>
              <a:t>30/04/2025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4250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pPr/>
              <a:t>30/04/2025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272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pPr/>
              <a:t>30/04/2025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3674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pPr/>
              <a:t>30/04/2025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8979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pPr/>
              <a:t>30/04/2025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6213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pPr/>
              <a:t>30/04/2025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9005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B7FAA-9DAF-4D36-B2ED-D8C5EB0CC574}" type="datetimeFigureOut">
              <a:rPr lang="fr-FR" smtClean="0"/>
              <a:pPr/>
              <a:t>30/04/2025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CFF56-F15A-4D8E-B31F-53AD2BA3B87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56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766483" y="363071"/>
            <a:ext cx="6016934" cy="56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Additional File 1: Statistical results of the </a:t>
            </a:r>
            <a:r>
              <a:rPr lang="en-US" dirty="0" err="1" smtClean="0"/>
              <a:t>Kruskal</a:t>
            </a:r>
            <a:r>
              <a:rPr lang="en-US" dirty="0" smtClean="0"/>
              <a:t>-Wallis test significant for the different figures.</a:t>
            </a:r>
            <a:endParaRPr lang="en-US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634999" y="1074736"/>
          <a:ext cx="6242050" cy="4408971"/>
        </p:xfrm>
        <a:graphic>
          <a:graphicData uri="http://schemas.openxmlformats.org/drawingml/2006/table">
            <a:tbl>
              <a:tblPr/>
              <a:tblGrid>
                <a:gridCol w="3098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15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47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7609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Figures</a:t>
                      </a:r>
                    </a:p>
                  </a:txBody>
                  <a:tcPr marL="4211" marR="4211" marT="42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Kruskal-Wallis</a:t>
                      </a:r>
                    </a:p>
                  </a:txBody>
                  <a:tcPr marL="4211" marR="4211" marT="42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1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</a:t>
                      </a:r>
                      <a:r>
                        <a:rPr lang="fr-FR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-value</a:t>
                      </a:r>
                    </a:p>
                  </a:txBody>
                  <a:tcPr marL="4211" marR="4211" marT="42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Significance</a:t>
                      </a:r>
                    </a:p>
                  </a:txBody>
                  <a:tcPr marL="4211" marR="4211" marT="421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609">
                <a:tc>
                  <a:txBody>
                    <a:bodyPr/>
                    <a:lstStyle/>
                    <a:p>
                      <a:pPr algn="l" fontAlgn="b"/>
                      <a:r>
                        <a:rPr lang="fr-FR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Figure 2C:</a:t>
                      </a: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Lung </a:t>
                      </a:r>
                      <a:r>
                        <a:rPr lang="fr-FR" sz="105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lesions</a:t>
                      </a: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(</a:t>
                      </a:r>
                      <a:r>
                        <a:rPr lang="fr-FR" sz="105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jung</a:t>
                      </a: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score)</a:t>
                      </a:r>
                    </a:p>
                  </a:txBody>
                  <a:tcPr marL="4211" marR="4211" marT="42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Mock-D7 </a:t>
                      </a:r>
                      <a:r>
                        <a:rPr lang="fr-FR" sz="105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swIAV/PRRSV-D14</a:t>
                      </a:r>
                    </a:p>
                  </a:txBody>
                  <a:tcPr marL="4211" marR="4211" marT="42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0.0228</a:t>
                      </a:r>
                    </a:p>
                  </a:txBody>
                  <a:tcPr marL="4211" marR="4211" marT="42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</a:t>
                      </a:r>
                    </a:p>
                  </a:txBody>
                  <a:tcPr marL="4211" marR="4211" marT="421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736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fr-FR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Figure 2D:</a:t>
                      </a: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Lung </a:t>
                      </a:r>
                      <a:r>
                        <a:rPr lang="fr-FR" sz="105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lesions</a:t>
                      </a: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(composite score)</a:t>
                      </a:r>
                    </a:p>
                  </a:txBody>
                  <a:tcPr marL="4211" marR="4211" marT="42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Mock-D7 </a:t>
                      </a:r>
                      <a:r>
                        <a:rPr lang="fr-FR" sz="105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vs </a:t>
                      </a:r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PRRSV-D14</a:t>
                      </a:r>
                    </a:p>
                  </a:txBody>
                  <a:tcPr marL="4211" marR="4211" marT="42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0.0082</a:t>
                      </a:r>
                    </a:p>
                  </a:txBody>
                  <a:tcPr marL="4211" marR="4211" marT="42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</a:t>
                      </a:r>
                    </a:p>
                  </a:txBody>
                  <a:tcPr marL="4211" marR="4211" marT="421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6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Mock-D7 </a:t>
                      </a:r>
                      <a:r>
                        <a:rPr lang="fr-FR" sz="105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swIAV/PRRSV-D14</a:t>
                      </a:r>
                    </a:p>
                  </a:txBody>
                  <a:tcPr marL="4211" marR="4211" marT="4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0.0399</a:t>
                      </a:r>
                    </a:p>
                  </a:txBody>
                  <a:tcPr marL="4211" marR="4211" marT="4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</a:t>
                      </a:r>
                    </a:p>
                  </a:txBody>
                  <a:tcPr marL="4211" marR="4211" marT="421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7609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Figure 4C:</a:t>
                      </a:r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Cytokine profile in BALF (IL-6)</a:t>
                      </a:r>
                      <a:endParaRPr lang="it-IT" sz="105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1" marR="4211" marT="42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Mock-D7 </a:t>
                      </a:r>
                      <a:r>
                        <a:rPr lang="fr-FR" sz="105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swIAV-D7</a:t>
                      </a:r>
                    </a:p>
                  </a:txBody>
                  <a:tcPr marL="4211" marR="4211" marT="42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0.0382</a:t>
                      </a:r>
                    </a:p>
                  </a:txBody>
                  <a:tcPr marL="4211" marR="4211" marT="42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</a:t>
                      </a:r>
                    </a:p>
                  </a:txBody>
                  <a:tcPr marL="4211" marR="4211" marT="421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7609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Figure 4F:</a:t>
                      </a:r>
                      <a:r>
                        <a:rPr lang="it-IT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Cytokine profile in BALF (IL-12)</a:t>
                      </a:r>
                      <a:endParaRPr lang="it-IT" sz="105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1" marR="4211" marT="42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Mock-D7 </a:t>
                      </a:r>
                      <a:r>
                        <a:rPr lang="fr-FR" sz="105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swIAV/PRRSV-D14</a:t>
                      </a:r>
                    </a:p>
                  </a:txBody>
                  <a:tcPr marL="4211" marR="4211" marT="42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0.0032</a:t>
                      </a:r>
                    </a:p>
                  </a:txBody>
                  <a:tcPr marL="4211" marR="4211" marT="42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</a:t>
                      </a:r>
                    </a:p>
                  </a:txBody>
                  <a:tcPr marL="4211" marR="4211" marT="4211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0300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Figure 5C:</a:t>
                      </a:r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Absolute numbers of myeloid cell populations in the BAL (cDC1)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1" marR="4211" marT="42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Mock-D7 </a:t>
                      </a:r>
                      <a:r>
                        <a:rPr lang="fr-FR" sz="105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swIAV/PRRSV-D14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0.0430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736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Figure 6C:</a:t>
                      </a:r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Proportions of regulatory and conventional CD4 T cells in BAL (Tconv)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1" marR="4211" marT="42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Mock</a:t>
                      </a: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-D7 </a:t>
                      </a:r>
                      <a:r>
                        <a:rPr lang="fr-FR" sz="105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fr-FR" sz="105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swIAV</a:t>
                      </a: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/PRRSV-D14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0.0319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76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PRRSV-D10 </a:t>
                      </a:r>
                      <a:r>
                        <a:rPr lang="fr-FR" sz="105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swIAV/PRRSV-D14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0.0110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0300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Figure 6D:</a:t>
                      </a:r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Proportions of regulatory and conventional CD4 T cells in BAL (Treg)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1" marR="4211" marT="42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PRRSV-D10 </a:t>
                      </a:r>
                      <a:r>
                        <a:rPr lang="fr-FR" sz="1050" b="0" i="1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fr-FR" sz="105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swIAV</a:t>
                      </a:r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/PRRSV-D14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0.0455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03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Figure 7A:</a:t>
                      </a:r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Proportions of lymphoid cell populations in the BAL (cluster 6)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1" marR="4211" marT="42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Mock-D7 </a:t>
                      </a:r>
                      <a:r>
                        <a:rPr lang="fr-FR" sz="105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swIAV/PRRSV-D10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0.0003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***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03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Figure 7B:</a:t>
                      </a:r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Proportions of lymphoid cell populations in the BAL (cluster 7)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1" marR="4211" marT="42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swIAV/PRRSV-D10 </a:t>
                      </a:r>
                      <a:r>
                        <a:rPr lang="fr-FR" sz="105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PRRSV-D14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0.0452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736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Figure 7C:</a:t>
                      </a:r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Proportions of lymphoid cell populations in the BAL (cluster 8)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1" marR="4211" marT="42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Mock-D7 </a:t>
                      </a:r>
                      <a:r>
                        <a:rPr lang="fr-FR" sz="105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swIAV/PRRSV-D10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0.0161</a:t>
                      </a:r>
                    </a:p>
                  </a:txBody>
                  <a:tcPr marL="4211" marR="4211" marT="42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76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swIAV/PRRSV-D10 </a:t>
                      </a:r>
                      <a:r>
                        <a:rPr lang="fr-FR" sz="105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PRRSV-D14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0.0428</a:t>
                      </a:r>
                    </a:p>
                  </a:txBody>
                  <a:tcPr marL="4211" marR="4211" marT="4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7363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Figure 7D:</a:t>
                      </a:r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Proportions of lymphoid cell populations in the BAL (cluster 9)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1" marR="4211" marT="42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Mock-D7 </a:t>
                      </a:r>
                      <a:r>
                        <a:rPr lang="fr-FR" sz="105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swIAV/PRRSV-D10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0.0140</a:t>
                      </a:r>
                    </a:p>
                  </a:txBody>
                  <a:tcPr marL="4211" marR="4211" marT="42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736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Mock-D7 </a:t>
                      </a:r>
                      <a:r>
                        <a:rPr lang="fr-FR" sz="105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swIAV/PRRSV-D14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0.0011</a:t>
                      </a:r>
                    </a:p>
                  </a:txBody>
                  <a:tcPr marL="4211" marR="4211" marT="4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**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76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swIAV/PRRSV-D14 </a:t>
                      </a:r>
                      <a:r>
                        <a:rPr lang="fr-FR" sz="105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PRRSV-D14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0.0108</a:t>
                      </a:r>
                    </a:p>
                  </a:txBody>
                  <a:tcPr marL="4211" marR="4211" marT="4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736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Figure 7E:</a:t>
                      </a:r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Proportions of lymphoid cell populations in the BAL (cluster 10)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1" marR="4211" marT="42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Mock-D7 </a:t>
                      </a:r>
                      <a:r>
                        <a:rPr lang="fr-FR" sz="105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swIAV/PRRSV-D10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0.0011</a:t>
                      </a:r>
                    </a:p>
                  </a:txBody>
                  <a:tcPr marL="4211" marR="4211" marT="421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**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760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swIAV/PRRSV-D10 </a:t>
                      </a:r>
                      <a:r>
                        <a:rPr lang="fr-FR" sz="105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PRRSV-D14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0.0021</a:t>
                      </a:r>
                    </a:p>
                  </a:txBody>
                  <a:tcPr marL="4211" marR="4211" marT="42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**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9030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Figure 8A:</a:t>
                      </a:r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PRRSV-specific CD4 T cell responses in PBMC (IFN-y+ among CD4+ CD8a-)</a:t>
                      </a:r>
                    </a:p>
                  </a:txBody>
                  <a:tcPr marL="4211" marR="4211" marT="421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Mock-D7 </a:t>
                      </a:r>
                      <a:r>
                        <a:rPr lang="fr-FR" sz="105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swIAV/PRRSV-D14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0.0089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**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903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Figure S5C:</a:t>
                      </a:r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Proportions of lymphoid cell populations in the BAL (cluster 3)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4211" marR="4211" marT="421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Mock-D7 </a:t>
                      </a:r>
                      <a:r>
                        <a:rPr lang="fr-FR" sz="1050" b="0" i="1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vs</a:t>
                      </a:r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PRRSV-D10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0.0207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*</a:t>
                      </a:r>
                    </a:p>
                  </a:txBody>
                  <a:tcPr marL="4211" marR="4211" marT="421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544694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2247</TotalTime>
  <Words>313</Words>
  <Application>Microsoft Office PowerPoint</Application>
  <PresentationFormat>Personnalisé</PresentationFormat>
  <Paragraphs>79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Janaina Grevelinger</dc:creator>
  <cp:lastModifiedBy>Nicolas Bertho</cp:lastModifiedBy>
  <cp:revision>145</cp:revision>
  <dcterms:created xsi:type="dcterms:W3CDTF">2024-09-18T07:24:23Z</dcterms:created>
  <dcterms:modified xsi:type="dcterms:W3CDTF">2025-04-30T13:20:50Z</dcterms:modified>
</cp:coreProperties>
</file>