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5" r:id="rId2"/>
  </p:sldIdLst>
  <p:sldSz cx="9144000" cy="6858000" type="screen4x3"/>
  <p:notesSz cx="6858000" cy="9144000"/>
  <p:defaultTextStyle>
    <a:defPPr>
      <a:defRPr lang="zh-CN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4" autoAdjust="0"/>
  </p:normalViewPr>
  <p:slideViewPr>
    <p:cSldViewPr>
      <p:cViewPr>
        <p:scale>
          <a:sx n="110" d="100"/>
          <a:sy n="110" d="100"/>
        </p:scale>
        <p:origin x="-216" y="5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H:\Xia-AS-MED-CB\Revision%20&#34917;&#20805;&#25968;&#25454;\&#34917;&#20805;data%20&#34880;&#33026;\20150125&#29976;&#27833;&#19977;&#37231;-revise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E:\paper%20and%20&#21338;&#22763;&#35770;&#25991;\Xia-AS-MED\5.6\&#34917;&#20805;data%20&#34880;&#33026;\20150125&#24635;&#32966;&#22266;&#37255;-revise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E:\paper%20and%20&#21338;&#22763;&#35770;&#25991;\Xia-AS-MED\5.6\&#34917;&#20805;data%20&#34880;&#33026;\20150125%20hdl%20revise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H:\Xia-AS-MED-CB\Revision%20&#34917;&#20805;&#25968;&#25454;\&#34917;&#20805;data%20&#34880;&#33026;\20150125-ldl-revise.xls" TargetMode="External"/><Relationship Id="rId1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7418539143715481"/>
          <c:y val="4.3055032371041392E-2"/>
          <c:w val="0.68136907552277393"/>
          <c:h val="0.83779308836395461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altLang="en-US" b="1"/>
                      <a:t>*</a:t>
                    </a:r>
                  </a:p>
                </c:rich>
              </c:tx>
              <c:spPr/>
              <c:dLblPos val="outEnd"/>
            </c:dLbl>
            <c:dLblPos val="outEnd"/>
            <c:showVal val="1"/>
          </c:dLbls>
          <c:errBars>
            <c:errBarType val="plus"/>
            <c:errValType val="cust"/>
            <c:plus>
              <c:numRef>
                <c:f>Sheet1!$A$16:$C$16</c:f>
                <c:numCache>
                  <c:formatCode>General</c:formatCode>
                  <c:ptCount val="3"/>
                  <c:pt idx="0">
                    <c:v>2.960606979564475E-2</c:v>
                  </c:pt>
                  <c:pt idx="1">
                    <c:v>0.31944150596253817</c:v>
                  </c:pt>
                  <c:pt idx="2">
                    <c:v>0.13681929774208626</c:v>
                  </c:pt>
                </c:numCache>
              </c:numRef>
            </c:plus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errBars>
          <c:cat>
            <c:strRef>
              <c:f>Sheet1!$A$14:$C$14</c:f>
              <c:strCache>
                <c:ptCount val="3"/>
                <c:pt idx="0">
                  <c:v>Control</c:v>
                </c:pt>
                <c:pt idx="1">
                  <c:v>PBS</c:v>
                </c:pt>
                <c:pt idx="2">
                  <c:v>MED</c:v>
                </c:pt>
              </c:strCache>
            </c:strRef>
          </c:cat>
          <c:val>
            <c:numRef>
              <c:f>Sheet1!$A$15:$C$15</c:f>
              <c:numCache>
                <c:formatCode>General</c:formatCode>
                <c:ptCount val="3"/>
                <c:pt idx="0">
                  <c:v>1.0521427094105509</c:v>
                </c:pt>
                <c:pt idx="1">
                  <c:v>1.6532833505687701</c:v>
                </c:pt>
                <c:pt idx="2">
                  <c:v>0.68897522299306402</c:v>
                </c:pt>
              </c:numCache>
            </c:numRef>
          </c:val>
        </c:ser>
        <c:axId val="44240896"/>
        <c:axId val="44242432"/>
      </c:barChart>
      <c:catAx>
        <c:axId val="44240896"/>
        <c:scaling>
          <c:orientation val="minMax"/>
        </c:scaling>
        <c:axPos val="b"/>
        <c:numFmt formatCode="General" sourceLinked="1"/>
        <c:tickLblPos val="nextTo"/>
        <c:crossAx val="44242432"/>
        <c:crosses val="autoZero"/>
        <c:auto val="1"/>
        <c:lblAlgn val="ctr"/>
        <c:lblOffset val="100"/>
      </c:catAx>
      <c:valAx>
        <c:axId val="442424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Triglyceride (mmol/L)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4.4934646408614234E-2"/>
              <c:y val="0.1117331819447810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zh-CN"/>
          </a:p>
        </c:txPr>
        <c:crossAx val="442408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zh-CN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6886522870130453"/>
          <c:y val="3.8799312052731995E-2"/>
          <c:w val="0.68189159965328472"/>
          <c:h val="0.83731846019247591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</c:dLbl>
            <c:dLblPos val="outEnd"/>
            <c:showVal val="1"/>
          </c:dLbls>
          <c:errBars>
            <c:errBarType val="plus"/>
            <c:errValType val="cust"/>
            <c:plus>
              <c:numRef>
                <c:f>Sheet1!$A$19:$C$19</c:f>
                <c:numCache>
                  <c:formatCode>General</c:formatCode>
                  <c:ptCount val="3"/>
                  <c:pt idx="0">
                    <c:v>1.724630192244111</c:v>
                  </c:pt>
                  <c:pt idx="1">
                    <c:v>2.2957793883559452</c:v>
                  </c:pt>
                  <c:pt idx="2">
                    <c:v>0.66808479949339228</c:v>
                  </c:pt>
                </c:numCache>
              </c:numRef>
            </c:plus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errBars>
          <c:cat>
            <c:strRef>
              <c:f>Sheet1!$A$17:$C$17</c:f>
              <c:strCache>
                <c:ptCount val="3"/>
                <c:pt idx="0">
                  <c:v>Control</c:v>
                </c:pt>
                <c:pt idx="1">
                  <c:v>PBS</c:v>
                </c:pt>
                <c:pt idx="2">
                  <c:v>MED</c:v>
                </c:pt>
              </c:strCache>
            </c:strRef>
          </c:cat>
          <c:val>
            <c:numRef>
              <c:f>Sheet1!$A$18:$C$18</c:f>
              <c:numCache>
                <c:formatCode>General</c:formatCode>
                <c:ptCount val="3"/>
                <c:pt idx="0">
                  <c:v>15.6286</c:v>
                </c:pt>
                <c:pt idx="1">
                  <c:v>16.978000000000002</c:v>
                </c:pt>
                <c:pt idx="2">
                  <c:v>6.5065481481481484</c:v>
                </c:pt>
              </c:numCache>
            </c:numRef>
          </c:val>
        </c:ser>
        <c:axId val="44262912"/>
        <c:axId val="44264448"/>
      </c:barChart>
      <c:catAx>
        <c:axId val="44262912"/>
        <c:scaling>
          <c:orientation val="minMax"/>
        </c:scaling>
        <c:axPos val="b"/>
        <c:numFmt formatCode="General" sourceLinked="1"/>
        <c:tickLblPos val="nextTo"/>
        <c:crossAx val="44264448"/>
        <c:crosses val="autoZero"/>
        <c:auto val="1"/>
        <c:lblAlgn val="ctr"/>
        <c:lblOffset val="100"/>
      </c:catAx>
      <c:valAx>
        <c:axId val="4426444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Total cholesterol </a:t>
                </a:r>
                <a:endParaRPr lang="en-US" dirty="0" smtClean="0"/>
              </a:p>
              <a:p>
                <a:pPr>
                  <a:defRPr/>
                </a:pPr>
                <a:r>
                  <a:rPr lang="en-US" dirty="0" smtClean="0"/>
                  <a:t>(</a:t>
                </a:r>
                <a:r>
                  <a:rPr lang="en-US" dirty="0" err="1"/>
                  <a:t>mmol</a:t>
                </a:r>
                <a:r>
                  <a:rPr lang="en-US" dirty="0"/>
                  <a:t>/L)</a:t>
                </a:r>
                <a:endParaRPr lang="zh-CN" dirty="0"/>
              </a:p>
            </c:rich>
          </c:tx>
          <c:layout>
            <c:manualLayout>
              <c:xMode val="edge"/>
              <c:yMode val="edge"/>
              <c:x val="1.2200305968303227E-2"/>
              <c:y val="0.17388573848333874"/>
            </c:manualLayout>
          </c:layout>
        </c:title>
        <c:numFmt formatCode="General" sourceLinked="1"/>
        <c:tickLblPos val="nextTo"/>
        <c:crossAx val="44262912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zh-CN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31088412355493794"/>
          <c:y val="6.9185644845372388E-2"/>
          <c:w val="0.65960109023437186"/>
          <c:h val="0.6427123546148118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</c:dLbl>
            <c:dLblPos val="outEnd"/>
            <c:showVal val="1"/>
          </c:dLbls>
          <c:errBars>
            <c:errBarType val="plus"/>
            <c:errValType val="cust"/>
            <c:plus>
              <c:numRef>
                <c:f>Sheet1!$A$24:$C$24</c:f>
                <c:numCache>
                  <c:formatCode>General</c:formatCode>
                  <c:ptCount val="3"/>
                  <c:pt idx="0">
                    <c:v>0.16092499855641756</c:v>
                  </c:pt>
                  <c:pt idx="1">
                    <c:v>1.2707114076560391</c:v>
                  </c:pt>
                  <c:pt idx="2">
                    <c:v>0.25415949139091532</c:v>
                  </c:pt>
                </c:numCache>
              </c:numRef>
            </c:plus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errBars>
          <c:cat>
            <c:strRef>
              <c:f>Sheet1!$A$22:$C$22</c:f>
              <c:strCache>
                <c:ptCount val="3"/>
                <c:pt idx="0">
                  <c:v>Control</c:v>
                </c:pt>
                <c:pt idx="1">
                  <c:v>PBS</c:v>
                </c:pt>
                <c:pt idx="2">
                  <c:v>MED</c:v>
                </c:pt>
              </c:strCache>
            </c:strRef>
          </c:cat>
          <c:val>
            <c:numRef>
              <c:f>Sheet1!$A$23:$C$23</c:f>
              <c:numCache>
                <c:formatCode>General</c:formatCode>
                <c:ptCount val="3"/>
                <c:pt idx="0">
                  <c:v>4.6822974963181174</c:v>
                </c:pt>
                <c:pt idx="1">
                  <c:v>5.9780854197349038</c:v>
                </c:pt>
                <c:pt idx="2">
                  <c:v>2.1716421895861067</c:v>
                </c:pt>
              </c:numCache>
            </c:numRef>
          </c:val>
        </c:ser>
        <c:axId val="44309504"/>
        <c:axId val="44331776"/>
      </c:barChart>
      <c:catAx>
        <c:axId val="44309504"/>
        <c:scaling>
          <c:orientation val="minMax"/>
        </c:scaling>
        <c:axPos val="b"/>
        <c:numFmt formatCode="General" sourceLinked="1"/>
        <c:tickLblPos val="nextTo"/>
        <c:crossAx val="44331776"/>
        <c:crosses val="autoZero"/>
        <c:auto val="1"/>
        <c:lblAlgn val="ctr"/>
        <c:lblOffset val="100"/>
      </c:catAx>
      <c:valAx>
        <c:axId val="4433177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High density lipoprotein</a:t>
                </a:r>
              </a:p>
              <a:p>
                <a:pPr>
                  <a:defRPr/>
                </a:pPr>
                <a:r>
                  <a:rPr lang="en-US"/>
                  <a:t>(mmol/L)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3.7161672238066781E-2"/>
              <c:y val="2.7886717792398496E-2"/>
            </c:manualLayout>
          </c:layout>
        </c:title>
        <c:numFmt formatCode="General" sourceLinked="1"/>
        <c:tickLblPos val="nextTo"/>
        <c:crossAx val="44309504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zh-CN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31252236955105839"/>
          <c:y val="6.9991207260648447E-2"/>
          <c:w val="0.65780731207474585"/>
          <c:h val="0.63855227922333302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tx1"/>
            </a:solidFill>
            <a:ln>
              <a:solidFill>
                <a:sysClr val="windowText" lastClr="000000"/>
              </a:solidFill>
            </a:ln>
          </c:spPr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</c:dLbl>
            <c:dLblPos val="outEnd"/>
            <c:showVal val="1"/>
          </c:dLbls>
          <c:errBars>
            <c:errBarType val="plus"/>
            <c:errValType val="cust"/>
            <c:plus>
              <c:numRef>
                <c:f>Sheet1!$A$26:$C$26</c:f>
                <c:numCache>
                  <c:formatCode>General</c:formatCode>
                  <c:ptCount val="3"/>
                  <c:pt idx="0">
                    <c:v>1.2785188405764261</c:v>
                  </c:pt>
                  <c:pt idx="1">
                    <c:v>1.0888869841596087</c:v>
                  </c:pt>
                  <c:pt idx="2">
                    <c:v>0.32329186248556896</c:v>
                  </c:pt>
                </c:numCache>
              </c:numRef>
            </c:plus>
            <c:spPr>
              <a:solidFill>
                <a:schemeClr val="tx1"/>
              </a:solidFill>
              <a:ln>
                <a:solidFill>
                  <a:sysClr val="windowText" lastClr="000000"/>
                </a:solidFill>
              </a:ln>
            </c:spPr>
          </c:errBars>
          <c:cat>
            <c:strRef>
              <c:f>Sheet1!$A$24:$C$24</c:f>
              <c:strCache>
                <c:ptCount val="3"/>
                <c:pt idx="0">
                  <c:v>Control</c:v>
                </c:pt>
                <c:pt idx="1">
                  <c:v>PBS</c:v>
                </c:pt>
                <c:pt idx="2">
                  <c:v>MED</c:v>
                </c:pt>
              </c:strCache>
            </c:strRef>
          </c:cat>
          <c:val>
            <c:numRef>
              <c:f>Sheet1!$A$25:$C$25</c:f>
              <c:numCache>
                <c:formatCode>General</c:formatCode>
                <c:ptCount val="3"/>
                <c:pt idx="0">
                  <c:v>4.1292521739130494</c:v>
                </c:pt>
                <c:pt idx="1">
                  <c:v>4.5977043478260713</c:v>
                </c:pt>
                <c:pt idx="2">
                  <c:v>2.5860041407867493</c:v>
                </c:pt>
              </c:numCache>
            </c:numRef>
          </c:val>
        </c:ser>
        <c:axId val="44389120"/>
        <c:axId val="44390656"/>
      </c:barChart>
      <c:catAx>
        <c:axId val="44389120"/>
        <c:scaling>
          <c:orientation val="minMax"/>
        </c:scaling>
        <c:axPos val="b"/>
        <c:numFmt formatCode="General" sourceLinked="1"/>
        <c:tickLblPos val="nextTo"/>
        <c:crossAx val="44390656"/>
        <c:crosses val="autoZero"/>
        <c:auto val="1"/>
        <c:lblAlgn val="ctr"/>
        <c:lblOffset val="100"/>
      </c:catAx>
      <c:valAx>
        <c:axId val="4439065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Low density lipoprotein (mmol/L)</a:t>
                </a:r>
                <a:endParaRPr lang="zh-CN"/>
              </a:p>
            </c:rich>
          </c:tx>
          <c:layout>
            <c:manualLayout>
              <c:xMode val="edge"/>
              <c:yMode val="edge"/>
              <c:x val="6.5274700423234244E-2"/>
              <c:y val="3.8177022142171835E-2"/>
            </c:manualLayout>
          </c:layout>
        </c:title>
        <c:numFmt formatCode="General" sourceLinked="1"/>
        <c:tickLblPos val="nextTo"/>
        <c:crossAx val="44389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solidFill>
        <a:schemeClr val="bg1"/>
      </a:solidFill>
    </a:ln>
  </c:spPr>
  <c:txPr>
    <a:bodyPr/>
    <a:lstStyle/>
    <a:p>
      <a:pPr>
        <a:defRPr b="1">
          <a:latin typeface="Arial" pitchFamily="34" charset="0"/>
          <a:cs typeface="Arial" pitchFamily="34" charset="0"/>
        </a:defRPr>
      </a:pPr>
      <a:endParaRPr lang="zh-CN"/>
    </a:p>
  </c:txPr>
  <c:externalData r:id="rId2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8E94D3F-A6AF-497F-9316-1BEB7D2A44BC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914268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9FB7087-897E-4268-A024-8CFEFE7862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72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06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40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74" algn="l" defTabSz="91426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780F6-E412-445C-8AEE-A399DAD4CA03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7354F-3521-4F54-B1EF-3E5078CEE8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264E2-6B9A-4395-A04E-44F11E10704A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7B44D-209A-46E3-89A9-79655FFF22F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0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3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6FF08-657F-4CBA-9A38-665E86AF3E4C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6040F-202D-4F42-A37C-6784322A0A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2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02B2A-63B1-414E-B940-77C68A4DA3C3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56A3D-1532-4FC1-87B8-EDA85D7C9E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8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7" indent="0">
              <a:buNone/>
              <a:defRPr sz="1600" b="1"/>
            </a:lvl5pPr>
            <a:lvl6pPr marL="2285672" indent="0">
              <a:buNone/>
              <a:defRPr sz="1600" b="1"/>
            </a:lvl6pPr>
            <a:lvl7pPr marL="2742806" indent="0">
              <a:buNone/>
              <a:defRPr sz="1600" b="1"/>
            </a:lvl7pPr>
            <a:lvl8pPr marL="3199940" indent="0">
              <a:buNone/>
              <a:defRPr sz="1600" b="1"/>
            </a:lvl8pPr>
            <a:lvl9pPr marL="365707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5" indent="0">
              <a:buNone/>
              <a:defRPr sz="2000" b="1"/>
            </a:lvl2pPr>
            <a:lvl3pPr marL="914268" indent="0">
              <a:buNone/>
              <a:defRPr sz="1800" b="1"/>
            </a:lvl3pPr>
            <a:lvl4pPr marL="1371404" indent="0">
              <a:buNone/>
              <a:defRPr sz="1600" b="1"/>
            </a:lvl4pPr>
            <a:lvl5pPr marL="1828537" indent="0">
              <a:buNone/>
              <a:defRPr sz="1600" b="1"/>
            </a:lvl5pPr>
            <a:lvl6pPr marL="2285672" indent="0">
              <a:buNone/>
              <a:defRPr sz="1600" b="1"/>
            </a:lvl6pPr>
            <a:lvl7pPr marL="2742806" indent="0">
              <a:buNone/>
              <a:defRPr sz="1600" b="1"/>
            </a:lvl7pPr>
            <a:lvl8pPr marL="3199940" indent="0">
              <a:buNone/>
              <a:defRPr sz="1600" b="1"/>
            </a:lvl8pPr>
            <a:lvl9pPr marL="3657074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169F4-B1D1-46EA-B02F-B913B687089F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0005A-66C5-443D-8F29-A9B51CA728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AFA5A8-FCE4-42FA-A308-A1C97A91EFFA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65705-0DA3-40A8-AD50-473077B0AE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95C7A-09F9-4987-A572-B78332F1F820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0927F-3DB5-47C0-A05D-1D4CD0D217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1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8" indent="0">
              <a:buNone/>
              <a:defRPr sz="1000"/>
            </a:lvl3pPr>
            <a:lvl4pPr marL="1371404" indent="0">
              <a:buNone/>
              <a:defRPr sz="900"/>
            </a:lvl4pPr>
            <a:lvl5pPr marL="1828537" indent="0">
              <a:buNone/>
              <a:defRPr sz="900"/>
            </a:lvl5pPr>
            <a:lvl6pPr marL="2285672" indent="0">
              <a:buNone/>
              <a:defRPr sz="900"/>
            </a:lvl6pPr>
            <a:lvl7pPr marL="2742806" indent="0">
              <a:buNone/>
              <a:defRPr sz="900"/>
            </a:lvl7pPr>
            <a:lvl8pPr marL="3199940" indent="0">
              <a:buNone/>
              <a:defRPr sz="900"/>
            </a:lvl8pPr>
            <a:lvl9pPr marL="3657074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E3780-E4A8-487A-9C85-9B8D6610E5B6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DE35E9-51C2-4C3F-B6DE-49C7E72D94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35" indent="0">
              <a:buNone/>
              <a:defRPr sz="2800"/>
            </a:lvl2pPr>
            <a:lvl3pPr marL="914268" indent="0">
              <a:buNone/>
              <a:defRPr sz="2400"/>
            </a:lvl3pPr>
            <a:lvl4pPr marL="1371404" indent="0">
              <a:buNone/>
              <a:defRPr sz="2000"/>
            </a:lvl4pPr>
            <a:lvl5pPr marL="1828537" indent="0">
              <a:buNone/>
              <a:defRPr sz="2000"/>
            </a:lvl5pPr>
            <a:lvl6pPr marL="2285672" indent="0">
              <a:buNone/>
              <a:defRPr sz="2000"/>
            </a:lvl6pPr>
            <a:lvl7pPr marL="2742806" indent="0">
              <a:buNone/>
              <a:defRPr sz="2000"/>
            </a:lvl7pPr>
            <a:lvl8pPr marL="3199940" indent="0">
              <a:buNone/>
              <a:defRPr sz="2000"/>
            </a:lvl8pPr>
            <a:lvl9pPr marL="3657074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5" indent="0">
              <a:buNone/>
              <a:defRPr sz="1200"/>
            </a:lvl2pPr>
            <a:lvl3pPr marL="914268" indent="0">
              <a:buNone/>
              <a:defRPr sz="1000"/>
            </a:lvl3pPr>
            <a:lvl4pPr marL="1371404" indent="0">
              <a:buNone/>
              <a:defRPr sz="900"/>
            </a:lvl4pPr>
            <a:lvl5pPr marL="1828537" indent="0">
              <a:buNone/>
              <a:defRPr sz="900"/>
            </a:lvl5pPr>
            <a:lvl6pPr marL="2285672" indent="0">
              <a:buNone/>
              <a:defRPr sz="900"/>
            </a:lvl6pPr>
            <a:lvl7pPr marL="2742806" indent="0">
              <a:buNone/>
              <a:defRPr sz="900"/>
            </a:lvl7pPr>
            <a:lvl8pPr marL="3199940" indent="0">
              <a:buNone/>
              <a:defRPr sz="900"/>
            </a:lvl8pPr>
            <a:lvl9pPr marL="3657074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10011-8A9C-4A36-81D8-F02C4387DCC9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6BE86-4ECD-45D3-8375-AA9BD6BFEA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66D29-0AED-49C8-A101-E29A7123E942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18F1E-55DE-40B9-A7CC-E9646002154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2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59AE4-C9AF-4960-A41A-DF23FC6F856A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0F545-F0F5-4DD9-B252-C74D784E0D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2" rIns="91427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7" tIns="45712" rIns="91427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27" tIns="45712" rIns="91427" bIns="45712" rtlCol="0" anchor="ctr"/>
          <a:lstStyle>
            <a:lvl1pPr algn="l" defTabSz="9142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9C08CFD7-5EEB-4D43-9CCE-0D4D377F7A43}" type="datetimeFigureOut">
              <a:rPr lang="zh-CN" altLang="en-US"/>
              <a:pPr>
                <a:defRPr/>
              </a:pPr>
              <a:t>2015/5/15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7" tIns="45712" rIns="91427" bIns="45712" rtlCol="0" anchor="ctr"/>
          <a:lstStyle>
            <a:lvl1pPr algn="ctr" defTabSz="9142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7" tIns="45712" rIns="91427" bIns="45712" rtlCol="0" anchor="ctr"/>
          <a:lstStyle>
            <a:lvl1pPr algn="r" defTabSz="914268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229E1545-FC18-4827-A6B1-A6A28E5FADC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defTabSz="912813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1313" indent="-3413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38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3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06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1" indent="-228567" algn="l" defTabSz="91426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68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4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7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2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6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0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4" algn="l" defTabSz="91426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7812088" y="6021388"/>
            <a:ext cx="1116012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8900" tIns="39450" rIns="78900" bIns="39450">
            <a:spAutoFit/>
          </a:bodyPr>
          <a:lstStyle/>
          <a:p>
            <a:r>
              <a:rPr lang="en-US" altLang="zh-CN" b="1">
                <a:latin typeface="Calibri" pitchFamily="34" charset="0"/>
                <a:cs typeface="Arial" charset="0"/>
              </a:rPr>
              <a:t>Figure S3</a:t>
            </a:r>
            <a:endParaRPr lang="zh-CN" altLang="en-US" b="1">
              <a:latin typeface="Calibri" pitchFamily="34" charset="0"/>
              <a:cs typeface="Arial" charset="0"/>
            </a:endParaRPr>
          </a:p>
        </p:txBody>
      </p:sp>
      <p:sp>
        <p:nvSpPr>
          <p:cNvPr id="10243" name="TextBox 20"/>
          <p:cNvSpPr txBox="1">
            <a:spLocks noChangeArrowheads="1"/>
          </p:cNvSpPr>
          <p:nvPr/>
        </p:nvSpPr>
        <p:spPr bwMode="auto">
          <a:xfrm>
            <a:off x="2051050" y="687388"/>
            <a:ext cx="360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/>
              <a:t>A</a:t>
            </a:r>
            <a:endParaRPr lang="zh-CN" altLang="en-US" sz="1600" b="1"/>
          </a:p>
        </p:txBody>
      </p:sp>
      <p:sp>
        <p:nvSpPr>
          <p:cNvPr id="10244" name="TextBox 22"/>
          <p:cNvSpPr txBox="1">
            <a:spLocks noChangeArrowheads="1"/>
          </p:cNvSpPr>
          <p:nvPr/>
        </p:nvSpPr>
        <p:spPr bwMode="auto">
          <a:xfrm>
            <a:off x="2012950" y="2774950"/>
            <a:ext cx="238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/>
              <a:t>C</a:t>
            </a:r>
            <a:endParaRPr lang="zh-CN" altLang="en-US" sz="1600" b="1"/>
          </a:p>
        </p:txBody>
      </p:sp>
      <p:sp>
        <p:nvSpPr>
          <p:cNvPr id="10245" name="TextBox 23"/>
          <p:cNvSpPr txBox="1">
            <a:spLocks noChangeArrowheads="1"/>
          </p:cNvSpPr>
          <p:nvPr/>
        </p:nvSpPr>
        <p:spPr bwMode="auto">
          <a:xfrm>
            <a:off x="4622800" y="660400"/>
            <a:ext cx="236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/>
              <a:t>B</a:t>
            </a:r>
            <a:endParaRPr lang="zh-CN" altLang="en-US" sz="1600" b="1"/>
          </a:p>
        </p:txBody>
      </p:sp>
      <p:sp>
        <p:nvSpPr>
          <p:cNvPr id="10246" name="Rectangle 13"/>
          <p:cNvSpPr>
            <a:spLocks noChangeArrowheads="1"/>
          </p:cNvSpPr>
          <p:nvPr/>
        </p:nvSpPr>
        <p:spPr bwMode="auto">
          <a:xfrm>
            <a:off x="1042988" y="4992688"/>
            <a:ext cx="7494587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altLang="zh-CN" sz="1200" b="1">
                <a:latin typeface="Times New Roman" pitchFamily="18" charset="0"/>
              </a:rPr>
              <a:t>Figure S3. MED decreases the levels of blood fats in mice.</a:t>
            </a:r>
            <a:r>
              <a:rPr lang="en-US" altLang="zh-CN" sz="1200">
                <a:latin typeface="Times New Roman" pitchFamily="18" charset="0"/>
              </a:rPr>
              <a:t> Mice were euthanized and blood was collected. The levels of  total triglyceride, total cholesterol, high density lipoprotein, and low density lipoprotein were measured using ELISA kits. (Control: normal chow-fed group, PBS: HFD-fed and PBS treated group, MED: HFD-fed and MED treated group). Values are shown as the mean ± SD from three independent experiments. *</a:t>
            </a:r>
            <a:r>
              <a:rPr lang="en-US" altLang="zh-CN" sz="1200" i="1">
                <a:latin typeface="Times New Roman" pitchFamily="18" charset="0"/>
              </a:rPr>
              <a:t>p</a:t>
            </a:r>
            <a:r>
              <a:rPr lang="en-US" altLang="zh-CN" sz="1200">
                <a:latin typeface="Times New Roman" pitchFamily="18" charset="0"/>
              </a:rPr>
              <a:t>&lt;0.05vs PBS group. </a:t>
            </a:r>
          </a:p>
        </p:txBody>
      </p:sp>
      <p:graphicFrame>
        <p:nvGraphicFramePr>
          <p:cNvPr id="19" name="图表 18"/>
          <p:cNvGraphicFramePr>
            <a:graphicFrameLocks/>
          </p:cNvGraphicFramePr>
          <p:nvPr/>
        </p:nvGraphicFramePr>
        <p:xfrm>
          <a:off x="2411760" y="764704"/>
          <a:ext cx="2082135" cy="1874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图表 19"/>
          <p:cNvGraphicFramePr>
            <a:graphicFrameLocks/>
          </p:cNvGraphicFramePr>
          <p:nvPr/>
        </p:nvGraphicFramePr>
        <p:xfrm>
          <a:off x="4932040" y="764704"/>
          <a:ext cx="2153923" cy="1882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图表 16"/>
          <p:cNvGraphicFramePr>
            <a:graphicFrameLocks/>
          </p:cNvGraphicFramePr>
          <p:nvPr/>
        </p:nvGraphicFramePr>
        <p:xfrm>
          <a:off x="2343652" y="2928202"/>
          <a:ext cx="2151464" cy="2019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图表 17"/>
          <p:cNvGraphicFramePr>
            <a:graphicFrameLocks/>
          </p:cNvGraphicFramePr>
          <p:nvPr/>
        </p:nvGraphicFramePr>
        <p:xfrm>
          <a:off x="4796355" y="2917615"/>
          <a:ext cx="2140186" cy="19959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251" name="TextBox 24"/>
          <p:cNvSpPr txBox="1">
            <a:spLocks noChangeArrowheads="1"/>
          </p:cNvSpPr>
          <p:nvPr/>
        </p:nvSpPr>
        <p:spPr bwMode="auto">
          <a:xfrm>
            <a:off x="4621213" y="2805113"/>
            <a:ext cx="238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 b="1"/>
              <a:t>D</a:t>
            </a:r>
            <a:endParaRPr lang="zh-CN" alt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3034</TotalTime>
  <Words>110</Words>
  <Application>Microsoft Office PowerPoint</Application>
  <PresentationFormat>全屏显示(4:3)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user</dc:creator>
  <cp:lastModifiedBy>xxc</cp:lastModifiedBy>
  <cp:revision>114</cp:revision>
  <dcterms:created xsi:type="dcterms:W3CDTF">2015-01-22T08:04:31Z</dcterms:created>
  <dcterms:modified xsi:type="dcterms:W3CDTF">2015-05-15T03:58:06Z</dcterms:modified>
</cp:coreProperties>
</file>