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8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1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13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7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1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98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46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2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93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554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69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0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BE55-CAA2-4441-AA76-5FA55FBC372E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2D71-699F-439D-8003-CC3AF2719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4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tif"/><Relationship Id="rId4" Type="http://schemas.openxmlformats.org/officeDocument/2006/relationships/image" Target="../media/image15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8EC99D9-6D78-4DE5-9BCE-8FE0C3A71FDC}"/>
              </a:ext>
            </a:extLst>
          </p:cNvPr>
          <p:cNvSpPr txBox="1"/>
          <p:nvPr/>
        </p:nvSpPr>
        <p:spPr>
          <a:xfrm>
            <a:off x="7724094" y="6431095"/>
            <a:ext cx="125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S1.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B31394-6459-4A38-8F67-6E48F81019E8}"/>
              </a:ext>
            </a:extLst>
          </p:cNvPr>
          <p:cNvSpPr txBox="1"/>
          <p:nvPr/>
        </p:nvSpPr>
        <p:spPr>
          <a:xfrm>
            <a:off x="1449656" y="1433625"/>
            <a:ext cx="2599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Cell fusion in 293T co-culture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0BE73B-1A75-4C8F-8FB1-8269CD10ABDB}"/>
              </a:ext>
            </a:extLst>
          </p:cNvPr>
          <p:cNvSpPr txBox="1"/>
          <p:nvPr/>
        </p:nvSpPr>
        <p:spPr>
          <a:xfrm>
            <a:off x="4991871" y="1433625"/>
            <a:ext cx="29502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Cell viability in co-culture of 293T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28E432-81AD-42A3-95FC-DADBB2DAE089}"/>
              </a:ext>
            </a:extLst>
          </p:cNvPr>
          <p:cNvSpPr txBox="1"/>
          <p:nvPr/>
        </p:nvSpPr>
        <p:spPr>
          <a:xfrm>
            <a:off x="1131609" y="1416847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B6D988-4C09-4665-83C0-91D2121F0F0E}"/>
              </a:ext>
            </a:extLst>
          </p:cNvPr>
          <p:cNvSpPr txBox="1"/>
          <p:nvPr/>
        </p:nvSpPr>
        <p:spPr>
          <a:xfrm>
            <a:off x="4691840" y="1416847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55F9D6-7E6A-46ED-88BE-42F3242E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224" y="1643826"/>
            <a:ext cx="2950231" cy="3788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749A93-EC8A-4BE2-8922-73C9B0C9D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441" y="1643825"/>
            <a:ext cx="3111528" cy="392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7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F0AFB7-E41C-455A-878F-4728BDE42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111" y="354587"/>
            <a:ext cx="2845983" cy="26546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3872D9-73B9-48E5-BB60-C898D7BFEF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217" b="27957"/>
          <a:stretch/>
        </p:blipFill>
        <p:spPr>
          <a:xfrm>
            <a:off x="4377617" y="1021786"/>
            <a:ext cx="1492931" cy="5746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B83160-E136-4EAA-86C7-7FCC4A5DD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601" y="326548"/>
            <a:ext cx="2971151" cy="27815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37D96D-F9D2-40A7-B113-9AFB8B52CC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25" r="15623"/>
          <a:stretch/>
        </p:blipFill>
        <p:spPr>
          <a:xfrm>
            <a:off x="7510688" y="1104571"/>
            <a:ext cx="1500379" cy="5746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697D7B-AD0E-49C6-B8D7-EE71931B9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977" y="3615544"/>
            <a:ext cx="3049492" cy="28677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F87B61-A264-40A9-BC5C-2D6FE9CFDC8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4187"/>
          <a:stretch/>
        </p:blipFill>
        <p:spPr>
          <a:xfrm>
            <a:off x="2382660" y="4527867"/>
            <a:ext cx="1596039" cy="6246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F13E23-8F84-4C57-BE02-B6B7ED05AC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2402" y="3640014"/>
            <a:ext cx="2930682" cy="28525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5CD063-BDB4-4ECA-A398-934F44B10F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7743" y="4442856"/>
            <a:ext cx="1874225" cy="60430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42D5BEA-5326-4145-B4BC-7A2776C79336}"/>
              </a:ext>
            </a:extLst>
          </p:cNvPr>
          <p:cNvSpPr/>
          <p:nvPr/>
        </p:nvSpPr>
        <p:spPr>
          <a:xfrm>
            <a:off x="4008628" y="60957"/>
            <a:ext cx="186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293T-S-∆19-EGFP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82AD52-A67B-4708-9B7F-E64AE9C3BF4A}"/>
              </a:ext>
            </a:extLst>
          </p:cNvPr>
          <p:cNvSpPr/>
          <p:nvPr/>
        </p:nvSpPr>
        <p:spPr>
          <a:xfrm>
            <a:off x="920977" y="60957"/>
            <a:ext cx="1762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293T-S-WT-EGFP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885236-5F48-4BED-8726-6CFE34F54A28}"/>
              </a:ext>
            </a:extLst>
          </p:cNvPr>
          <p:cNvSpPr/>
          <p:nvPr/>
        </p:nvSpPr>
        <p:spPr>
          <a:xfrm>
            <a:off x="6703560" y="0"/>
            <a:ext cx="22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293T-hACE2-mCherry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97E0E3-C26F-49E7-8BE1-F2649D599493}"/>
              </a:ext>
            </a:extLst>
          </p:cNvPr>
          <p:cNvSpPr/>
          <p:nvPr/>
        </p:nvSpPr>
        <p:spPr>
          <a:xfrm>
            <a:off x="1104849" y="3235976"/>
            <a:ext cx="2205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293T-S-WT-EGFP + </a:t>
            </a:r>
          </a:p>
          <a:p>
            <a:r>
              <a:rPr lang="en-US" dirty="0"/>
              <a:t>293T-hACE2-mCherry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996E5EC-AF1C-4340-B908-3A2DA052BDB8}"/>
              </a:ext>
            </a:extLst>
          </p:cNvPr>
          <p:cNvSpPr/>
          <p:nvPr/>
        </p:nvSpPr>
        <p:spPr>
          <a:xfrm>
            <a:off x="4439904" y="3289529"/>
            <a:ext cx="22584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293T-S-∆19-EGFP +</a:t>
            </a:r>
          </a:p>
          <a:p>
            <a:r>
              <a:rPr lang="en-US" dirty="0"/>
              <a:t>293T-hACE2-mCherry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B00F48-73F7-4169-B220-9E62D8369F02}"/>
              </a:ext>
            </a:extLst>
          </p:cNvPr>
          <p:cNvSpPr/>
          <p:nvPr/>
        </p:nvSpPr>
        <p:spPr>
          <a:xfrm>
            <a:off x="7777537" y="6376336"/>
            <a:ext cx="1233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Figure S2.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B653C5-A0D1-4E82-AA34-4F330B947D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933" y="366993"/>
            <a:ext cx="2845983" cy="26587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34689C-60C3-4336-A193-A28DE843BA4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15505"/>
          <a:stretch/>
        </p:blipFill>
        <p:spPr>
          <a:xfrm>
            <a:off x="1436323" y="1125415"/>
            <a:ext cx="1542593" cy="59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0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outdoor, reef, garden&#10;&#10;Description automatically generated">
            <a:extLst>
              <a:ext uri="{FF2B5EF4-FFF2-40B4-BE49-F238E27FC236}">
                <a16:creationId xmlns:a16="http://schemas.microsoft.com/office/drawing/2014/main" id="{73AD742F-5B5A-4377-8F10-D686281FA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77" y="3521956"/>
            <a:ext cx="2471196" cy="2471196"/>
          </a:xfrm>
          <a:prstGeom prst="rect">
            <a:avLst/>
          </a:prstGeom>
        </p:spPr>
      </p:pic>
      <p:pic>
        <p:nvPicPr>
          <p:cNvPr id="9" name="Picture 8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3C5FC2EC-8A35-469B-96A4-92DDC73E3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845611" y="3521956"/>
            <a:ext cx="2471196" cy="2471196"/>
          </a:xfrm>
          <a:prstGeom prst="rect">
            <a:avLst/>
          </a:prstGeom>
        </p:spPr>
      </p:pic>
      <p:pic>
        <p:nvPicPr>
          <p:cNvPr id="11" name="Picture 10" descr="A picture containing nature&#10;&#10;Description automatically generated">
            <a:extLst>
              <a:ext uri="{FF2B5EF4-FFF2-40B4-BE49-F238E27FC236}">
                <a16:creationId xmlns:a16="http://schemas.microsoft.com/office/drawing/2014/main" id="{8C9C67A9-D002-48E8-8EB1-327778DCC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611" y="785642"/>
            <a:ext cx="2471198" cy="2471198"/>
          </a:xfrm>
          <a:prstGeom prst="rect">
            <a:avLst/>
          </a:prstGeom>
        </p:spPr>
      </p:pic>
      <p:pic>
        <p:nvPicPr>
          <p:cNvPr id="13" name="Picture 12" descr="A picture containing nature, old, crater&#10;&#10;Description automatically generated">
            <a:extLst>
              <a:ext uri="{FF2B5EF4-FFF2-40B4-BE49-F238E27FC236}">
                <a16:creationId xmlns:a16="http://schemas.microsoft.com/office/drawing/2014/main" id="{EA51B610-6336-4176-A432-8B6F14C4A5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77" y="785641"/>
            <a:ext cx="2471197" cy="247119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37E5A08-62F7-4DB6-93DF-64D5A3FE1E0B}"/>
              </a:ext>
            </a:extLst>
          </p:cNvPr>
          <p:cNvSpPr/>
          <p:nvPr/>
        </p:nvSpPr>
        <p:spPr>
          <a:xfrm>
            <a:off x="4377931" y="169942"/>
            <a:ext cx="2680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S-WT-GFP-</a:t>
            </a:r>
            <a:r>
              <a:rPr lang="en-US" dirty="0">
                <a:solidFill>
                  <a:srgbClr val="00B050"/>
                </a:solidFill>
              </a:rPr>
              <a:t>Sk-Hep1 </a:t>
            </a:r>
            <a:r>
              <a:rPr lang="en-US" dirty="0"/>
              <a:t>+ </a:t>
            </a:r>
          </a:p>
          <a:p>
            <a:pPr algn="ctr"/>
            <a:r>
              <a:rPr lang="en-US" dirty="0"/>
              <a:t>ACE2-mCherry-</a:t>
            </a:r>
            <a:r>
              <a:rPr lang="en-US" dirty="0">
                <a:solidFill>
                  <a:srgbClr val="FF0000"/>
                </a:solidFill>
              </a:rPr>
              <a:t>Sk-Hep1</a:t>
            </a:r>
            <a:r>
              <a:rPr lang="en-US" dirty="0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8057CE-4EFD-4C3C-960C-3210E97A3CDF}"/>
              </a:ext>
            </a:extLst>
          </p:cNvPr>
          <p:cNvSpPr/>
          <p:nvPr/>
        </p:nvSpPr>
        <p:spPr>
          <a:xfrm>
            <a:off x="2255685" y="416309"/>
            <a:ext cx="2021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S-WT-GFP-</a:t>
            </a:r>
            <a:r>
              <a:rPr lang="en-US" dirty="0">
                <a:solidFill>
                  <a:srgbClr val="00B050"/>
                </a:solidFill>
              </a:rPr>
              <a:t>Sk-Hep1</a:t>
            </a:r>
            <a:r>
              <a:rPr lang="en-US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8C22BB-8727-49A5-96E4-67A5F2D8A293}"/>
              </a:ext>
            </a:extLst>
          </p:cNvPr>
          <p:cNvSpPr txBox="1"/>
          <p:nvPr/>
        </p:nvSpPr>
        <p:spPr>
          <a:xfrm rot="16200000">
            <a:off x="1345586" y="1842001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226521-741E-4204-ACD4-3CA7DE02D486}"/>
              </a:ext>
            </a:extLst>
          </p:cNvPr>
          <p:cNvSpPr txBox="1"/>
          <p:nvPr/>
        </p:nvSpPr>
        <p:spPr>
          <a:xfrm rot="16200000">
            <a:off x="1117885" y="4120007"/>
            <a:ext cx="905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merged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ECBEB0-218F-4D98-84E0-CA2D0DF3860A}"/>
              </a:ext>
            </a:extLst>
          </p:cNvPr>
          <p:cNvSpPr/>
          <p:nvPr/>
        </p:nvSpPr>
        <p:spPr>
          <a:xfrm>
            <a:off x="7851776" y="6404118"/>
            <a:ext cx="1179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Figure S3. </a:t>
            </a:r>
          </a:p>
        </p:txBody>
      </p:sp>
    </p:spTree>
    <p:extLst>
      <p:ext uri="{BB962C8B-B14F-4D97-AF65-F5344CB8AC3E}">
        <p14:creationId xmlns:p14="http://schemas.microsoft.com/office/powerpoint/2010/main" val="386599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710E58-1EE8-4B3B-91D6-D9742D06C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36" y="1622864"/>
            <a:ext cx="3240722" cy="33857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7E8C2D-4136-4821-868E-D59F920C3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22864"/>
            <a:ext cx="3240722" cy="33857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EC99D9-6D78-4DE5-9BCE-8FE0C3A71FDC}"/>
              </a:ext>
            </a:extLst>
          </p:cNvPr>
          <p:cNvSpPr txBox="1"/>
          <p:nvPr/>
        </p:nvSpPr>
        <p:spPr>
          <a:xfrm>
            <a:off x="7812722" y="6297904"/>
            <a:ext cx="120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S4.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64BF0B-5755-4AC8-BCB0-1550F4B8FBCC}"/>
              </a:ext>
            </a:extLst>
          </p:cNvPr>
          <p:cNvSpPr/>
          <p:nvPr/>
        </p:nvSpPr>
        <p:spPr>
          <a:xfrm>
            <a:off x="1331278" y="1110097"/>
            <a:ext cx="29281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S-WT-GFP-A549 + </a:t>
            </a:r>
          </a:p>
          <a:p>
            <a:pPr algn="ctr"/>
            <a:r>
              <a:rPr lang="en-US" dirty="0"/>
              <a:t>ACE2-mCherry-A549-0 </a:t>
            </a:r>
            <a:r>
              <a:rPr lang="en-US" dirty="0" err="1"/>
              <a:t>hr</a:t>
            </a:r>
            <a:r>
              <a:rPr lang="en-US" dirty="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31265B-2266-448A-889F-BFF19FE88222}"/>
              </a:ext>
            </a:extLst>
          </p:cNvPr>
          <p:cNvSpPr/>
          <p:nvPr/>
        </p:nvSpPr>
        <p:spPr>
          <a:xfrm>
            <a:off x="4884590" y="1110096"/>
            <a:ext cx="29281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S-WT-GFP-A549 + </a:t>
            </a:r>
          </a:p>
          <a:p>
            <a:pPr algn="ctr"/>
            <a:r>
              <a:rPr lang="en-US" dirty="0"/>
              <a:t>ACE2-mCherry-A549-24 </a:t>
            </a:r>
            <a:r>
              <a:rPr lang="en-US" dirty="0" err="1"/>
              <a:t>hr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8182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</TotalTime>
  <Words>54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Saiaditya Badeti</dc:creator>
  <cp:lastModifiedBy>Shuching Lung</cp:lastModifiedBy>
  <cp:revision>26</cp:revision>
  <dcterms:created xsi:type="dcterms:W3CDTF">2021-05-19T18:01:10Z</dcterms:created>
  <dcterms:modified xsi:type="dcterms:W3CDTF">2021-05-22T15:27:29Z</dcterms:modified>
</cp:coreProperties>
</file>