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67" r:id="rId2"/>
    <p:sldId id="268" r:id="rId3"/>
    <p:sldId id="269" r:id="rId4"/>
  </p:sldIdLst>
  <p:sldSz cx="7772400" cy="100584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custDataLst>
    <p:tags r:id="rId1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3193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3" d="100"/>
          <a:sy n="73" d="100"/>
        </p:scale>
        <p:origin x="1530" y="36"/>
      </p:cViewPr>
      <p:guideLst>
        <p:guide orient="horz" pos="3193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subTitle" idx="1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5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2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>
            <a:spLocks noGrp="1"/>
          </p:cNvSpPr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1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9" name="Google Shape;39;p20"/>
          <p:cNvSpPr txBox="1">
            <a:spLocks noGrp="1"/>
          </p:cNvSpPr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subTitle" idx="1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2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1"/>
          <p:cNvSpPr txBox="1">
            <a:spLocks noGrp="1"/>
          </p:cNvSpPr>
          <p:nvPr>
            <p:ph type="body" idx="1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 hasCustomPrompt="1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.png"/><Relationship Id="rId4" Type="http://schemas.openxmlformats.org/officeDocument/2006/relationships/tags" Target="../tags/tag5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i_lrbgxprs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/>
          <p:nvPr/>
        </p:nvSpPr>
        <p:spPr>
          <a:xfrm>
            <a:off x="735965" y="0"/>
            <a:ext cx="6300470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GB" sz="2000" b="1" i="0" u="none" strike="noStrike" cap="non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Figure </a:t>
            </a:r>
            <a:r>
              <a:rPr lang="en-US" altLang="en-GB" sz="2000" b="1" i="0" u="none" strike="noStrike" cap="non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</a:t>
            </a:r>
            <a:r>
              <a:rPr lang="en-GB" sz="2000" b="1" i="0" u="none" strike="noStrike" cap="non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1: </a:t>
            </a:r>
            <a:r>
              <a:rPr lang="en-GB" sz="2000" b="1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UMAP</a:t>
            </a:r>
            <a:r>
              <a:rPr lang="en-US" altLang="en-GB" sz="2000" b="1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of subgroups in Lym1 of the 4 groups</a:t>
            </a:r>
            <a:endParaRPr lang="en-US" altLang="en-GB" sz="2000" b="1" i="0" u="none" strike="noStrike" cap="none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0" y="6056325"/>
            <a:ext cx="7772400" cy="79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(A)</a:t>
            </a:r>
            <a:r>
              <a:rPr lang="en-GB" sz="1000" b="1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Dotplot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for Cell Type Identification Markers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 in different clusters.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(B)</a:t>
            </a:r>
            <a:r>
              <a:rPr lang="en-GB" sz="1000" b="1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FeaturePlot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Visualization of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Cell Type Identification Markers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(C)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UMAP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Visualization of the Clustering of 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subgroups of Lym1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from All Patient Samples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and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)UMAP Visualization of Cell Population from Individual Samples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Lym1 </a:t>
            </a:r>
            <a:r>
              <a:rPr lang="en-US" altLang="en-GB" sz="1000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wa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 </a:t>
            </a:r>
            <a:r>
              <a:rPr lang="en-GB" sz="1000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seperated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into 4 subgroups, and based on the </a:t>
            </a:r>
            <a:r>
              <a:rPr lang="en-US" alt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markers which are showed in 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&amp; 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GB" sz="100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,</a:t>
            </a:r>
            <a:r>
              <a:rPr lang="en-US" alt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GB" sz="100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</a:t>
            </a:r>
            <a:r>
              <a:rPr lang="en-US" altLang="en-GB" sz="100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subgroups 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were identified</a:t>
            </a:r>
            <a:r>
              <a:rPr lang="en-US" alt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 There was a </a:t>
            </a:r>
            <a:r>
              <a:rPr lang="en-US" altLang="en-GB" sz="10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signicant</a:t>
            </a:r>
            <a:r>
              <a:rPr lang="en-US" alt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loss in naive CD4+T in 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advanced decompensated patient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6953250" y="7191375"/>
            <a:ext cx="91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 descr="Rplot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68300" y="649605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图片 12" descr="Lym1 total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68300" y="3243580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3" name="Google Shape;83;p1"/>
          <p:cNvSpPr txBox="1"/>
          <p:nvPr/>
        </p:nvSpPr>
        <p:spPr>
          <a:xfrm>
            <a:off x="330200" y="3173420"/>
            <a:ext cx="4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10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30200" y="598790"/>
            <a:ext cx="4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10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" name="图片 11" descr="Rplot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79570" y="3243580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Google Shape;83;p1"/>
          <p:cNvSpPr txBox="1"/>
          <p:nvPr>
            <p:custDataLst>
              <p:tags r:id="rId4"/>
            </p:custDataLst>
          </p:nvPr>
        </p:nvSpPr>
        <p:spPr>
          <a:xfrm>
            <a:off x="4135120" y="3173420"/>
            <a:ext cx="428700" cy="33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US" alt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</a:p>
        </p:txBody>
      </p:sp>
      <p:pic>
        <p:nvPicPr>
          <p:cNvPr id="4" name="图片 3" descr="Rplot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79570" y="649605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2" name="Google Shape;82;p1"/>
          <p:cNvSpPr txBox="1"/>
          <p:nvPr/>
        </p:nvSpPr>
        <p:spPr>
          <a:xfrm>
            <a:off x="4128770" y="567040"/>
            <a:ext cx="4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10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/>
          <p:nvPr/>
        </p:nvSpPr>
        <p:spPr>
          <a:xfrm>
            <a:off x="735965" y="0"/>
            <a:ext cx="6300470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GB" sz="2000" b="1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Figure </a:t>
            </a:r>
            <a:r>
              <a:rPr lang="en-US" altLang="en-GB" sz="2000" b="1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S2</a:t>
            </a:r>
            <a:r>
              <a:rPr lang="en-GB" sz="2000" b="1" i="0" u="none" strike="noStrike" cap="non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 </a:t>
            </a:r>
            <a:r>
              <a:rPr lang="en-GB" sz="2000" b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UMAP</a:t>
            </a:r>
            <a:r>
              <a:rPr lang="en-US" altLang="en-GB" sz="2000" b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of subgroups in Lym2 of the 4 groups</a:t>
            </a:r>
            <a:endParaRPr lang="en-US" altLang="en-GB" sz="2000" b="1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0" y="6056325"/>
            <a:ext cx="7772400" cy="796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(A)</a:t>
            </a:r>
            <a:r>
              <a:rPr lang="en-GB" sz="1000" b="1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Dotplot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for Cell Type Identification Markers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 in different clusters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 in Lym2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.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(B)</a:t>
            </a:r>
            <a:r>
              <a:rPr lang="en-GB" sz="1000" b="1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FeaturePlot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Visualization of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Cell Type Identification Markers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(C)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UMAP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Visualization of the Clustering of 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subgroups of Lym2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from All Patient Samples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and 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(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</a:t>
            </a:r>
            <a:r>
              <a:rPr 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)UMAP Visualization of Cell Population from Individual Samples</a:t>
            </a:r>
            <a:r>
              <a:rPr lang="en-US" altLang="en-GB" sz="1000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r>
              <a:rPr lang="en-GB" sz="1000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Lym</a:t>
            </a:r>
            <a:r>
              <a:rPr lang="en-US" alt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2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US" altLang="en-GB" sz="1000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wa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 </a:t>
            </a:r>
            <a:r>
              <a:rPr lang="en-GB" sz="1000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seperated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into </a:t>
            </a:r>
            <a:r>
              <a:rPr lang="en-US" alt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3</a:t>
            </a:r>
            <a:r>
              <a:rPr 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subgroups, and based on the </a:t>
            </a:r>
            <a:r>
              <a:rPr lang="en-US" altLang="en-GB" sz="100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markers which are showed in 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&amp; </a:t>
            </a:r>
            <a:r>
              <a:rPr 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</a:t>
            </a:r>
            <a:r>
              <a:rPr lang="en-GB" sz="100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,</a:t>
            </a:r>
            <a:r>
              <a:rPr lang="en-US" altLang="en-GB" sz="10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</a:t>
            </a:r>
            <a:r>
              <a:rPr lang="en-GB" sz="100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The</a:t>
            </a:r>
            <a:r>
              <a:rPr lang="en-US" altLang="en-GB" sz="100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subgroups 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were identified</a:t>
            </a:r>
            <a:r>
              <a:rPr lang="en-US" alt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 ITGAE was the top gene in the cluster and this cluster was </a:t>
            </a:r>
            <a:r>
              <a:rPr lang="en-US" sz="10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idenfied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as ITGAE+ cells</a:t>
            </a:r>
            <a:r>
              <a:rPr lang="en-GB" sz="10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6953250" y="7191375"/>
            <a:ext cx="91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图片 6" descr="Rplot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00" y="649605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7" name="Google Shape;87;p1"/>
          <p:cNvSpPr txBox="1"/>
          <p:nvPr/>
        </p:nvSpPr>
        <p:spPr>
          <a:xfrm>
            <a:off x="323850" y="579740"/>
            <a:ext cx="4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10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Rplot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9570" y="649605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2" name="Google Shape;82;p1"/>
          <p:cNvSpPr txBox="1"/>
          <p:nvPr/>
        </p:nvSpPr>
        <p:spPr>
          <a:xfrm>
            <a:off x="4128770" y="567040"/>
            <a:ext cx="4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10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9" name="图片 8" descr="Rplot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300" y="3243580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83" name="Google Shape;83;p1"/>
          <p:cNvSpPr txBox="1"/>
          <p:nvPr/>
        </p:nvSpPr>
        <p:spPr>
          <a:xfrm>
            <a:off x="330200" y="3173420"/>
            <a:ext cx="42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1000" b="1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图片 9" descr="Rplot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9570" y="3243580"/>
            <a:ext cx="3237865" cy="231267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Google Shape;83;p1"/>
          <p:cNvSpPr txBox="1"/>
          <p:nvPr>
            <p:custDataLst>
              <p:tags r:id="rId1"/>
            </p:custDataLst>
          </p:nvPr>
        </p:nvSpPr>
        <p:spPr>
          <a:xfrm>
            <a:off x="4135120" y="3160720"/>
            <a:ext cx="428700" cy="335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</a:pPr>
            <a:r>
              <a:rPr lang="en-US" altLang="en-GB" sz="1000" b="1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DF87FD-BC82-4F79-AF32-05BA61BF4229}"/>
              </a:ext>
            </a:extLst>
          </p:cNvPr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935" y="996896"/>
            <a:ext cx="4997235" cy="294155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5;p1">
            <a:extLst>
              <a:ext uri="{FF2B5EF4-FFF2-40B4-BE49-F238E27FC236}">
                <a16:creationId xmlns:a16="http://schemas.microsoft.com/office/drawing/2014/main" id="{5E88AA63-429C-455B-8BED-D3E6D6A32B1D}"/>
              </a:ext>
            </a:extLst>
          </p:cNvPr>
          <p:cNvSpPr txBox="1"/>
          <p:nvPr/>
        </p:nvSpPr>
        <p:spPr>
          <a:xfrm>
            <a:off x="735965" y="0"/>
            <a:ext cx="6300470" cy="48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/>
              <a:buNone/>
            </a:pPr>
            <a:r>
              <a:rPr lang="en-GB" sz="2000" b="1" i="0" u="none" strike="noStrike" cap="non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Figure </a:t>
            </a:r>
            <a:r>
              <a:rPr lang="en-US" altLang="en-GB" sz="2000" b="1" i="0" u="none" strike="noStrike" cap="non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S3</a:t>
            </a:r>
            <a:r>
              <a:rPr lang="en-GB" sz="2000" b="1" i="0" u="none" strike="noStrike" cap="none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: </a:t>
            </a:r>
            <a:r>
              <a:rPr lang="en-US" sz="2000" b="1" dirty="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Percentage of mitochondrial DNA</a:t>
            </a:r>
            <a:endParaRPr lang="en-US" altLang="en-GB" sz="2000" b="1" i="0" u="none" strike="noStrike" cap="none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C033D1-7B6C-4388-A831-015B19FAF4A1}"/>
              </a:ext>
            </a:extLst>
          </p:cNvPr>
          <p:cNvSpPr txBox="1"/>
          <p:nvPr/>
        </p:nvSpPr>
        <p:spPr>
          <a:xfrm>
            <a:off x="501529" y="4292508"/>
            <a:ext cx="65400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mitochondrial DNA levels in the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majority of the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clusters after filtering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below 10%.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5676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07db198-57e0-4f10-97c7-4de5097dd883"/>
  <p:tag name="COMMONDATA" val="eyJoZGlkIjoiZTEzMDI5YmI1N2EzNzZhYzRiNzRmMWU3ZWIxMDhkZD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245</Words>
  <Application>Microsoft Office PowerPoint</Application>
  <PresentationFormat>Custom</PresentationFormat>
  <Paragraphs>14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Simple Light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Huiping Zhou</dc:creator>
  <cp:lastModifiedBy>Huiping Zhou</cp:lastModifiedBy>
  <cp:revision>6</cp:revision>
  <dcterms:created xsi:type="dcterms:W3CDTF">2023-06-26T02:47:00Z</dcterms:created>
  <dcterms:modified xsi:type="dcterms:W3CDTF">2024-02-01T07:05:30Z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196844C6ECEC42A3AE2BF7083323D606_13</vt:lpwstr>
  </property>
  <property fmtid="{D5CDD505-2E9C-101B-9397-08002B2CF9AE}" pid="3" name="KSOProductBuildVer">
    <vt:lpwstr>2052-11.1.0.14309</vt:lpwstr>
  </property>
</Properties>
</file>