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33"/>
    <p:restoredTop sz="94681"/>
  </p:normalViewPr>
  <p:slideViewPr>
    <p:cSldViewPr snapToGrid="0" snapToObjects="1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B8855A4-7576-9444-A088-28184D55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B775AA29-F3A2-A347-9593-88087A3C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3B9BEC1-9CFC-D84B-A035-C326403F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ABA9573-2DD6-324A-80B5-5F860140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107DDA6-F383-4346-886C-C9665B43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58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998CD1A-5D12-ED42-9DC0-359204C4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4F7199E-C539-8145-9132-95C236754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0896BA8-5D4A-1F4D-898B-D3C1667D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4253465-73C4-6748-9F67-43247F4B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EF016FAE-4161-BA45-99B7-A038CE4D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8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71FA1B0-67FA-9A49-B999-95A7998EC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295E3584-584C-E242-ABFD-BC73ABE6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56922CA-15C3-CA4E-9F70-AE2D47B1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05C99BF5-027E-0840-99C4-453D6D4B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EC2CCE8-DA90-DB4F-BE00-B9D87A8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2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384780B-8882-EB40-B2D2-57419ED4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EADBC42-8208-804E-BBF3-DDECE2E73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9FE720D1-3BB5-2F47-92DE-D8BED9C9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A871C5E8-001B-BF40-AB98-0AB78AFC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24E0DE49-CC11-4845-A913-48AE2B52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74FFDBCC-2502-4441-BB91-3996F8CD7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23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202F22A-21A5-FC4B-9BE1-DF1A27004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B10B69FD-C3DC-754E-8F78-1D388548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82BD76F1-6893-8443-A37A-0531734F4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C2270550-325B-104F-812E-6EFC04156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94B676D-3FAA-F34E-95FB-CC3B3284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80BA5CF5-1A34-F144-8EC2-13F62382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A445200A-F93E-B849-9DDC-73DE9F84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A9251319-D71E-F949-8687-E6949FD2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7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85A3FC-B80A-5949-920E-DE29997A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C61BDB5-0654-DF48-95DB-BCB0C88BF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79EA38C0-F6CF-F045-80B9-E2B6BB0D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35C02A3-8095-7540-A305-69BA2A9D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98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10A6EC-F30D-544E-AAF5-5AB983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14D99BD1-1388-C84F-A807-47DC96AB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36B205A1-15E9-0B40-8F26-D8E5D8EF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79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33391A5-9E61-7849-ABF6-19C2F504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2FF3FBD-E7D8-E04D-921D-127813F8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65626BDB-F213-7F41-B1F5-CDE351958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869E1FB1-39A4-4242-A4C4-23B34ED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7D65926-52FD-E24A-85EB-1A39F9AE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889D9E85-4AA2-DF4C-BAE3-437ECD8D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85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416AD43-0238-8C46-9D5A-264C62B4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56BC605-8904-CA4A-ACA1-8A7F743E9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21C9D32C-3B5E-154D-ADD1-2413DAA15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F794E968-2404-8B47-9098-C6800DCD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9C5DA250-DD9D-9647-9A32-F342FCEF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1224765-C90C-3A43-81FE-01A59FCD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3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D77C51C-0707-B242-8E59-02180A8E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4CA799E4-E9F4-7A4B-A355-C53B504D0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2084D8CA-027B-0949-9FC0-2D3E20E5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D8D84A4-B54C-E444-86E7-38D8DD21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30A509BE-1853-914C-8A21-EDD5E724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0A887EB3-8D1F-2245-844E-84FB0A29C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6B3F2661-1F9C-E24B-952E-0231815D1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19E2AC8-72E4-FE44-AD38-51FB747E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76C796C4-B9FF-1A47-BD99-41AD025F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75B23C3-CE51-0E4A-B765-EBCFBCB2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0093AC9F-E452-1F4A-8A20-B239CD35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A72FB79-20AB-7145-9675-D287FB703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FE5D8B1-F9C9-044D-A023-C761AF0F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BF5C8C4-7833-3942-8F58-2343649FD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97D9961-4AA5-DA4C-A5AE-3B088CE14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6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="" xmlns:a16="http://schemas.microsoft.com/office/drawing/2014/main" id="{2BA7A764-5A8D-C441-B334-6BBFF9B6F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000311"/>
              </p:ext>
            </p:extLst>
          </p:nvPr>
        </p:nvGraphicFramePr>
        <p:xfrm>
          <a:off x="2041682" y="855022"/>
          <a:ext cx="8510418" cy="4695346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110951">
                  <a:extLst>
                    <a:ext uri="{9D8B030D-6E8A-4147-A177-3AD203B41FA5}">
                      <a16:colId xmlns="" xmlns:a16="http://schemas.microsoft.com/office/drawing/2014/main" val="1667335219"/>
                    </a:ext>
                  </a:extLst>
                </a:gridCol>
                <a:gridCol w="1496963">
                  <a:extLst>
                    <a:ext uri="{9D8B030D-6E8A-4147-A177-3AD203B41FA5}">
                      <a16:colId xmlns="" xmlns:a16="http://schemas.microsoft.com/office/drawing/2014/main" val="2583089098"/>
                    </a:ext>
                  </a:extLst>
                </a:gridCol>
                <a:gridCol w="1152384">
                  <a:extLst>
                    <a:ext uri="{9D8B030D-6E8A-4147-A177-3AD203B41FA5}">
                      <a16:colId xmlns="" xmlns:a16="http://schemas.microsoft.com/office/drawing/2014/main" val="2334405132"/>
                    </a:ext>
                  </a:extLst>
                </a:gridCol>
                <a:gridCol w="1266973">
                  <a:extLst>
                    <a:ext uri="{9D8B030D-6E8A-4147-A177-3AD203B41FA5}">
                      <a16:colId xmlns="" xmlns:a16="http://schemas.microsoft.com/office/drawing/2014/main" val="2264681688"/>
                    </a:ext>
                  </a:extLst>
                </a:gridCol>
                <a:gridCol w="1483147">
                  <a:extLst>
                    <a:ext uri="{9D8B030D-6E8A-4147-A177-3AD203B41FA5}">
                      <a16:colId xmlns="" xmlns:a16="http://schemas.microsoft.com/office/drawing/2014/main" val="790193163"/>
                    </a:ext>
                  </a:extLst>
                </a:gridCol>
              </a:tblGrid>
              <a:tr h="4142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Parameters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All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N=101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Survivors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N=82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Non-survivors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N=19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P value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784765530"/>
                  </a:ext>
                </a:extLst>
              </a:tr>
              <a:tr h="327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Haemoglobin (g/dL)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10.8 ± 2.0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10.8 ± 1.9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10.4 ± 2.3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0.47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2831383"/>
                  </a:ext>
                </a:extLst>
              </a:tr>
              <a:tr h="327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Platelets (.10</a:t>
                      </a:r>
                      <a:r>
                        <a:rPr lang="en-GB" sz="1200" baseline="300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/L)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310 ± 148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307 ± 153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315 ± 131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0.46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16579389"/>
                  </a:ext>
                </a:extLst>
              </a:tr>
              <a:tr h="327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Creatinine (µ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</a:rPr>
                        <a:t>mol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/L) 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147 ± 171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146 ± 171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157 ± 177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0.91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4772852"/>
                  </a:ext>
                </a:extLst>
              </a:tr>
              <a:tr h="12428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KDIGO AKI (N, %)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Stage 0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Stage 1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Stage 2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Stage 3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62 (61%)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9 (9%)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 (8%)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22 (22%)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52 (63%)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6 (7%)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6 (7%)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18 (23%)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10 (52%)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 (16%)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2 (10%)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4 (22%)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0.61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70563438"/>
                  </a:ext>
                </a:extLst>
              </a:tr>
              <a:tr h="327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Aspartate aminotransferase (IU/mL)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70 ± 69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72 ± 75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59 ± 24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0.98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25978588"/>
                  </a:ext>
                </a:extLst>
              </a:tr>
              <a:tr h="327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Alanine aminotransferase (IU/mL)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61 ± 50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63 ± 53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50 ± 37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0.25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80154563"/>
                  </a:ext>
                </a:extLst>
              </a:tr>
              <a:tr h="4142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Total Bilirubin (µmol/L)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12 ± 9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12 ± 8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14 ± 11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0.37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24007969"/>
                  </a:ext>
                </a:extLst>
              </a:tr>
              <a:tr h="327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Prothrombin time (%)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84 ± 11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85 ± 11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84 ± 10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0.20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06840927"/>
                  </a:ext>
                </a:extLst>
              </a:tr>
              <a:tr h="327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PaO2/FiO2 (mmHg)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155 [111-251]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163 [116-270]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121 [82-143]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0.004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8477945"/>
                  </a:ext>
                </a:extLst>
              </a:tr>
              <a:tr h="32798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Arterial lactate (mmol/L)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1.7 ± 0.6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1.7 ± 0.5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1.7 ± 0.6</a:t>
                      </a:r>
                      <a:endParaRPr lang="fr-FR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0.88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67301382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5BD2E487-10FB-2741-AFFD-45D2EC6A4BD1}"/>
              </a:ext>
            </a:extLst>
          </p:cNvPr>
          <p:cNvSpPr txBox="1"/>
          <p:nvPr/>
        </p:nvSpPr>
        <p:spPr>
          <a:xfrm>
            <a:off x="554182" y="5818910"/>
            <a:ext cx="1148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Additional  file 2</a:t>
            </a:r>
            <a:r>
              <a:rPr lang="en-GB" dirty="0"/>
              <a:t>. Baseline biological parameters of included ICU patients with SARS-CoV-2 infection according to 60-day outcome. Data are expressed as N (%) or median (1</a:t>
            </a:r>
            <a:r>
              <a:rPr lang="en-GB" baseline="30000" dirty="0"/>
              <a:t>st</a:t>
            </a:r>
            <a:r>
              <a:rPr lang="en-GB" dirty="0"/>
              <a:t>IQR-3</a:t>
            </a:r>
            <a:r>
              <a:rPr lang="en-GB" baseline="30000" dirty="0"/>
              <a:t>rd</a:t>
            </a:r>
            <a:r>
              <a:rPr lang="en-GB" dirty="0"/>
              <a:t>IQR). NS for non-significant.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671244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4949</TotalTime>
  <Words>189</Words>
  <Application>Microsoft Office PowerPoint</Application>
  <PresentationFormat>Widescreen</PresentationFormat>
  <Paragraphs>81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INFLOVID</dc:title>
  <dc:creator>Microsoft Office User</dc:creator>
  <cp:lastModifiedBy>Jayapriya V.</cp:lastModifiedBy>
  <cp:revision>107</cp:revision>
  <cp:lastPrinted>2020-06-09T10:13:15Z</cp:lastPrinted>
  <dcterms:created xsi:type="dcterms:W3CDTF">2020-04-22T13:13:56Z</dcterms:created>
  <dcterms:modified xsi:type="dcterms:W3CDTF">2020-12-31T07:06:50Z</dcterms:modified>
</cp:coreProperties>
</file>