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33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8855A4-7576-9444-A088-28184D55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75AA29-F3A2-A347-9593-88087A3C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3B9BEC1-9CFC-D84B-A035-C326403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ABA9573-2DD6-324A-80B5-5F860140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07DDA6-F383-4346-886C-C9665B43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998CD1A-5D12-ED42-9DC0-359204C4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4F7199E-C539-8145-9132-95C236754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0896BA8-5D4A-1F4D-898B-D3C1667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4253465-73C4-6748-9F67-43247F4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F016FAE-4161-BA45-99B7-A038CE4D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8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1FA1B0-67FA-9A49-B999-95A7998E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95E3584-584C-E242-ABFD-BC73ABE6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56922CA-15C3-CA4E-9F70-AE2D47B1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C99BF5-027E-0840-99C4-453D6D4B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EC2CCE8-DA90-DB4F-BE00-B9D87A8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84780B-8882-EB40-B2D2-57419ED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EADBC42-8208-804E-BBF3-DDECE2E73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FE720D1-3BB5-2F47-92DE-D8BED9C9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871C5E8-001B-BF40-AB98-0AB78AF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4E0DE49-CC11-4845-A913-48AE2B52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4FFDBCC-2502-4441-BB91-3996F8CD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02F22A-21A5-FC4B-9BE1-DF1A2700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10B69FD-C3DC-754E-8F78-1D388548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2BD76F1-6893-8443-A37A-0531734F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2270550-325B-104F-812E-6EFC04156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94B676D-3FAA-F34E-95FB-CC3B3284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80BA5CF5-1A34-F144-8EC2-13F62382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445200A-F93E-B849-9DDC-73DE9F8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9251319-D71E-F949-8687-E6949FD2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7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85A3FC-B80A-5949-920E-DE29997A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C61BDB5-0654-DF48-95DB-BCB0C88B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9EA38C0-F6CF-F045-80B9-E2B6BB0D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35C02A3-8095-7540-A305-69BA2A9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98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10A6EC-F30D-544E-AAF5-5AB983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4D99BD1-1388-C84F-A807-47DC96AB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36B205A1-15E9-0B40-8F26-D8E5D8EF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7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3391A5-9E61-7849-ABF6-19C2F50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2FF3FBD-E7D8-E04D-921D-127813F8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5626BDB-F213-7F41-B1F5-CDE351958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69E1FB1-39A4-4242-A4C4-23B34ED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7D65926-52FD-E24A-85EB-1A39F9AE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89D9E85-4AA2-DF4C-BAE3-437ECD8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16AD43-0238-8C46-9D5A-264C62B4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56BC605-8904-CA4A-ACA1-8A7F743E9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1C9D32C-3B5E-154D-ADD1-2413DAA15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794E968-2404-8B47-9098-C6800DCD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C5DA250-DD9D-9647-9A32-F342FCEF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1224765-C90C-3A43-81FE-01A59FCD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3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77C51C-0707-B242-8E59-02180A8E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CA799E4-E9F4-7A4B-A355-C53B504D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084D8CA-027B-0949-9FC0-2D3E20E5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D8D84A4-B54C-E444-86E7-38D8DD21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A509BE-1853-914C-8A21-EDD5E724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A887EB3-8D1F-2245-844E-84FB0A29C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B3F2661-1F9C-E24B-952E-0231815D1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19E2AC8-72E4-FE44-AD38-51FB747E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C796C4-B9FF-1A47-BD99-41AD025F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75B23C3-CE51-0E4A-B765-EBCFBCB2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0093AC9F-E452-1F4A-8A20-B239CD35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A72FB79-20AB-7145-9675-D287FB703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E5D8B1-F9C9-044D-A023-C761AF0F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F5C8C4-7833-3942-8F58-2343649FD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97D9961-4AA5-DA4C-A5AE-3B088CE1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6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xmlns="" id="{3B82E029-9052-8747-AC27-E09ED15D3A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822132"/>
              </p:ext>
            </p:extLst>
          </p:nvPr>
        </p:nvGraphicFramePr>
        <p:xfrm>
          <a:off x="955963" y="886692"/>
          <a:ext cx="10640293" cy="4433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0037">
                  <a:extLst>
                    <a:ext uri="{9D8B030D-6E8A-4147-A177-3AD203B41FA5}">
                      <a16:colId xmlns:a16="http://schemas.microsoft.com/office/drawing/2014/main" xmlns="" val="3573761506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xmlns="" val="3965034928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xmlns="" val="3793901268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xmlns="" val="807721954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xmlns="" val="4208604158"/>
                    </a:ext>
                  </a:extLst>
                </a:gridCol>
                <a:gridCol w="1425038">
                  <a:extLst>
                    <a:ext uri="{9D8B030D-6E8A-4147-A177-3AD203B41FA5}">
                      <a16:colId xmlns:a16="http://schemas.microsoft.com/office/drawing/2014/main" xmlns="" val="2661573607"/>
                    </a:ext>
                  </a:extLst>
                </a:gridCol>
                <a:gridCol w="1047140">
                  <a:extLst>
                    <a:ext uri="{9D8B030D-6E8A-4147-A177-3AD203B41FA5}">
                      <a16:colId xmlns:a16="http://schemas.microsoft.com/office/drawing/2014/main" xmlns="" val="3199578645"/>
                    </a:ext>
                  </a:extLst>
                </a:gridCol>
                <a:gridCol w="1517930">
                  <a:extLst>
                    <a:ext uri="{9D8B030D-6E8A-4147-A177-3AD203B41FA5}">
                      <a16:colId xmlns:a16="http://schemas.microsoft.com/office/drawing/2014/main" xmlns="" val="3680117016"/>
                    </a:ext>
                  </a:extLst>
                </a:gridCol>
              </a:tblGrid>
              <a:tr h="494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Biomarkers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Day 0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Day 3-4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Day 3-4 vs Day 0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06939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Survivors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Non-survivors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P value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Day 0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Survivors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Non-survivors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P value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Day 0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P value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4887551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Neutrophils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(.10</a:t>
                      </a:r>
                      <a:r>
                        <a:rPr lang="en-US" sz="1200" b="1" baseline="300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/L)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8050 </a:t>
                      </a: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[5575-10560]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8845 </a:t>
                      </a: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[7453-12963]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0.33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8085 [5210-11908]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10960 [8430-11000]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0.14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a, 0.18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b, 0.27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374257"/>
                  </a:ext>
                </a:extLst>
              </a:tr>
              <a:tr h="477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Lymphocytes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(.10</a:t>
                      </a:r>
                      <a:r>
                        <a:rPr lang="en-US" sz="1200" b="1" baseline="300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/L)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820 [635-1215]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625 [435-1035]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1055 [730-1700]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470 [235-622]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a, &lt;0.001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b, 0.25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1784062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CRP 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(mg/L)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190 [80-248]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278 [184-302]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0.003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108 [45-185]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305 [159-350]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a, &lt;0.001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b, 0.73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6587051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Fibrinogen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(g/L)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7.6 [6.6-8.7]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8.3 [6.9-9.4]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0.20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7.3 [6.1-8.7]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9.4 [8.0-10]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0.001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a, 0.11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b, 0.05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64399048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IL-6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(pg/mL)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 [31-197]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303 [72-846]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52 [23-110]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162 [42-518]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0.01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a, 0.12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b, 0.27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9423731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TNF-a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(pg/mL)</a:t>
                      </a:r>
                      <a:endParaRPr lang="fr-FR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16 [0-27]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19 [0-48]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0.14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21 [16-33]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27 [0-34]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0.48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a, 0.07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b, 0.29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5769808"/>
                  </a:ext>
                </a:extLst>
              </a:tr>
              <a:tr h="494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IL-10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</a:rPr>
                        <a:t>pg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/mL)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22 [13-36]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44 [21-55]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0.02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19 [13-27]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34 [12-44]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a, 0.20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b, 0.45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4535410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C8AEFD3-B0BE-BC49-9E4A-5B606BB72A8B}"/>
              </a:ext>
            </a:extLst>
          </p:cNvPr>
          <p:cNvSpPr txBox="1"/>
          <p:nvPr/>
        </p:nvSpPr>
        <p:spPr>
          <a:xfrm>
            <a:off x="554182" y="5818910"/>
            <a:ext cx="11485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Additional  file 8</a:t>
            </a:r>
            <a:r>
              <a:rPr lang="en-GB" dirty="0"/>
              <a:t>. Biomarker levels at baseline and at day 3-4 according to in-ICU outcome. Data are expressed as median (1</a:t>
            </a:r>
            <a:r>
              <a:rPr lang="en-GB" baseline="30000" dirty="0"/>
              <a:t>st</a:t>
            </a:r>
            <a:r>
              <a:rPr lang="en-GB" dirty="0"/>
              <a:t> IQR-3</a:t>
            </a:r>
            <a:r>
              <a:rPr lang="en-GB" baseline="30000" dirty="0"/>
              <a:t>rd</a:t>
            </a:r>
            <a:r>
              <a:rPr lang="en-GB" dirty="0"/>
              <a:t> IQR). a, survivors Day 0 vs Day 3-4; b non-survivors day 0 vs Day 3-4.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2068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4949</TotalTime>
  <Words>269</Words>
  <Application>Microsoft Office PowerPoint</Application>
  <PresentationFormat>Widescreen</PresentationFormat>
  <Paragraphs>85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INFLOVID</dc:title>
  <dc:creator>Microsoft Office User</dc:creator>
  <cp:lastModifiedBy>Jayapriya V.</cp:lastModifiedBy>
  <cp:revision>107</cp:revision>
  <cp:lastPrinted>2020-06-09T10:13:15Z</cp:lastPrinted>
  <dcterms:created xsi:type="dcterms:W3CDTF">2020-04-22T13:13:56Z</dcterms:created>
  <dcterms:modified xsi:type="dcterms:W3CDTF">2020-12-31T07:12:00Z</dcterms:modified>
</cp:coreProperties>
</file>