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33"/>
    <p:restoredTop sz="94681"/>
  </p:normalViewPr>
  <p:slideViewPr>
    <p:cSldViewPr snapToGrid="0" snapToObjects="1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B8855A4-7576-9444-A088-28184D5502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75AA29-F3A2-A347-9593-88087A3C92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3B9BEC1-9CFC-D84B-A035-C326403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ABA9573-2DD6-324A-80B5-5F860140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0107DDA6-F383-4346-886C-C9665B436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5586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998CD1A-5D12-ED42-9DC0-359204C4D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B4F7199E-C539-8145-9132-95C236754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60896BA8-5D4A-1F4D-898B-D3C1667D1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4253465-73C4-6748-9F67-43247F4B8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F016FAE-4161-BA45-99B7-A038CE4D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0282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71FA1B0-67FA-9A49-B999-95A7998EC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95E3584-584C-E242-ABFD-BC73ABE6C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856922CA-15C3-CA4E-9F70-AE2D47B14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05C99BF5-027E-0840-99C4-453D6D4B7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EC2CCE8-DA90-DB4F-BE00-B9D87A8FC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3920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384780B-8882-EB40-B2D2-57419ED48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EADBC42-8208-804E-BBF3-DDECE2E73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FE720D1-3BB5-2F47-92DE-D8BED9C9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A871C5E8-001B-BF40-AB98-0AB78AFC3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24E0DE49-CC11-4845-A913-48AE2B52B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4FFDBCC-2502-4441-BB91-3996F8CD7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523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202F22A-21A5-FC4B-9BE1-DF1A27004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B10B69FD-C3DC-754E-8F78-1D3885482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2BD76F1-6893-8443-A37A-0531734F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C2270550-325B-104F-812E-6EFC04156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194B676D-3FAA-F34E-95FB-CC3B328473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80BA5CF5-1A34-F144-8EC2-13F62382C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A445200A-F93E-B849-9DDC-73DE9F84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A9251319-D71E-F949-8687-E6949FD2B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97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085A3FC-B80A-5949-920E-DE29997A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4C61BDB5-0654-DF48-95DB-BCB0C88BF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79EA38C0-F6CF-F045-80B9-E2B6BB0D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35C02A3-8095-7540-A305-69BA2A9D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098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2110A6EC-F30D-544E-AAF5-5AB983CD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14D99BD1-1388-C84F-A807-47DC96ABD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36B205A1-15E9-0B40-8F26-D8E5D8EF2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790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3391A5-9E61-7849-ABF6-19C2F504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2FF3FBD-E7D8-E04D-921D-127813F8F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5626BDB-F213-7F41-B1F5-CDE351958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869E1FB1-39A4-4242-A4C4-23B34EDB4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07D65926-52FD-E24A-85EB-1A39F9AED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89D9E85-4AA2-DF4C-BAE3-437ECD8DE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9856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416AD43-0238-8C46-9D5A-264C62B4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A56BC605-8904-CA4A-ACA1-8A7F743E9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21C9D32C-3B5E-154D-ADD1-2413DAA15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794E968-2404-8B47-9098-C6800DCDF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C5DA250-DD9D-9647-9A32-F342FCEF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A1224765-C90C-3A43-81FE-01A59FCD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53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D77C51C-0707-B242-8E59-02180A8E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CA799E4-E9F4-7A4B-A355-C53B504D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084D8CA-027B-0949-9FC0-2D3E20E50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1D8D84A4-B54C-E444-86E7-38D8DD21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0A509BE-1853-914C-8A21-EDD5E7247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A887EB3-8D1F-2245-844E-84FB0A29C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B3F2661-1F9C-E24B-952E-0231815D17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19E2AC8-72E4-FE44-AD38-51FB747E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76C796C4-B9FF-1A47-BD99-41AD025F3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75B23C3-CE51-0E4A-B765-EBCFBCB2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59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0093AC9F-E452-1F4A-8A20-B239CD35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CA72FB79-20AB-7145-9675-D287FB703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CFE5D8B1-F9C9-044D-A023-C761AF0F5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350FE-04C3-054B-80F3-18EC3917CB9D}" type="datetimeFigureOut">
              <a:rPr lang="fr-FR" smtClean="0"/>
              <a:t>31/12/2020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2BF5C8C4-7833-3942-8F58-2343649FD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97D9961-4AA5-DA4C-A5AE-3B088CE14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61E45-31A8-D040-8411-621123753873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67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xmlns="" id="{892E9912-48E6-8741-98FC-B47DE27D9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732961"/>
              </p:ext>
            </p:extLst>
          </p:nvPr>
        </p:nvGraphicFramePr>
        <p:xfrm>
          <a:off x="2808799" y="1617024"/>
          <a:ext cx="6410412" cy="32084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3760">
                  <a:extLst>
                    <a:ext uri="{9D8B030D-6E8A-4147-A177-3AD203B41FA5}">
                      <a16:colId xmlns:a16="http://schemas.microsoft.com/office/drawing/2014/main" xmlns="" val="2347055275"/>
                    </a:ext>
                  </a:extLst>
                </a:gridCol>
                <a:gridCol w="1922258">
                  <a:extLst>
                    <a:ext uri="{9D8B030D-6E8A-4147-A177-3AD203B41FA5}">
                      <a16:colId xmlns:a16="http://schemas.microsoft.com/office/drawing/2014/main" xmlns="" val="2615539536"/>
                    </a:ext>
                  </a:extLst>
                </a:gridCol>
                <a:gridCol w="954394">
                  <a:extLst>
                    <a:ext uri="{9D8B030D-6E8A-4147-A177-3AD203B41FA5}">
                      <a16:colId xmlns:a16="http://schemas.microsoft.com/office/drawing/2014/main" xmlns="" val="581839703"/>
                    </a:ext>
                  </a:extLst>
                </a:gridCol>
              </a:tblGrid>
              <a:tr h="6416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</a:rPr>
                        <a:t>Biomarkers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 err="1">
                          <a:solidFill>
                            <a:schemeClr val="tx1"/>
                          </a:solidFill>
                          <a:effectLst/>
                        </a:rPr>
                        <a:t>Adjusted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HR [95% CI]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</a:rPr>
                        <a:t>p-value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37698"/>
                  </a:ext>
                </a:extLst>
              </a:tr>
              <a:tr h="6416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Baseline IL-6,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effectLst/>
                        </a:rPr>
                        <a:t>pg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/ml (log) 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2.20 [1.58 - 3.05 ]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0">
                          <a:solidFill>
                            <a:schemeClr val="tx1"/>
                          </a:solidFill>
                          <a:effectLst/>
                        </a:rPr>
                        <a:t>&lt;0.001</a:t>
                      </a:r>
                      <a:endParaRPr lang="fr-FR" sz="1400" b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429653207"/>
                  </a:ext>
                </a:extLst>
              </a:tr>
              <a:tr h="6416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Baseline CRP, per 50 mg/l increase  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1.28 [ 1.00 - 1.64 ]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0.05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73664567"/>
                  </a:ext>
                </a:extLst>
              </a:tr>
              <a:tr h="64168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Baseline lymphocytes per 100/mm3 increase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0.91 [0.81 - 1.02]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0.10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97846136"/>
                  </a:ext>
                </a:extLst>
              </a:tr>
              <a:tr h="641689">
                <a:tc>
                  <a:txBody>
                    <a:bodyPr/>
                    <a:lstStyle/>
                    <a:p>
                      <a:pPr algn="just"/>
                      <a:r>
                        <a:rPr lang="en-US" sz="1400" b="0" dirty="0">
                          <a:solidFill>
                            <a:schemeClr val="tx1"/>
                          </a:solidFill>
                          <a:effectLst/>
                        </a:rPr>
                        <a:t>Baseline fibrinogen per g/l 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1.16 [0.83-1.61]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</a:rPr>
                        <a:t>0.37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46181800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3B0B1E28-D49F-4F49-9825-121CEEEB6373}"/>
              </a:ext>
            </a:extLst>
          </p:cNvPr>
          <p:cNvSpPr txBox="1"/>
          <p:nvPr/>
        </p:nvSpPr>
        <p:spPr>
          <a:xfrm>
            <a:off x="596583" y="5723907"/>
            <a:ext cx="11238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Additional  file 9</a:t>
            </a:r>
            <a:r>
              <a:rPr lang="en-GB" dirty="0"/>
              <a:t>.</a:t>
            </a:r>
            <a:r>
              <a:rPr lang="en-US" dirty="0"/>
              <a:t> Predictive value of biomarkers (Day 0) for in-ICU mortality. For each biomarker, adjustment was done on SOFA at ICU admission and time from symptom onset to dosage. HR, Hazard Ratio.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88380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4949</TotalTime>
  <Words>101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INFLOVID</dc:title>
  <dc:creator>Microsoft Office User</dc:creator>
  <cp:lastModifiedBy>Jayapriya V.</cp:lastModifiedBy>
  <cp:revision>107</cp:revision>
  <cp:lastPrinted>2020-06-09T10:13:15Z</cp:lastPrinted>
  <dcterms:created xsi:type="dcterms:W3CDTF">2020-04-22T13:13:56Z</dcterms:created>
  <dcterms:modified xsi:type="dcterms:W3CDTF">2020-12-31T07:12:25Z</dcterms:modified>
</cp:coreProperties>
</file>