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4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2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9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83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39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0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4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23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37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6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74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F9B62-3FA3-4072-839A-C04CF972C8B6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4620E-D386-46F6-ADC7-2EAF8E988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2074BB5-104E-CA4E-BE57-3EE31B5AEA4E}"/>
              </a:ext>
            </a:extLst>
          </p:cNvPr>
          <p:cNvSpPr/>
          <p:nvPr/>
        </p:nvSpPr>
        <p:spPr>
          <a:xfrm>
            <a:off x="239062" y="239836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file 1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71C2203-5CA6-0F4D-82CB-EFF2721AC6DE}"/>
              </a:ext>
            </a:extLst>
          </p:cNvPr>
          <p:cNvSpPr txBox="1"/>
          <p:nvPr/>
        </p:nvSpPr>
        <p:spPr>
          <a:xfrm>
            <a:off x="345581" y="5504712"/>
            <a:ext cx="115301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 </a:t>
            </a:r>
            <a:endParaRPr lang="fr-FR" sz="1400" b="1" dirty="0"/>
          </a:p>
          <a:p>
            <a:pPr algn="just"/>
            <a:r>
              <a:rPr lang="en-US" sz="1400" b="1" dirty="0"/>
              <a:t>Additional file 1. Hemodynamic and tissue perfusion parameters at different timepoints in patients without (A) or with PIHI (B). </a:t>
            </a:r>
            <a:r>
              <a:rPr lang="en-US" sz="1400" dirty="0"/>
              <a:t>Data are expressed as medians [interquartile range] for continuous variables, and No. (%) of patients for categorical variables. ND, not determined. </a:t>
            </a:r>
            <a:r>
              <a:rPr lang="en-US" sz="1400" baseline="30000" dirty="0" err="1"/>
              <a:t>a</a:t>
            </a:r>
            <a:r>
              <a:rPr lang="en-US" sz="1400" dirty="0" err="1"/>
              <a:t>Wilcoxon</a:t>
            </a:r>
            <a:r>
              <a:rPr lang="en-US" sz="1400" dirty="0"/>
              <a:t> matched paired test; </a:t>
            </a:r>
            <a:r>
              <a:rPr lang="en-US" sz="1400" baseline="30000" dirty="0" err="1"/>
              <a:t>b</a:t>
            </a:r>
            <a:r>
              <a:rPr lang="en-US" sz="1400" dirty="0" err="1"/>
              <a:t>Comparison</a:t>
            </a:r>
            <a:r>
              <a:rPr lang="en-US" sz="1400" dirty="0"/>
              <a:t> of data observed before versus 5 minutes after TI; </a:t>
            </a:r>
            <a:r>
              <a:rPr lang="en-US" sz="1400" baseline="30000" dirty="0" err="1"/>
              <a:t>c</a:t>
            </a:r>
            <a:r>
              <a:rPr lang="en-US" sz="1400" dirty="0" err="1"/>
              <a:t>Comparison</a:t>
            </a:r>
            <a:r>
              <a:rPr lang="en-US" sz="1400" dirty="0"/>
              <a:t> of data observed before versus 2 hours after TI; </a:t>
            </a:r>
            <a:r>
              <a:rPr lang="en-US" sz="1400" baseline="30000" dirty="0" err="1"/>
              <a:t>d</a:t>
            </a:r>
            <a:r>
              <a:rPr lang="en-US" sz="1400" dirty="0" err="1"/>
              <a:t>Comparison</a:t>
            </a:r>
            <a:r>
              <a:rPr lang="en-US" sz="1400" dirty="0"/>
              <a:t> of data observed 5 minutes after TI versus 2 hours after TI;CRT, capillary refill time, MAP, mean arterial pressure.</a:t>
            </a:r>
            <a:endParaRPr lang="fr-FR" sz="14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xmlns="" id="{0CDB10A5-22B3-BA4B-A79E-312A599602F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2016" y="1104155"/>
          <a:ext cx="5864408" cy="43513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777">
                  <a:extLst>
                    <a:ext uri="{9D8B030D-6E8A-4147-A177-3AD203B41FA5}">
                      <a16:colId xmlns:a16="http://schemas.microsoft.com/office/drawing/2014/main" xmlns="" val="4279493355"/>
                    </a:ext>
                  </a:extLst>
                </a:gridCol>
                <a:gridCol w="1180135">
                  <a:extLst>
                    <a:ext uri="{9D8B030D-6E8A-4147-A177-3AD203B41FA5}">
                      <a16:colId xmlns:a16="http://schemas.microsoft.com/office/drawing/2014/main" xmlns="" val="1239770832"/>
                    </a:ext>
                  </a:extLst>
                </a:gridCol>
                <a:gridCol w="1089767">
                  <a:extLst>
                    <a:ext uri="{9D8B030D-6E8A-4147-A177-3AD203B41FA5}">
                      <a16:colId xmlns:a16="http://schemas.microsoft.com/office/drawing/2014/main" xmlns="" val="813118181"/>
                    </a:ext>
                  </a:extLst>
                </a:gridCol>
                <a:gridCol w="979185">
                  <a:extLst>
                    <a:ext uri="{9D8B030D-6E8A-4147-A177-3AD203B41FA5}">
                      <a16:colId xmlns:a16="http://schemas.microsoft.com/office/drawing/2014/main" xmlns="" val="1136406311"/>
                    </a:ext>
                  </a:extLst>
                </a:gridCol>
                <a:gridCol w="1089767">
                  <a:extLst>
                    <a:ext uri="{9D8B030D-6E8A-4147-A177-3AD203B41FA5}">
                      <a16:colId xmlns:a16="http://schemas.microsoft.com/office/drawing/2014/main" xmlns="" val="2360435995"/>
                    </a:ext>
                  </a:extLst>
                </a:gridCol>
                <a:gridCol w="762777">
                  <a:extLst>
                    <a:ext uri="{9D8B030D-6E8A-4147-A177-3AD203B41FA5}">
                      <a16:colId xmlns:a16="http://schemas.microsoft.com/office/drawing/2014/main" xmlns="" val="2341406329"/>
                    </a:ext>
                  </a:extLst>
                </a:gridCol>
              </a:tblGrid>
              <a:tr h="19857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Parameters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Before TI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5 min after TI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 hours after TI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P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value</a:t>
                      </a:r>
                      <a:r>
                        <a:rPr lang="fr-FR" sz="900" baseline="30000" dirty="0" err="1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016397"/>
                  </a:ext>
                </a:extLst>
              </a:tr>
              <a:tr h="198572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MAP (mmHg)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87 [78–94]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96 [73–108]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77 [69–85]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0.002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0703887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3424150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1462357"/>
                  </a:ext>
                </a:extLst>
              </a:tr>
              <a:tr h="198572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Heart rate (/min)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94 [82–108]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100 [86–110]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88 [77–101]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0.15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6132333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0.005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4744090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6220963"/>
                  </a:ext>
                </a:extLst>
              </a:tr>
              <a:tr h="17538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Cardiac index (L/min/m²)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3.2 [2.3–4]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2.9 [2.2–3.7]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9991343"/>
                  </a:ext>
                </a:extLst>
              </a:tr>
              <a:tr h="28537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Toe-to room temperature gradient (°C)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4.4 [1.3–7.7]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3.6 [0.5–9.3]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0.97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4931364"/>
                  </a:ext>
                </a:extLst>
              </a:tr>
              <a:tr h="17538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Arterial lactate levels (mmol/L)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1.3 [0.9–1.8]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1.3 [0.9–1.9]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0.30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04431929"/>
                  </a:ext>
                </a:extLst>
              </a:tr>
              <a:tr h="198572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knee CRT (s)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2.0 [1.3-3.0]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2.0 [1.5–3.1]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2.0 [1.4–2.7]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0.56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73098011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0.58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9508952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0.86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5826902"/>
                  </a:ext>
                </a:extLst>
              </a:tr>
              <a:tr h="198572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Index CRT (s)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1.5 [1.0–2.1]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1.6 [1.1–2.4]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1.5 [1.0–2.1]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0.40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7375864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0.63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559389"/>
                  </a:ext>
                </a:extLst>
              </a:tr>
              <a:tr h="19857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0.39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470288"/>
                  </a:ext>
                </a:extLst>
              </a:tr>
              <a:tr h="17538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Mottling score (No. [%] of evaluable patients)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5056356"/>
                  </a:ext>
                </a:extLst>
              </a:tr>
              <a:tr h="175385"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0-1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56 (86)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57 (87)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61 (94)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189262"/>
                  </a:ext>
                </a:extLst>
              </a:tr>
              <a:tr h="175385"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7 (11)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8 (13)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4 (6)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3761507"/>
                  </a:ext>
                </a:extLst>
              </a:tr>
              <a:tr h="175385"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4-5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2 (3)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 (0)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 (0)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8273732"/>
                  </a:ext>
                </a:extLst>
              </a:tr>
              <a:tr h="144470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Norepinephrine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 dose (µg/kg/min) 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0-0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0-0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0-0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0.40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2748300"/>
                  </a:ext>
                </a:extLst>
              </a:tr>
              <a:tr h="14387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0.38</a:t>
                      </a:r>
                      <a:r>
                        <a:rPr lang="fr-FR" sz="900" baseline="3000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8993880"/>
                  </a:ext>
                </a:extLst>
              </a:tr>
              <a:tr h="14387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0.42</a:t>
                      </a:r>
                      <a:r>
                        <a:rPr lang="fr-FR" sz="900" baseline="300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09" marR="6420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5727099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A75AFBD0-9934-A345-AC47-1A55BCAB3D4B}"/>
              </a:ext>
            </a:extLst>
          </p:cNvPr>
          <p:cNvSpPr txBox="1"/>
          <p:nvPr/>
        </p:nvSpPr>
        <p:spPr>
          <a:xfrm>
            <a:off x="193158" y="67199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022C859-8C25-7540-B625-7F06F935B0CB}"/>
              </a:ext>
            </a:extLst>
          </p:cNvPr>
          <p:cNvSpPr txBox="1"/>
          <p:nvPr/>
        </p:nvSpPr>
        <p:spPr>
          <a:xfrm>
            <a:off x="6259830" y="61604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xmlns="" id="{218CEF78-0126-2C4B-B672-557A6A0B1C8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14680" y="1113049"/>
          <a:ext cx="5695424" cy="43513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6538">
                  <a:extLst>
                    <a:ext uri="{9D8B030D-6E8A-4147-A177-3AD203B41FA5}">
                      <a16:colId xmlns:a16="http://schemas.microsoft.com/office/drawing/2014/main" xmlns="" val="2061139510"/>
                    </a:ext>
                  </a:extLst>
                </a:gridCol>
                <a:gridCol w="1167993">
                  <a:extLst>
                    <a:ext uri="{9D8B030D-6E8A-4147-A177-3AD203B41FA5}">
                      <a16:colId xmlns:a16="http://schemas.microsoft.com/office/drawing/2014/main" xmlns="" val="3069922327"/>
                    </a:ext>
                  </a:extLst>
                </a:gridCol>
                <a:gridCol w="1078489">
                  <a:extLst>
                    <a:ext uri="{9D8B030D-6E8A-4147-A177-3AD203B41FA5}">
                      <a16:colId xmlns:a16="http://schemas.microsoft.com/office/drawing/2014/main" xmlns="" val="3618270120"/>
                    </a:ext>
                  </a:extLst>
                </a:gridCol>
                <a:gridCol w="1077377">
                  <a:extLst>
                    <a:ext uri="{9D8B030D-6E8A-4147-A177-3AD203B41FA5}">
                      <a16:colId xmlns:a16="http://schemas.microsoft.com/office/drawing/2014/main" xmlns="" val="1446052728"/>
                    </a:ext>
                  </a:extLst>
                </a:gridCol>
                <a:gridCol w="1078489">
                  <a:extLst>
                    <a:ext uri="{9D8B030D-6E8A-4147-A177-3AD203B41FA5}">
                      <a16:colId xmlns:a16="http://schemas.microsoft.com/office/drawing/2014/main" xmlns="" val="3629096273"/>
                    </a:ext>
                  </a:extLst>
                </a:gridCol>
                <a:gridCol w="646538">
                  <a:extLst>
                    <a:ext uri="{9D8B030D-6E8A-4147-A177-3AD203B41FA5}">
                      <a16:colId xmlns:a16="http://schemas.microsoft.com/office/drawing/2014/main" xmlns="" val="2284963377"/>
                    </a:ext>
                  </a:extLst>
                </a:gridCol>
              </a:tblGrid>
              <a:tr h="198524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Parameters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Before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 TI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5 minutes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after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 TI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hours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after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 TI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P </a:t>
                      </a: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value</a:t>
                      </a:r>
                      <a:r>
                        <a:rPr lang="fr-FR" sz="900" baseline="30000" dirty="0" err="1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4568903"/>
                  </a:ext>
                </a:extLst>
              </a:tr>
              <a:tr h="198524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MAP (mmHg)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81 [71–93</a:t>
                      </a: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71 [64–87]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69 [64–76]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0.08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7949889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3403610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0.15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1762086"/>
                  </a:ext>
                </a:extLst>
              </a:tr>
              <a:tr h="198524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Heart</a:t>
                      </a: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 rate (/min)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112 [95–130]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116 [94–133]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118 [89–128]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0.37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6455131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0.96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9815213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0.45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6762459"/>
                  </a:ext>
                </a:extLst>
              </a:tr>
              <a:tr h="17513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Cardiac index (L/min/m²)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2.8 [2.1-3.7]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2.8 [2.0–3.2]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0.08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1732347"/>
                  </a:ext>
                </a:extLst>
              </a:tr>
              <a:tr h="28789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Toe-to room temperature gradient (°C)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2.6 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0.2-7.5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2.1 [-0.3–7.5]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0.30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60565283"/>
                  </a:ext>
                </a:extLst>
              </a:tr>
              <a:tr h="17513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Arterial lactate level (mmol/L)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2.3 [1.1-3.5]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1.8 [1.1–3.2]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0.51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6211811"/>
                  </a:ext>
                </a:extLst>
              </a:tr>
              <a:tr h="198524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knee CRT (s)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2.9 [2-5.3]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3.1 [1.9-4.9]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3.2 [1.8–4.9]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0.81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3938357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8416716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0.69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0259436"/>
                  </a:ext>
                </a:extLst>
              </a:tr>
              <a:tr h="198524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Index CRT (s)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1.7 [1.1–2.9]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1.7 [1.2–2.9]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1.6 [1.2–3.1]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0.39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7491421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0.92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91942764"/>
                  </a:ext>
                </a:extLst>
              </a:tr>
              <a:tr h="198524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0.70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9788386"/>
                  </a:ext>
                </a:extLst>
              </a:tr>
              <a:tr h="1751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1"/>
                          </a:solidFill>
                          <a:effectLst/>
                        </a:rPr>
                        <a:t>Mottling score (No. [%] of evaluable patients)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3895295"/>
                  </a:ext>
                </a:extLst>
              </a:tr>
              <a:tr h="175133"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0-1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24 (55)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29 (66)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29 (66)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9643374"/>
                  </a:ext>
                </a:extLst>
              </a:tr>
              <a:tr h="175133"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11 (25)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10 (23)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9 (21)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7579540"/>
                  </a:ext>
                </a:extLst>
              </a:tr>
              <a:tr h="175133">
                <a:tc>
                  <a:txBody>
                    <a:bodyPr/>
                    <a:lstStyle/>
                    <a:p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4-5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solidFill>
                            <a:schemeClr val="tx1"/>
                          </a:solidFill>
                          <a:effectLst/>
                        </a:rPr>
                        <a:t>9 (20)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5 (11)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6 (13)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NS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2739782"/>
                  </a:ext>
                </a:extLst>
              </a:tr>
              <a:tr h="143945">
                <a:tc rowSpan="3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 err="1">
                          <a:solidFill>
                            <a:schemeClr val="tx1"/>
                          </a:solidFill>
                          <a:effectLst/>
                        </a:rPr>
                        <a:t>Norepinephrine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 dose (µg/kg/min) 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0 – 0.2</a:t>
                      </a: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0- 0.3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0.25 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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0-0.61</a:t>
                      </a: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sym typeface="Symbol" pitchFamily="2" charset="2"/>
                        </a:rPr>
                        <a:t>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0.45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7918196"/>
                  </a:ext>
                </a:extLst>
              </a:tr>
              <a:tr h="14394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>
                          <a:solidFill>
                            <a:schemeClr val="tx1"/>
                          </a:solidFill>
                          <a:effectLst/>
                        </a:rPr>
                        <a:t>0.04</a:t>
                      </a:r>
                      <a:r>
                        <a:rPr lang="fr-FR" sz="90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fr-F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33244086"/>
                  </a:ext>
                </a:extLst>
              </a:tr>
              <a:tr h="14394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r>
                        <a:rPr lang="fr-FR" sz="900" baseline="3000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fr-F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75" marR="647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6653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595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</Words>
  <Application>Microsoft Office PowerPoint</Application>
  <PresentationFormat>Widescreen</PresentationFormat>
  <Paragraphs>144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Saranya M.</dc:creator>
  <cp:lastModifiedBy>Saranya M.</cp:lastModifiedBy>
  <cp:revision>1</cp:revision>
  <dcterms:created xsi:type="dcterms:W3CDTF">2022-07-04T08:56:21Z</dcterms:created>
  <dcterms:modified xsi:type="dcterms:W3CDTF">2022-07-04T08:56:26Z</dcterms:modified>
</cp:coreProperties>
</file>