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4D35A5-15B1-4657-8AE1-DB90504A82CC}" type="datetimeFigureOut">
              <a:rPr lang="en-US" smtClean="0"/>
              <a:t>7/4/2022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3480130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D35A5-15B1-4657-8AE1-DB90504A82CC}" type="datetimeFigureOut">
              <a:rPr lang="en-US" smtClean="0"/>
              <a:t>7/4/2022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28556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94D35A5-15B1-4657-8AE1-DB90504A82CC}" type="datetimeFigureOut">
              <a:rPr lang="en-US" smtClean="0"/>
              <a:t>7/4/2022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198755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4D35A5-15B1-4657-8AE1-DB90504A82CC}" type="datetimeFigureOut">
              <a:rPr lang="en-US" smtClean="0"/>
              <a:t>7/4/2022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1426597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4D35A5-15B1-4657-8AE1-DB90504A82CC}" type="datetimeFigureOut">
              <a:rPr lang="en-US" smtClean="0"/>
              <a:t>7/4/2022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2059406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4D35A5-15B1-4657-8AE1-DB90504A82CC}" type="datetimeFigureOut">
              <a:rPr lang="en-US" smtClean="0"/>
              <a:t>7/4/2022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49573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4D35A5-15B1-4657-8AE1-DB90504A82CC}" type="datetimeFigureOut">
              <a:rPr lang="en-US" smtClean="0"/>
              <a:t>7/4/2022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785609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D35A5-15B1-4657-8AE1-DB90504A82CC}" type="datetimeFigureOut">
              <a:rPr lang="en-US" smtClean="0"/>
              <a:t>7/4/2022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1189575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94D35A5-15B1-4657-8AE1-DB90504A82CC}" type="datetimeFigureOut">
              <a:rPr lang="en-US" smtClean="0"/>
              <a:t>7/4/2022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1696862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D35A5-15B1-4657-8AE1-DB90504A82CC}" type="datetimeFigureOut">
              <a:rPr lang="en-US" smtClean="0"/>
              <a:t>7/4/2022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1576936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4D35A5-15B1-4657-8AE1-DB90504A82CC}" type="datetimeFigureOut">
              <a:rPr lang="en-US" smtClean="0"/>
              <a:t>7/4/2022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05B6D1-075B-4853-9DCF-48E5E5784A90}" type="slidenum">
              <a:rPr lang="en-US" smtClean="0"/>
              <a:t>‹#›</a:t>
            </a:fld>
            <a:endParaRPr lang="en-US"/>
          </a:p>
        </p:txBody>
      </p:sp>
    </p:spTree>
    <p:extLst>
      <p:ext uri="{BB962C8B-B14F-4D97-AF65-F5344CB8AC3E}">
        <p14:creationId xmlns:p14="http://schemas.microsoft.com/office/powerpoint/2010/main" val="3681337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4D35A5-15B1-4657-8AE1-DB90504A82CC}" type="datetimeFigureOut">
              <a:rPr lang="en-US" smtClean="0"/>
              <a:t>7/4/2022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05B6D1-075B-4853-9DCF-48E5E5784A90}" type="slidenum">
              <a:rPr lang="en-US" smtClean="0"/>
              <a:t>‹#›</a:t>
            </a:fld>
            <a:endParaRPr lang="en-US"/>
          </a:p>
        </p:txBody>
      </p:sp>
    </p:spTree>
    <p:extLst>
      <p:ext uri="{BB962C8B-B14F-4D97-AF65-F5344CB8AC3E}">
        <p14:creationId xmlns:p14="http://schemas.microsoft.com/office/powerpoint/2010/main" val="3705819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A8BC421B-D0BE-1C4D-83FB-A76B49F497A3}"/>
              </a:ext>
            </a:extLst>
          </p:cNvPr>
          <p:cNvSpPr/>
          <p:nvPr/>
        </p:nvSpPr>
        <p:spPr>
          <a:xfrm>
            <a:off x="456232" y="628456"/>
            <a:ext cx="1749197" cy="369332"/>
          </a:xfrm>
          <a:prstGeom prst="rect">
            <a:avLst/>
          </a:prstGeom>
        </p:spPr>
        <p:txBody>
          <a:bodyPr wrap="none">
            <a:spAutoFit/>
          </a:bodyPr>
          <a:lstStyle/>
          <a:p>
            <a:r>
              <a:rPr lang="fr-FR" dirty="0" err="1">
                <a:latin typeface="Arial" panose="020B0604020202020204" pitchFamily="34" charset="0"/>
                <a:cs typeface="Arial" panose="020B0604020202020204" pitchFamily="34" charset="0"/>
              </a:rPr>
              <a:t>Additional</a:t>
            </a:r>
            <a:r>
              <a:rPr lang="fr-FR" dirty="0">
                <a:latin typeface="Arial" panose="020B0604020202020204" pitchFamily="34" charset="0"/>
                <a:cs typeface="Arial" panose="020B0604020202020204" pitchFamily="34" charset="0"/>
              </a:rPr>
              <a:t> file 6</a:t>
            </a:r>
            <a:endParaRPr lang="fr-FR" dirty="0"/>
          </a:p>
        </p:txBody>
      </p:sp>
      <p:graphicFrame>
        <p:nvGraphicFramePr>
          <p:cNvPr id="5" name="Tableau 4">
            <a:extLst>
              <a:ext uri="{FF2B5EF4-FFF2-40B4-BE49-F238E27FC236}">
                <a16:creationId xmlns:a16="http://schemas.microsoft.com/office/drawing/2014/main" xmlns="" id="{4B2A6B0C-38FD-4D44-8855-0728DC91A9EF}"/>
              </a:ext>
            </a:extLst>
          </p:cNvPr>
          <p:cNvGraphicFramePr>
            <a:graphicFrameLocks noGrp="1"/>
          </p:cNvGraphicFramePr>
          <p:nvPr>
            <p:extLst/>
          </p:nvPr>
        </p:nvGraphicFramePr>
        <p:xfrm>
          <a:off x="1592649" y="2351899"/>
          <a:ext cx="7794421" cy="1756056"/>
        </p:xfrm>
        <a:graphic>
          <a:graphicData uri="http://schemas.openxmlformats.org/drawingml/2006/table">
            <a:tbl>
              <a:tblPr firstRow="1" firstCol="1"/>
              <a:tblGrid>
                <a:gridCol w="4212486">
                  <a:extLst>
                    <a:ext uri="{9D8B030D-6E8A-4147-A177-3AD203B41FA5}">
                      <a16:colId xmlns:a16="http://schemas.microsoft.com/office/drawing/2014/main" xmlns="" val="1697307277"/>
                    </a:ext>
                  </a:extLst>
                </a:gridCol>
                <a:gridCol w="1716688">
                  <a:extLst>
                    <a:ext uri="{9D8B030D-6E8A-4147-A177-3AD203B41FA5}">
                      <a16:colId xmlns:a16="http://schemas.microsoft.com/office/drawing/2014/main" xmlns="" val="3003343888"/>
                    </a:ext>
                  </a:extLst>
                </a:gridCol>
                <a:gridCol w="1865247">
                  <a:extLst>
                    <a:ext uri="{9D8B030D-6E8A-4147-A177-3AD203B41FA5}">
                      <a16:colId xmlns:a16="http://schemas.microsoft.com/office/drawing/2014/main" xmlns="" val="152423981"/>
                    </a:ext>
                  </a:extLst>
                </a:gridCol>
              </a:tblGrid>
              <a:tr h="292676">
                <a:tc>
                  <a:txBody>
                    <a:bodyPr/>
                    <a:lstStyle/>
                    <a:p>
                      <a:pPr algn="ctr">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Delta AUC</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P value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xmlns="" val="777511271"/>
                  </a:ext>
                </a:extLst>
              </a:tr>
              <a:tr h="292676">
                <a:tc>
                  <a:txBody>
                    <a:bodyPr/>
                    <a:lstStyle/>
                    <a:p>
                      <a:pP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Arterial lactate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0.084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0.246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7F7F7F"/>
                      </a:solidFill>
                      <a:prstDash val="solid"/>
                      <a:round/>
                      <a:headEnd type="none" w="med" len="med"/>
                      <a:tailEnd type="none" w="med" len="med"/>
                    </a:lnT>
                    <a:lnB>
                      <a:noFill/>
                    </a:lnB>
                  </a:tcPr>
                </a:tc>
                <a:extLst>
                  <a:ext uri="{0D108BD9-81ED-4DB2-BD59-A6C34878D82A}">
                    <a16:rowId xmlns:a16="http://schemas.microsoft.com/office/drawing/2014/main" xmlns="" val="1067021462"/>
                  </a:ext>
                </a:extLst>
              </a:tr>
              <a:tr h="292676">
                <a:tc>
                  <a:txBody>
                    <a:bodyPr/>
                    <a:lstStyle/>
                    <a:p>
                      <a:pP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Knee CRT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0.086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0.230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2620093728"/>
                  </a:ext>
                </a:extLst>
              </a:tr>
              <a:tr h="292676">
                <a:tc>
                  <a:txBody>
                    <a:bodyPr/>
                    <a:lstStyle/>
                    <a:p>
                      <a:pP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Heart rate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0.087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0.220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707304332"/>
                  </a:ext>
                </a:extLst>
              </a:tr>
              <a:tr h="292676">
                <a:tc>
                  <a:txBody>
                    <a:bodyPr/>
                    <a:lstStyle/>
                    <a:p>
                      <a:pP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Mean arterial pressure</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0.156</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0.034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xmlns="" val="1757349463"/>
                  </a:ext>
                </a:extLst>
              </a:tr>
              <a:tr h="292676">
                <a:tc>
                  <a:txBody>
                    <a:bodyPr/>
                    <a:lstStyle/>
                    <a:p>
                      <a:pP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Toe-to-room T gradient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0.159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0.035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2609323219"/>
                  </a:ext>
                </a:extLst>
              </a:tr>
            </a:tbl>
          </a:graphicData>
        </a:graphic>
      </p:graphicFrame>
      <p:sp>
        <p:nvSpPr>
          <p:cNvPr id="2" name="ZoneTexte 1">
            <a:extLst>
              <a:ext uri="{FF2B5EF4-FFF2-40B4-BE49-F238E27FC236}">
                <a16:creationId xmlns:a16="http://schemas.microsoft.com/office/drawing/2014/main" xmlns="" id="{69B526AD-6C8E-794A-81AE-7E7CC05F551F}"/>
              </a:ext>
            </a:extLst>
          </p:cNvPr>
          <p:cNvSpPr txBox="1"/>
          <p:nvPr/>
        </p:nvSpPr>
        <p:spPr>
          <a:xfrm>
            <a:off x="856526" y="5324493"/>
            <a:ext cx="10336192" cy="738664"/>
          </a:xfrm>
          <a:prstGeom prst="rect">
            <a:avLst/>
          </a:prstGeom>
          <a:noFill/>
        </p:spPr>
        <p:txBody>
          <a:bodyPr wrap="square" rtlCol="0">
            <a:spAutoFit/>
          </a:bodyPr>
          <a:lstStyle/>
          <a:p>
            <a:pPr algn="just"/>
            <a:r>
              <a:rPr lang="en-US" sz="1400" b="1" dirty="0"/>
              <a:t>Additional file 6.</a:t>
            </a:r>
            <a:r>
              <a:rPr lang="en-US" sz="1400" dirty="0"/>
              <a:t> The delta AUROC column shows the increase in discrimination, as measured by the AUROC, due to addition of mottling score to the variable indicated in the first column (logistic regression model using mottling score together with the variable in the first column). </a:t>
            </a:r>
            <a:endParaRPr lang="fr-FR" sz="1400" dirty="0"/>
          </a:p>
        </p:txBody>
      </p:sp>
    </p:spTree>
    <p:extLst>
      <p:ext uri="{BB962C8B-B14F-4D97-AF65-F5344CB8AC3E}">
        <p14:creationId xmlns:p14="http://schemas.microsoft.com/office/powerpoint/2010/main" val="1437655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Words>
  <Application>Microsoft Office PowerPoint</Application>
  <PresentationFormat>Widescreen</PresentationFormat>
  <Paragraphs>20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Saranya M.</dc:creator>
  <cp:lastModifiedBy>Saranya M.</cp:lastModifiedBy>
  <cp:revision>1</cp:revision>
  <dcterms:created xsi:type="dcterms:W3CDTF">2022-07-04T08:58:23Z</dcterms:created>
  <dcterms:modified xsi:type="dcterms:W3CDTF">2022-07-04T08:58:30Z</dcterms:modified>
</cp:coreProperties>
</file>