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0" r:id="rId3"/>
    <p:sldId id="265" r:id="rId4"/>
    <p:sldId id="262" r:id="rId5"/>
    <p:sldId id="263" r:id="rId6"/>
    <p:sldId id="267" r:id="rId7"/>
    <p:sldId id="258" r:id="rId8"/>
    <p:sldId id="261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54" userDrawn="1">
          <p15:clr>
            <a:srgbClr val="A4A3A4"/>
          </p15:clr>
        </p15:guide>
        <p15:guide id="2" pos="508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6" y="48"/>
      </p:cViewPr>
      <p:guideLst>
        <p:guide orient="horz" pos="754"/>
        <p:guide pos="508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EA11B-2BEE-43CC-98DD-A1F7285157D2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68ED5-7142-4869-80FB-CFB1F23806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536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431F01-36D3-4001-9575-2677E854086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270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431F01-36D3-4001-9575-2677E854086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290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4DBDA0-C6E9-4A32-A073-D77EFE10F5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53040F-5B29-4C9E-94A2-8A53FC8DE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D68C0E-4B6E-464D-90A6-B6E07732E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53CC212-F49B-46A4-B111-63A3C459C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CF3B1E-52CB-4E04-A09D-486CA8800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60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D50D70-6D9F-4961-BF97-13A823407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2C83227-0506-495D-AAF3-95FFE77815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8411A-4AB5-4310-9786-DB1F545D4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BE5F4D-A02A-456C-85B9-8EA9E1C72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EAD665-85B4-4EBA-B7CE-5E0D464C6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06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154D50F-C451-416F-806F-030D16CC53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C77D071-B10B-433E-8806-F7F4EF911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C2AC87-9729-4882-818A-EAECDD0A6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B47E36-DFE2-42B3-985A-72465C6FC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609CD9-746D-463A-AC14-EE282765E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5746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6358C4-69F2-43BD-8EEE-4539647D5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571113-3E29-499C-9ECE-901F54A9B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DAEE95-3ADD-4CDD-9A62-FB4E6A411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2DC78F-E4D0-4C86-988F-DBF2C9E7D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671164-BDFE-4462-B29A-29B5EE60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92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398682-EBAB-433C-A547-E073F8E25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C9141C-1E84-4B7B-B857-9834FFFD4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6877B5-FF6B-4445-A233-B4999F6F0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0ED6F3-6BF2-429B-A77F-5E7153B8F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2DEB3C-27CE-435B-AAEA-CAE648F3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394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58596C-9735-48E0-A20F-E763D3FFD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8327D2-BDCF-4AAD-BD20-95B01C0D9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AB841F-484B-4756-B537-1F3AE0643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E91F88F-D7F2-4663-9530-52C3F745D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EA0A98-08DF-47F6-B46C-3EC51ED82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576D2C0-258E-44C8-B176-7942315C5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022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0B5E26-7388-4629-A53E-CFDCE658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F1B012-8828-4A0E-936E-4A3C1F3D7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A5F5769-F5EC-48DC-9FB4-00B3891621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4D88951-C7A5-44BC-953D-A285F1CB89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41EAC45-317B-4010-AA9A-357C001DD4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29686E9-982E-47F9-AE05-C1A0CCD26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E8E0D99-6C21-4388-B734-C2E0A63F1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4C622BD-2325-40EF-9D04-7F4E608FF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239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D3D203-38CF-45DE-870A-4C842A84B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E755607-3362-410A-9B1F-08408CDB7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730BAD4-DD73-44E2-8F01-15166DAA0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8969AEF-8894-4600-8B25-93A5B2FF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6323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2A66A0A-2436-4E32-A399-D8B808D67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369FFC-E720-4DAF-A7AC-7C35682FA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F6044B-32FC-4533-975E-23AFA8BE2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71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EF87A3-F149-400E-B8AE-309BEC8C3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829981-9C6C-4F35-A9A0-C13ADE385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B5B59C-7B8D-4D54-98D5-3E85F06DF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8312D9-02F5-44D0-A71D-F1D6534DC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B6DBD1-92A1-4AA2-B910-DC58922F1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C862BC0-DB07-4517-8913-C24950335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51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9F76D2-4A99-4653-89D8-B4CE50910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947AE2-DCAD-4052-A49D-8FA6939BF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31F11B7-EE1F-4B1A-B601-73400FBD3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AA6C92-9B65-4B20-8E8C-DB63EA25F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B3647-41DB-4AEC-8F0E-38820E09E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B10D74-52ED-418F-BBA8-9D07BD5BD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918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665ABE9-D47C-4564-A705-CEF4DE46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93FEE65-5875-4724-ADF9-286AF17D86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A1ADF4-D5EA-44C0-8707-403D95854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FA075-A53C-4842-8FA5-E87121D51D1A}" type="datetimeFigureOut">
              <a:rPr lang="fr-FR" smtClean="0"/>
              <a:t>20/05/2022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38128D-671A-44A5-8A67-674F77BDC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40EF79-0A8A-450F-973A-2388F76988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5B4AA-A8BE-47D4-B9C1-4A4EE7A13E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080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6">
            <a:extLst>
              <a:ext uri="{FF2B5EF4-FFF2-40B4-BE49-F238E27FC236}">
                <a16:creationId xmlns:a16="http://schemas.microsoft.com/office/drawing/2014/main" id="{824DCE19-A7F5-4E3E-8E96-4F9F512C8CBC}"/>
              </a:ext>
            </a:extLst>
          </p:cNvPr>
          <p:cNvSpPr txBox="1"/>
          <p:nvPr/>
        </p:nvSpPr>
        <p:spPr>
          <a:xfrm>
            <a:off x="3109182" y="2076265"/>
            <a:ext cx="4437625" cy="41218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776 patients were included in SEPSISPAM trial</a:t>
            </a:r>
            <a:endParaRPr lang="fr-F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DA5D7E68-562D-40BA-A3EF-D7B39A720E62}"/>
              </a:ext>
            </a:extLst>
          </p:cNvPr>
          <p:cNvCxnSpPr>
            <a:cxnSpLocks/>
          </p:cNvCxnSpPr>
          <p:nvPr/>
        </p:nvCxnSpPr>
        <p:spPr>
          <a:xfrm>
            <a:off x="5528702" y="2505337"/>
            <a:ext cx="0" cy="120982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D12F813-699C-4EEC-9DB2-3E1F402C59CE}"/>
              </a:ext>
            </a:extLst>
          </p:cNvPr>
          <p:cNvCxnSpPr/>
          <p:nvPr/>
        </p:nvCxnSpPr>
        <p:spPr>
          <a:xfrm>
            <a:off x="5528702" y="3110248"/>
            <a:ext cx="6477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27">
            <a:extLst>
              <a:ext uri="{FF2B5EF4-FFF2-40B4-BE49-F238E27FC236}">
                <a16:creationId xmlns:a16="http://schemas.microsoft.com/office/drawing/2014/main" id="{07491E80-398D-4989-8E0F-107764BAAC91}"/>
              </a:ext>
            </a:extLst>
          </p:cNvPr>
          <p:cNvSpPr txBox="1"/>
          <p:nvPr/>
        </p:nvSpPr>
        <p:spPr>
          <a:xfrm>
            <a:off x="6176402" y="2806681"/>
            <a:ext cx="4636910" cy="41215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 patients had no data for mottling analysis</a:t>
            </a:r>
            <a:endParaRPr lang="fr-FR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23">
            <a:extLst>
              <a:ext uri="{FF2B5EF4-FFF2-40B4-BE49-F238E27FC236}">
                <a16:creationId xmlns:a16="http://schemas.microsoft.com/office/drawing/2014/main" id="{CC0E6ECB-6D35-4C86-B542-5081002267AE}"/>
              </a:ext>
            </a:extLst>
          </p:cNvPr>
          <p:cNvSpPr txBox="1"/>
          <p:nvPr/>
        </p:nvSpPr>
        <p:spPr>
          <a:xfrm>
            <a:off x="3755470" y="3715159"/>
            <a:ext cx="3546465" cy="41215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747 </a:t>
            </a:r>
            <a:r>
              <a:rPr lang="fr-FR" sz="16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monitored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fr-FR" sz="1600" kern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mottling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0461D6E-F8A5-4E40-89B1-7263B2A4DE0E}"/>
              </a:ext>
            </a:extLst>
          </p:cNvPr>
          <p:cNvCxnSpPr/>
          <p:nvPr/>
        </p:nvCxnSpPr>
        <p:spPr>
          <a:xfrm>
            <a:off x="5528703" y="4148380"/>
            <a:ext cx="0" cy="2228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8F4FF32-F2B2-4ED7-946C-F523ABE9EB94}"/>
              </a:ext>
            </a:extLst>
          </p:cNvPr>
          <p:cNvCxnSpPr>
            <a:cxnSpLocks/>
          </p:cNvCxnSpPr>
          <p:nvPr/>
        </p:nvCxnSpPr>
        <p:spPr>
          <a:xfrm flipV="1">
            <a:off x="3109182" y="4371265"/>
            <a:ext cx="4437625" cy="183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94D8C72-D355-4397-AC58-43CA118BCC65}"/>
              </a:ext>
            </a:extLst>
          </p:cNvPr>
          <p:cNvCxnSpPr/>
          <p:nvPr/>
        </p:nvCxnSpPr>
        <p:spPr>
          <a:xfrm>
            <a:off x="3109182" y="4399868"/>
            <a:ext cx="0" cy="2870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32ED0003-1969-4BAB-B1DD-076F5DF03966}"/>
              </a:ext>
            </a:extLst>
          </p:cNvPr>
          <p:cNvCxnSpPr>
            <a:cxnSpLocks/>
          </p:cNvCxnSpPr>
          <p:nvPr/>
        </p:nvCxnSpPr>
        <p:spPr>
          <a:xfrm>
            <a:off x="7546807" y="4389629"/>
            <a:ext cx="0" cy="2870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26">
            <a:extLst>
              <a:ext uri="{FF2B5EF4-FFF2-40B4-BE49-F238E27FC236}">
                <a16:creationId xmlns:a16="http://schemas.microsoft.com/office/drawing/2014/main" id="{45E99785-57D0-45FC-9ED3-A8013A852637}"/>
              </a:ext>
            </a:extLst>
          </p:cNvPr>
          <p:cNvSpPr txBox="1"/>
          <p:nvPr/>
        </p:nvSpPr>
        <p:spPr>
          <a:xfrm>
            <a:off x="1283665" y="4686888"/>
            <a:ext cx="3651034" cy="58000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374 were assigned to low target group  (65-70 mmHg of MAP)</a:t>
            </a:r>
            <a:endParaRPr lang="fr-F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ZoneTexte 40">
            <a:extLst>
              <a:ext uri="{FF2B5EF4-FFF2-40B4-BE49-F238E27FC236}">
                <a16:creationId xmlns:a16="http://schemas.microsoft.com/office/drawing/2014/main" id="{569EDD64-B4CB-428A-A551-4C6C340E27FC}"/>
              </a:ext>
            </a:extLst>
          </p:cNvPr>
          <p:cNvSpPr txBox="1"/>
          <p:nvPr/>
        </p:nvSpPr>
        <p:spPr>
          <a:xfrm>
            <a:off x="5721291" y="4689717"/>
            <a:ext cx="3651032" cy="57434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6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373 were assigned to high target group (80-85 mmHg of MAP)</a:t>
            </a:r>
            <a:endParaRPr lang="fr-FR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752E173-0146-4BC9-8E80-100827FC9650}"/>
              </a:ext>
            </a:extLst>
          </p:cNvPr>
          <p:cNvSpPr txBox="1"/>
          <p:nvPr/>
        </p:nvSpPr>
        <p:spPr>
          <a:xfrm>
            <a:off x="0" y="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latin typeface="Segoe UI" panose="020B0502040204020203" pitchFamily="34" charset="0"/>
                <a:cs typeface="Segoe UI" panose="020B0502040204020203" pitchFamily="34" charset="0"/>
              </a:rPr>
              <a:t>Fig. S1</a:t>
            </a:r>
          </a:p>
        </p:txBody>
      </p:sp>
    </p:spTree>
    <p:extLst>
      <p:ext uri="{BB962C8B-B14F-4D97-AF65-F5344CB8AC3E}">
        <p14:creationId xmlns:p14="http://schemas.microsoft.com/office/powerpoint/2010/main" val="126298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5D3D99D1-8441-44CE-9B36-D541078CF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622" y="871994"/>
            <a:ext cx="7552474" cy="559561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958914-8552-428D-B6F4-9E1F28E85358}"/>
              </a:ext>
            </a:extLst>
          </p:cNvPr>
          <p:cNvSpPr txBox="1"/>
          <p:nvPr/>
        </p:nvSpPr>
        <p:spPr>
          <a:xfrm>
            <a:off x="0" y="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latin typeface="Segoe UI" panose="020B0502040204020203" pitchFamily="34" charset="0"/>
                <a:cs typeface="Segoe UI" panose="020B0502040204020203" pitchFamily="34" charset="0"/>
              </a:rPr>
              <a:t>Fig. S2</a:t>
            </a:r>
          </a:p>
        </p:txBody>
      </p:sp>
    </p:spTree>
    <p:extLst>
      <p:ext uri="{BB962C8B-B14F-4D97-AF65-F5344CB8AC3E}">
        <p14:creationId xmlns:p14="http://schemas.microsoft.com/office/powerpoint/2010/main" val="60828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F9B28233-43D9-43CC-BC78-945DFF1A0990}"/>
              </a:ext>
            </a:extLst>
          </p:cNvPr>
          <p:cNvSpPr txBox="1"/>
          <p:nvPr/>
        </p:nvSpPr>
        <p:spPr>
          <a:xfrm>
            <a:off x="0" y="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latin typeface="Segoe UI" panose="020B0502040204020203" pitchFamily="34" charset="0"/>
                <a:cs typeface="Segoe UI" panose="020B0502040204020203" pitchFamily="34" charset="0"/>
              </a:rPr>
              <a:t>Fig. S3</a:t>
            </a:r>
          </a:p>
        </p:txBody>
      </p:sp>
      <p:pic>
        <p:nvPicPr>
          <p:cNvPr id="4" name="Image 3" descr="Une image contenant lumière, trafic, rouge, extérieur&#10;&#10;Description générée automatiquement">
            <a:extLst>
              <a:ext uri="{FF2B5EF4-FFF2-40B4-BE49-F238E27FC236}">
                <a16:creationId xmlns:a16="http://schemas.microsoft.com/office/drawing/2014/main" id="{5056B70E-9A34-7306-78E6-0ECD94663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818" y="285750"/>
            <a:ext cx="6942146" cy="586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80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18C6970-A07A-478E-95D7-8502A93393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901" y="798218"/>
            <a:ext cx="6388588" cy="547764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9AD24F5-9EBB-4BE2-85CA-8E7580AB40EC}"/>
              </a:ext>
            </a:extLst>
          </p:cNvPr>
          <p:cNvSpPr txBox="1"/>
          <p:nvPr/>
        </p:nvSpPr>
        <p:spPr>
          <a:xfrm>
            <a:off x="0" y="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latin typeface="Segoe UI" panose="020B0502040204020203" pitchFamily="34" charset="0"/>
                <a:cs typeface="Segoe UI" panose="020B0502040204020203" pitchFamily="34" charset="0"/>
              </a:rPr>
              <a:t>Fig. S4</a:t>
            </a:r>
          </a:p>
        </p:txBody>
      </p:sp>
    </p:spTree>
    <p:extLst>
      <p:ext uri="{BB962C8B-B14F-4D97-AF65-F5344CB8AC3E}">
        <p14:creationId xmlns:p14="http://schemas.microsoft.com/office/powerpoint/2010/main" val="877185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B8A194EF-0ABF-4E26-A5A7-FB74313C8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807" y="-280914"/>
            <a:ext cx="6994525" cy="699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7B13C8E-A4B9-4317-94A0-D6FD500E3C91}"/>
              </a:ext>
            </a:extLst>
          </p:cNvPr>
          <p:cNvSpPr txBox="1"/>
          <p:nvPr/>
        </p:nvSpPr>
        <p:spPr>
          <a:xfrm>
            <a:off x="0" y="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latin typeface="Segoe UI" panose="020B0502040204020203" pitchFamily="34" charset="0"/>
                <a:cs typeface="Segoe UI" panose="020B0502040204020203" pitchFamily="34" charset="0"/>
              </a:rPr>
              <a:t>Fig. S5</a:t>
            </a:r>
          </a:p>
        </p:txBody>
      </p:sp>
    </p:spTree>
    <p:extLst>
      <p:ext uri="{BB962C8B-B14F-4D97-AF65-F5344CB8AC3E}">
        <p14:creationId xmlns:p14="http://schemas.microsoft.com/office/powerpoint/2010/main" val="4130283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000" y="308897"/>
            <a:ext cx="12600000" cy="627286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50FB683-5CDD-9E08-F0E9-9BA0B206AF17}"/>
              </a:ext>
            </a:extLst>
          </p:cNvPr>
          <p:cNvSpPr txBox="1"/>
          <p:nvPr/>
        </p:nvSpPr>
        <p:spPr>
          <a:xfrm>
            <a:off x="0" y="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latin typeface="Segoe UI" panose="020B0502040204020203" pitchFamily="34" charset="0"/>
                <a:cs typeface="Segoe UI" panose="020B0502040204020203" pitchFamily="34" charset="0"/>
              </a:rPr>
              <a:t>Fig. S6</a:t>
            </a:r>
          </a:p>
        </p:txBody>
      </p:sp>
    </p:spTree>
    <p:extLst>
      <p:ext uri="{BB962C8B-B14F-4D97-AF65-F5344CB8AC3E}">
        <p14:creationId xmlns:p14="http://schemas.microsoft.com/office/powerpoint/2010/main" val="2999768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000" y="-342000"/>
            <a:ext cx="7200000" cy="7200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34736F-C613-C3BA-45BD-0713EFE11D11}"/>
              </a:ext>
            </a:extLst>
          </p:cNvPr>
          <p:cNvSpPr txBox="1"/>
          <p:nvPr/>
        </p:nvSpPr>
        <p:spPr>
          <a:xfrm>
            <a:off x="0" y="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latin typeface="Segoe UI" panose="020B0502040204020203" pitchFamily="34" charset="0"/>
                <a:cs typeface="Segoe UI" panose="020B0502040204020203" pitchFamily="34" charset="0"/>
              </a:rPr>
              <a:t>Fig. S7</a:t>
            </a:r>
          </a:p>
        </p:txBody>
      </p:sp>
    </p:spTree>
    <p:extLst>
      <p:ext uri="{BB962C8B-B14F-4D97-AF65-F5344CB8AC3E}">
        <p14:creationId xmlns:p14="http://schemas.microsoft.com/office/powerpoint/2010/main" val="987847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sombre, très coloré, lumière&#10;&#10;Description générée automatiquement">
            <a:extLst>
              <a:ext uri="{FF2B5EF4-FFF2-40B4-BE49-F238E27FC236}">
                <a16:creationId xmlns:a16="http://schemas.microsoft.com/office/drawing/2014/main" id="{8D8A0FB0-327E-4400-A847-6379D76A9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145" y="846666"/>
            <a:ext cx="5430946" cy="422071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E9B0719-9392-403E-97D5-7C6364865D9E}"/>
              </a:ext>
            </a:extLst>
          </p:cNvPr>
          <p:cNvSpPr txBox="1"/>
          <p:nvPr/>
        </p:nvSpPr>
        <p:spPr>
          <a:xfrm>
            <a:off x="0" y="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latin typeface="Segoe UI" panose="020B0502040204020203" pitchFamily="34" charset="0"/>
                <a:cs typeface="Segoe UI" panose="020B0502040204020203" pitchFamily="34" charset="0"/>
              </a:rPr>
              <a:t>Fig. S8</a:t>
            </a:r>
          </a:p>
        </p:txBody>
      </p:sp>
    </p:spTree>
    <p:extLst>
      <p:ext uri="{BB962C8B-B14F-4D97-AF65-F5344CB8AC3E}">
        <p14:creationId xmlns:p14="http://schemas.microsoft.com/office/powerpoint/2010/main" val="14760408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Grand écran</PresentationFormat>
  <Paragraphs>15</Paragraphs>
  <Slides>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Segoe UI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Nicolas FAGE</dc:creator>
  <cp:lastModifiedBy>Nicolas FAGE</cp:lastModifiedBy>
  <cp:revision>14</cp:revision>
  <dcterms:created xsi:type="dcterms:W3CDTF">2022-02-02T07:12:47Z</dcterms:created>
  <dcterms:modified xsi:type="dcterms:W3CDTF">2022-05-19T22:04:35Z</dcterms:modified>
</cp:coreProperties>
</file>