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26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33A-4C51-A8EC-5CE35685A47A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3A-4C51-A8EC-5CE35685A4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3A-4C51-A8EC-5CE35685A4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33A-4C51-A8EC-5CE35685A47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3A-4C51-A8EC-5CE35685A47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Microscopic detection of fungal elements in BAL, indicating a mold</c:v>
                </c:pt>
                <c:pt idx="1">
                  <c:v>Positive bronchoalveolar lavage culture</c:v>
                </c:pt>
                <c:pt idx="2">
                  <c:v>Serum galactomannan index &gt; 0.5</c:v>
                </c:pt>
                <c:pt idx="3">
                  <c:v>BAL galactomannan index ≥ 1.0</c:v>
                </c:pt>
                <c:pt idx="4">
                  <c:v>Positive aspergillus PCR in BAL</c:v>
                </c:pt>
                <c:pt idx="5">
                  <c:v>Positive PCR in plasma, serum or whole blood 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0.16666666699999999</c:v>
                </c:pt>
                <c:pt idx="1">
                  <c:v>0.58333333300000001</c:v>
                </c:pt>
                <c:pt idx="2">
                  <c:v>0.16666666699999999</c:v>
                </c:pt>
                <c:pt idx="3">
                  <c:v>0.33333333300000001</c:v>
                </c:pt>
                <c:pt idx="4">
                  <c:v>0.58333333300000001</c:v>
                </c:pt>
                <c:pt idx="5">
                  <c:v>4.1666666999999998E-2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3A-4C51-A8EC-5CE35685A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040992"/>
        <c:axId val="423045584"/>
      </c:barChart>
      <c:catAx>
        <c:axId val="42304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3045584"/>
        <c:crosses val="autoZero"/>
        <c:auto val="1"/>
        <c:lblAlgn val="ctr"/>
        <c:lblOffset val="100"/>
        <c:noMultiLvlLbl val="0"/>
      </c:catAx>
      <c:valAx>
        <c:axId val="423045584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3040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433A-4C51-A8EC-5CE35685A47A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3A-4C51-A8EC-5CE35685A4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3A-4C51-A8EC-5CE35685A4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33A-4C51-A8EC-5CE35685A47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3A-4C51-A8EC-5CE35685A47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5"/>
                <c:pt idx="0">
                  <c:v>Microscopic detection of fungal elements in non-BAL, indicating a mold</c:v>
                </c:pt>
                <c:pt idx="1">
                  <c:v>Positive non-BAL culture</c:v>
                </c:pt>
                <c:pt idx="2">
                  <c:v>Single non-BAL galactomannan index &gt; 4.5</c:v>
                </c:pt>
                <c:pt idx="3">
                  <c:v>≥2 non-BAL galactomannan index &gt; 1.2 </c:v>
                </c:pt>
                <c:pt idx="4">
                  <c:v>Non-BAL galactomannan index &gt; 1.2 plus non-BAL PCR positive test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0.2</c:v>
                </c:pt>
                <c:pt idx="1">
                  <c:v>0.6</c:v>
                </c:pt>
                <c:pt idx="2">
                  <c:v>0</c:v>
                </c:pt>
                <c:pt idx="3">
                  <c:v>0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3A-4C51-A8EC-5CE35685A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040992"/>
        <c:axId val="423045584"/>
      </c:barChart>
      <c:catAx>
        <c:axId val="42304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3045584"/>
        <c:crosses val="autoZero"/>
        <c:auto val="1"/>
        <c:lblAlgn val="ctr"/>
        <c:lblOffset val="100"/>
        <c:noMultiLvlLbl val="0"/>
      </c:catAx>
      <c:valAx>
        <c:axId val="423045584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3040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68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22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509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32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3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86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36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62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FA36F-0014-42B2-A84F-DF261AD02593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A50A9-E038-421D-BAF9-EAD3D4A4D4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47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1314450" y="190500"/>
          <a:ext cx="95631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456577" y="190500"/>
            <a:ext cx="3309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err="1" smtClean="0"/>
              <a:t>Proven</a:t>
            </a:r>
            <a:r>
              <a:rPr lang="fr-FR" sz="2000" b="1" u="sng" dirty="0" smtClean="0"/>
              <a:t>/probable CAPA, </a:t>
            </a:r>
            <a:r>
              <a:rPr lang="fr-FR" sz="2000" b="1" i="1" u="sng" dirty="0" smtClean="0"/>
              <a:t>N</a:t>
            </a:r>
            <a:r>
              <a:rPr lang="fr-FR" sz="2000" b="1" u="sng" dirty="0" smtClean="0"/>
              <a:t>=24</a:t>
            </a:r>
            <a:endParaRPr lang="fr-FR" sz="2000" b="1" u="sng" dirty="0"/>
          </a:p>
        </p:txBody>
      </p:sp>
    </p:spTree>
    <p:extLst>
      <p:ext uri="{BB962C8B-B14F-4D97-AF65-F5344CB8AC3E}">
        <p14:creationId xmlns:p14="http://schemas.microsoft.com/office/powerpoint/2010/main" val="9119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1362366414"/>
              </p:ext>
            </p:extLst>
          </p:nvPr>
        </p:nvGraphicFramePr>
        <p:xfrm>
          <a:off x="1314450" y="190500"/>
          <a:ext cx="95631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456577" y="190500"/>
            <a:ext cx="2229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/>
              <a:t>Possible CAPA, </a:t>
            </a:r>
            <a:r>
              <a:rPr lang="fr-FR" sz="2000" b="1" i="1" u="sng" dirty="0"/>
              <a:t>N</a:t>
            </a:r>
            <a:r>
              <a:rPr lang="fr-FR" sz="2000" b="1" u="sng" dirty="0" smtClean="0"/>
              <a:t>=5</a:t>
            </a:r>
            <a:endParaRPr lang="fr-FR" sz="2000" b="1" u="sng" dirty="0"/>
          </a:p>
        </p:txBody>
      </p:sp>
    </p:spTree>
    <p:extLst>
      <p:ext uri="{BB962C8B-B14F-4D97-AF65-F5344CB8AC3E}">
        <p14:creationId xmlns:p14="http://schemas.microsoft.com/office/powerpoint/2010/main" val="15282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</Words>
  <Application>Microsoft Office PowerPoint</Application>
  <PresentationFormat>Grand écran</PresentationFormat>
  <Paragraphs>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BAY Pierre</dc:creator>
  <cp:lastModifiedBy>BAY Pierre</cp:lastModifiedBy>
  <cp:revision>11</cp:revision>
  <dcterms:created xsi:type="dcterms:W3CDTF">2023-07-25T15:18:05Z</dcterms:created>
  <dcterms:modified xsi:type="dcterms:W3CDTF">2023-08-09T07:24:21Z</dcterms:modified>
</cp:coreProperties>
</file>