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6858000" cy="9144000" type="screen4x3"/>
  <p:notesSz cx="701040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n Weeda" initials="EW" lastIdx="3" clrIdx="0">
    <p:extLst>
      <p:ext uri="{19B8F6BF-5375-455C-9EA6-DF929625EA0E}">
        <p15:presenceInfo xmlns:p15="http://schemas.microsoft.com/office/powerpoint/2012/main" userId="S-1-5-21-749186323-2498253244-4219323195-1358634" providerId="AD"/>
      </p:ext>
    </p:extLst>
  </p:cmAuthor>
  <p:cmAuthor id="2" name="Nguyen, Elaine" initials="NE" lastIdx="3" clrIdx="1">
    <p:extLst>
      <p:ext uri="{19B8F6BF-5375-455C-9EA6-DF929625EA0E}">
        <p15:presenceInfo xmlns:p15="http://schemas.microsoft.com/office/powerpoint/2012/main" userId="S-1-5-21-749186323-2498253244-4219323195-1371332" providerId="AD"/>
      </p:ext>
    </p:extLst>
  </p:cmAuthor>
  <p:cmAuthor id="3" name="Diana Sobieraj" initials="DS" lastIdx="1" clrIdx="2">
    <p:extLst>
      <p:ext uri="{19B8F6BF-5375-455C-9EA6-DF929625EA0E}">
        <p15:presenceInfo xmlns:p15="http://schemas.microsoft.com/office/powerpoint/2012/main" userId="S-1-5-21-749186323-2498253244-4219323195-546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349" autoAdjust="0"/>
  </p:normalViewPr>
  <p:slideViewPr>
    <p:cSldViewPr snapToGrid="0">
      <p:cViewPr varScale="1">
        <p:scale>
          <a:sx n="59" d="100"/>
          <a:sy n="59" d="100"/>
        </p:scale>
        <p:origin x="102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2197100" y="696913"/>
            <a:ext cx="2616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701041" y="4415790"/>
            <a:ext cx="5608319" cy="418338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481739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701041" y="4415790"/>
            <a:ext cx="5608319" cy="418338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ctr" anchorCtr="0">
            <a:noAutofit/>
          </a:bodyPr>
          <a:lstStyle/>
          <a:p>
            <a:pPr defTabSz="931774">
              <a:defRPr/>
            </a:pPr>
            <a:r>
              <a:rPr lang="en-US" b="1" dirty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Figure 1. </a:t>
            </a:r>
            <a:r>
              <a:rPr lang="en-US" b="1"/>
              <a:t>Flow diagram of study selection process for the meta analysis</a:t>
            </a:r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2197100" y="696913"/>
            <a:ext cx="2616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758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342900" y="8326436"/>
            <a:ext cx="1600199" cy="63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2343150" y="8326436"/>
            <a:ext cx="2171700" cy="63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4914900" y="8326436"/>
            <a:ext cx="1600199" cy="635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342900" y="366712"/>
            <a:ext cx="6172199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342900" y="2133600"/>
            <a:ext cx="6172199" cy="60340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342900" y="8326436"/>
            <a:ext cx="1600199" cy="63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2343150" y="8326436"/>
            <a:ext cx="2171700" cy="63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4914900" y="8326436"/>
            <a:ext cx="1600199" cy="635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ctrTitle"/>
          </p:nvPr>
        </p:nvSpPr>
        <p:spPr>
          <a:xfrm>
            <a:off x="514350" y="2840038"/>
            <a:ext cx="5829299" cy="19605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342900" y="8326436"/>
            <a:ext cx="1600199" cy="63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343150" y="8326436"/>
            <a:ext cx="2171700" cy="63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4914900" y="8326436"/>
            <a:ext cx="1600199" cy="635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 rot="5400000">
            <a:off x="1843087" y="3495675"/>
            <a:ext cx="7800975" cy="1543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 rot="5400000">
            <a:off x="-1319212" y="2028825"/>
            <a:ext cx="7800975" cy="44767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342900" y="8326436"/>
            <a:ext cx="1600199" cy="63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2343150" y="8326436"/>
            <a:ext cx="2171700" cy="63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4914900" y="8326436"/>
            <a:ext cx="1600199" cy="635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42900" y="366712"/>
            <a:ext cx="6172199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 rot="5400000">
            <a:off x="411956" y="2064543"/>
            <a:ext cx="6034086" cy="617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342900" y="8326436"/>
            <a:ext cx="1600199" cy="63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2343150" y="8326436"/>
            <a:ext cx="2171700" cy="63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4914900" y="8326436"/>
            <a:ext cx="1600199" cy="635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1344612" y="6400800"/>
            <a:ext cx="4114800" cy="7556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Shape 29"/>
          <p:cNvSpPr>
            <a:spLocks noGrp="1"/>
          </p:cNvSpPr>
          <p:nvPr>
            <p:ph type="pic" idx="2"/>
          </p:nvPr>
        </p:nvSpPr>
        <p:spPr>
          <a:xfrm>
            <a:off x="1344612" y="817562"/>
            <a:ext cx="4114800" cy="548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1344612" y="7156450"/>
            <a:ext cx="4114800" cy="10731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xfrm>
            <a:off x="342900" y="8326436"/>
            <a:ext cx="1600199" cy="63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xfrm>
            <a:off x="2343150" y="8326436"/>
            <a:ext cx="2171700" cy="63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4914900" y="8326436"/>
            <a:ext cx="1600199" cy="635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342900" y="363537"/>
            <a:ext cx="2255837" cy="1549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2681288" y="363537"/>
            <a:ext cx="3833811" cy="78041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2"/>
          </p:nvPr>
        </p:nvSpPr>
        <p:spPr>
          <a:xfrm>
            <a:off x="342900" y="1912938"/>
            <a:ext cx="2255837" cy="62547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342900" y="8326436"/>
            <a:ext cx="1600199" cy="63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2343150" y="8326436"/>
            <a:ext cx="2171700" cy="63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4914900" y="8326436"/>
            <a:ext cx="1600199" cy="635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342900" y="366712"/>
            <a:ext cx="6172199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dt" idx="10"/>
          </p:nvPr>
        </p:nvSpPr>
        <p:spPr>
          <a:xfrm>
            <a:off x="342900" y="8326436"/>
            <a:ext cx="1600199" cy="63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ftr" idx="11"/>
          </p:nvPr>
        </p:nvSpPr>
        <p:spPr>
          <a:xfrm>
            <a:off x="2343150" y="8326436"/>
            <a:ext cx="2171700" cy="63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4914900" y="8326436"/>
            <a:ext cx="1600199" cy="635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342900" y="366712"/>
            <a:ext cx="6172199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342900" y="2046288"/>
            <a:ext cx="3030537" cy="8540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2"/>
          </p:nvPr>
        </p:nvSpPr>
        <p:spPr>
          <a:xfrm>
            <a:off x="342900" y="2900363"/>
            <a:ext cx="3030537" cy="52673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3"/>
          </p:nvPr>
        </p:nvSpPr>
        <p:spPr>
          <a:xfrm>
            <a:off x="3484562" y="2046288"/>
            <a:ext cx="3030537" cy="8540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4"/>
          </p:nvPr>
        </p:nvSpPr>
        <p:spPr>
          <a:xfrm>
            <a:off x="3484562" y="2900363"/>
            <a:ext cx="3030537" cy="52673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342900" y="8326436"/>
            <a:ext cx="1600199" cy="63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343150" y="8326436"/>
            <a:ext cx="2171700" cy="63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4914900" y="8326436"/>
            <a:ext cx="1600199" cy="635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342900" y="366712"/>
            <a:ext cx="6172199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342900" y="2133600"/>
            <a:ext cx="3009899" cy="60340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3505200" y="2133600"/>
            <a:ext cx="3009899" cy="60340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342900" y="8326436"/>
            <a:ext cx="1600199" cy="63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343150" y="8326436"/>
            <a:ext cx="2171700" cy="63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4914900" y="8326436"/>
            <a:ext cx="1600199" cy="635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541337" y="5875337"/>
            <a:ext cx="5829299" cy="181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541337" y="3875087"/>
            <a:ext cx="5829299" cy="2000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342900" y="8326436"/>
            <a:ext cx="1600199" cy="63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2343150" y="8326436"/>
            <a:ext cx="2171700" cy="63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4914900" y="8326436"/>
            <a:ext cx="1600199" cy="635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42900" y="366712"/>
            <a:ext cx="6172199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42900" y="2133600"/>
            <a:ext cx="6172199" cy="60340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342900" y="8326436"/>
            <a:ext cx="1600199" cy="63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2343150" y="8326436"/>
            <a:ext cx="2171700" cy="63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4914900" y="8326436"/>
            <a:ext cx="1600199" cy="635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98955" y="264909"/>
            <a:ext cx="6370826" cy="4781956"/>
            <a:chOff x="198955" y="264909"/>
            <a:chExt cx="6370826" cy="4781956"/>
          </a:xfrm>
        </p:grpSpPr>
        <p:grpSp>
          <p:nvGrpSpPr>
            <p:cNvPr id="14" name="Group 13"/>
            <p:cNvGrpSpPr/>
            <p:nvPr/>
          </p:nvGrpSpPr>
          <p:grpSpPr>
            <a:xfrm>
              <a:off x="198955" y="264909"/>
              <a:ext cx="6370826" cy="4781956"/>
              <a:chOff x="245254" y="727897"/>
              <a:chExt cx="6370826" cy="4781956"/>
            </a:xfrm>
          </p:grpSpPr>
          <p:sp>
            <p:nvSpPr>
              <p:cNvPr id="84" name="Shape 84"/>
              <p:cNvSpPr/>
              <p:nvPr/>
            </p:nvSpPr>
            <p:spPr>
              <a:xfrm rot="16200000">
                <a:off x="-152364" y="2364664"/>
                <a:ext cx="1092098" cy="29686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45700" tIns="45700" rIns="45700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25000"/>
                  <a:buFont typeface="Arial"/>
                  <a:buNone/>
                </a:pPr>
                <a:r>
                  <a:rPr lang="en-US" sz="1100" b="1" i="0" u="none" strike="noStrike" cap="none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Screening</a:t>
                </a:r>
              </a:p>
            </p:txBody>
          </p:sp>
          <p:sp>
            <p:nvSpPr>
              <p:cNvPr id="85" name="Shape 85"/>
              <p:cNvSpPr/>
              <p:nvPr/>
            </p:nvSpPr>
            <p:spPr>
              <a:xfrm rot="16200000">
                <a:off x="-130996" y="4806196"/>
                <a:ext cx="1091402" cy="315912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45700" tIns="45700" rIns="45700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25000"/>
                  <a:buFont typeface="Arial"/>
                  <a:buNone/>
                </a:pPr>
                <a:r>
                  <a:rPr lang="en-US" sz="1100" b="1" i="0" u="none" strike="noStrike" cap="none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Included</a:t>
                </a:r>
              </a:p>
            </p:txBody>
          </p:sp>
          <p:sp>
            <p:nvSpPr>
              <p:cNvPr id="86" name="Shape 86"/>
              <p:cNvSpPr/>
              <p:nvPr/>
            </p:nvSpPr>
            <p:spPr>
              <a:xfrm rot="16200000">
                <a:off x="-131344" y="3567394"/>
                <a:ext cx="1092099" cy="315912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45700" tIns="45700" rIns="45700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25000"/>
                  <a:buFont typeface="Arial"/>
                  <a:buNone/>
                </a:pPr>
                <a:r>
                  <a:rPr lang="en-US" sz="1100" b="1" i="0" u="none" strike="noStrike" cap="none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Eligibility</a:t>
                </a:r>
              </a:p>
            </p:txBody>
          </p:sp>
          <p:sp>
            <p:nvSpPr>
              <p:cNvPr id="87" name="Shape 87"/>
              <p:cNvSpPr/>
              <p:nvPr/>
            </p:nvSpPr>
            <p:spPr>
              <a:xfrm rot="16200000">
                <a:off x="-165811" y="1138962"/>
                <a:ext cx="1118992" cy="29686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45700" tIns="45700" rIns="45700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25000"/>
                  <a:buFont typeface="Arial"/>
                  <a:buNone/>
                </a:pPr>
                <a:r>
                  <a:rPr lang="en-US" sz="1100" b="1" i="0" u="none" strike="noStrike" cap="none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Identification</a:t>
                </a:r>
              </a:p>
            </p:txBody>
          </p:sp>
          <p:sp>
            <p:nvSpPr>
              <p:cNvPr id="88" name="Shape 88"/>
              <p:cNvSpPr txBox="1"/>
              <p:nvPr/>
            </p:nvSpPr>
            <p:spPr>
              <a:xfrm>
                <a:off x="3402012" y="800101"/>
                <a:ext cx="2246434" cy="802439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algn="ctr">
                  <a:buClr>
                    <a:schemeClr val="dk1"/>
                  </a:buClr>
                  <a:buSzPct val="25000"/>
                </a:pPr>
                <a:r>
                  <a:rPr lang="en-US" sz="1000" dirty="0">
                    <a:solidFill>
                      <a:schemeClr val="dk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Additional records identified through manual search</a:t>
                </a:r>
                <a:br>
                  <a:rPr lang="en-US" sz="1000" dirty="0">
                    <a:solidFill>
                      <a:schemeClr val="dk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(n=7)</a:t>
                </a:r>
              </a:p>
            </p:txBody>
          </p:sp>
          <p:sp>
            <p:nvSpPr>
              <p:cNvPr id="89" name="Shape 89"/>
              <p:cNvSpPr txBox="1"/>
              <p:nvPr/>
            </p:nvSpPr>
            <p:spPr>
              <a:xfrm>
                <a:off x="2515111" y="2831333"/>
                <a:ext cx="1365814" cy="429420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algn="ctr">
                  <a:buClr>
                    <a:schemeClr val="dk1"/>
                  </a:buClr>
                  <a:buSzPct val="25000"/>
                </a:pPr>
                <a:r>
                  <a:rPr lang="en-US" sz="1000" dirty="0">
                    <a:solidFill>
                      <a:schemeClr val="dk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Records screened</a:t>
                </a:r>
                <a:br>
                  <a:rPr lang="en-US" sz="1000" dirty="0">
                    <a:solidFill>
                      <a:schemeClr val="dk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(n=1825)</a:t>
                </a:r>
              </a:p>
            </p:txBody>
          </p:sp>
          <p:sp>
            <p:nvSpPr>
              <p:cNvPr id="90" name="Shape 90"/>
              <p:cNvSpPr txBox="1"/>
              <p:nvPr/>
            </p:nvSpPr>
            <p:spPr>
              <a:xfrm>
                <a:off x="4176081" y="2704784"/>
                <a:ext cx="2425587" cy="1188001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91425" rIns="91425" bIns="91425" anchor="t" anchorCtr="0">
                <a:noAutofit/>
              </a:bodyPr>
              <a:lstStyle/>
              <a:p>
                <a:pPr marL="114300" lvl="0" indent="-114300">
                  <a:buClr>
                    <a:schemeClr val="dk1"/>
                  </a:buClr>
                  <a:buSzPct val="25000"/>
                </a:pPr>
                <a:r>
                  <a:rPr lang="en-US" sz="1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Records excluded (n=1572)</a:t>
                </a:r>
              </a:p>
              <a:p>
                <a:pPr marL="114300" lvl="0" indent="-114300">
                  <a:buClr>
                    <a:schemeClr val="dk1"/>
                  </a:buClr>
                  <a:buSzPct val="25000"/>
                </a:pPr>
                <a:r>
                  <a:rPr lang="en-US" sz="1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Not a human study (n=564)</a:t>
                </a:r>
              </a:p>
              <a:p>
                <a:pPr marL="114300" lvl="0" indent="-114300">
                  <a:buClr>
                    <a:schemeClr val="dk1"/>
                  </a:buClr>
                  <a:buSzPct val="25000"/>
                </a:pPr>
                <a:r>
                  <a:rPr lang="en-US" sz="1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Not in OUD or pain (n=440)</a:t>
                </a:r>
              </a:p>
              <a:p>
                <a:pPr marL="114300" lvl="0" indent="-114300">
                  <a:buClr>
                    <a:schemeClr val="dk1"/>
                  </a:buClr>
                  <a:buSzPct val="25000"/>
                </a:pPr>
                <a:r>
                  <a:rPr lang="en-US" sz="1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Not a transition to buprenorphine (n=554)</a:t>
                </a:r>
              </a:p>
              <a:p>
                <a:pPr marL="114300" lvl="0" indent="-114300">
                  <a:buClr>
                    <a:schemeClr val="dk1"/>
                  </a:buClr>
                  <a:buSzPct val="25000"/>
                </a:pPr>
                <a:r>
                  <a:rPr lang="en-US" sz="1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Followed traditional induction practice (n=12)</a:t>
                </a:r>
              </a:p>
              <a:p>
                <a:pPr marL="114300" lvl="0" indent="-114300">
                  <a:buClr>
                    <a:schemeClr val="dk1"/>
                  </a:buClr>
                  <a:buSzPct val="25000"/>
                </a:pPr>
                <a:endParaRPr lang="en-US" sz="1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Shape 91"/>
              <p:cNvSpPr txBox="1"/>
              <p:nvPr/>
            </p:nvSpPr>
            <p:spPr>
              <a:xfrm>
                <a:off x="2357433" y="3811572"/>
                <a:ext cx="1753027" cy="466255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91425" rIns="91425" bIns="91425" anchor="t" anchorCtr="0">
                <a:noAutofit/>
              </a:bodyPr>
              <a:lstStyle/>
              <a:p>
                <a:pPr lvl="0" algn="ctr">
                  <a:buClr>
                    <a:schemeClr val="dk1"/>
                  </a:buClr>
                  <a:buSzPct val="25000"/>
                </a:pPr>
                <a:r>
                  <a:rPr lang="en-US" sz="1000" dirty="0">
                    <a:solidFill>
                      <a:schemeClr val="dk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Full-text articles reviewed </a:t>
                </a:r>
                <a:br>
                  <a:rPr lang="en-US" sz="1000" dirty="0">
                    <a:solidFill>
                      <a:schemeClr val="dk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(n=253)</a:t>
                </a:r>
              </a:p>
            </p:txBody>
          </p:sp>
          <p:sp>
            <p:nvSpPr>
              <p:cNvPr id="92" name="Shape 92"/>
              <p:cNvSpPr txBox="1"/>
              <p:nvPr/>
            </p:nvSpPr>
            <p:spPr>
              <a:xfrm>
                <a:off x="4185582" y="3950607"/>
                <a:ext cx="2430498" cy="1188000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91425" rIns="91425" bIns="91425" anchor="t" anchorCtr="0">
                <a:noAutofit/>
              </a:bodyPr>
              <a:lstStyle/>
              <a:p>
                <a:pPr marL="114300" lvl="0" indent="-114300">
                  <a:buClr>
                    <a:schemeClr val="dk1"/>
                  </a:buClr>
                  <a:buSzPct val="25000"/>
                </a:pPr>
                <a:r>
                  <a:rPr lang="en-US" sz="1000" dirty="0">
                    <a:solidFill>
                      <a:schemeClr val="tx1"/>
                    </a:solidFill>
                  </a:rPr>
                  <a:t>Full-text articles excluded</a:t>
                </a:r>
                <a:r>
                  <a:rPr lang="en-US" sz="1000" dirty="0">
                    <a:solidFill>
                      <a:srgbClr val="FF0000"/>
                    </a:solidFill>
                  </a:rPr>
                  <a:t> </a:t>
                </a:r>
                <a:r>
                  <a:rPr lang="en-US" sz="1000" dirty="0">
                    <a:solidFill>
                      <a:schemeClr val="tx1"/>
                    </a:solidFill>
                  </a:rPr>
                  <a:t>(n</a:t>
                </a:r>
                <a:r>
                  <a:rPr lang="en-US" sz="1000">
                    <a:solidFill>
                      <a:schemeClr val="tx1"/>
                    </a:solidFill>
                  </a:rPr>
                  <a:t>=238)</a:t>
                </a:r>
                <a:endParaRPr lang="en-US" sz="1000" dirty="0">
                  <a:solidFill>
                    <a:schemeClr val="tx1"/>
                  </a:solidFill>
                </a:endParaRPr>
              </a:p>
              <a:p>
                <a:pPr marL="114300" lvl="0" indent="-114300">
                  <a:buClr>
                    <a:schemeClr val="dk1"/>
                  </a:buClr>
                  <a:buSzPct val="25000"/>
                </a:pPr>
                <a:r>
                  <a:rPr lang="en-US" sz="1000" dirty="0">
                    <a:solidFill>
                      <a:schemeClr val="tx1"/>
                    </a:solidFill>
                  </a:rPr>
                  <a:t>   Not a human study (n=19)</a:t>
                </a:r>
              </a:p>
              <a:p>
                <a:pPr marL="114300" lvl="0" indent="-114300">
                  <a:buClr>
                    <a:schemeClr val="dk1"/>
                  </a:buClr>
                  <a:buSzPct val="25000"/>
                </a:pPr>
                <a:r>
                  <a:rPr lang="en-US" sz="1000" b="0" i="0" u="none" strike="noStrike" cap="none" dirty="0">
                    <a:solidFill>
                      <a:schemeClr val="tx1"/>
                    </a:solidFill>
                    <a:sym typeface="Arial"/>
                  </a:rPr>
                  <a:t>   Not in OUD or pain (n=14)</a:t>
                </a:r>
              </a:p>
              <a:p>
                <a:pPr marL="114300" lvl="0" indent="-114300">
                  <a:buClr>
                    <a:schemeClr val="dk1"/>
                  </a:buClr>
                  <a:buSzPct val="25000"/>
                </a:pPr>
                <a:r>
                  <a:rPr lang="en-US" sz="1000" dirty="0">
                    <a:solidFill>
                      <a:schemeClr val="tx1"/>
                    </a:solidFill>
                  </a:rPr>
                  <a:t>   Not a transition to buprenorphine (n=94)</a:t>
                </a:r>
              </a:p>
              <a:p>
                <a:pPr marL="114300" lvl="0" indent="-114300">
                  <a:buClr>
                    <a:schemeClr val="dk1"/>
                  </a:buClr>
                  <a:buSzPct val="25000"/>
                </a:pPr>
                <a:r>
                  <a:rPr lang="en-US" sz="1000" b="0" i="0" u="none" strike="noStrike" cap="none" dirty="0">
                    <a:solidFill>
                      <a:schemeClr val="tx1"/>
                    </a:solidFill>
                    <a:sym typeface="Arial"/>
                  </a:rPr>
                  <a:t>   Followed traditional induction practice (n=111)</a:t>
                </a:r>
              </a:p>
            </p:txBody>
          </p:sp>
          <p:sp>
            <p:nvSpPr>
              <p:cNvPr id="93" name="Shape 93"/>
              <p:cNvSpPr txBox="1"/>
              <p:nvPr/>
            </p:nvSpPr>
            <p:spPr>
              <a:xfrm>
                <a:off x="2541463" y="4826117"/>
                <a:ext cx="1384966" cy="506968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91425" rIns="91425" bIns="91425" anchor="t" anchorCtr="0">
                <a:noAutofit/>
              </a:bodyPr>
              <a:lstStyle/>
              <a:p>
                <a:pPr algn="ctr">
                  <a:buClr>
                    <a:schemeClr val="dk1"/>
                  </a:buClr>
                  <a:buSzPct val="25000"/>
                </a:pPr>
                <a:r>
                  <a:rPr lang="en-US" sz="1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Included citations (n=15) </a:t>
                </a:r>
                <a:r>
                  <a:rPr lang="en-US" sz="1000" b="0" i="0" u="none" strike="noStrike" cap="none" dirty="0">
                    <a:solidFill>
                      <a:schemeClr val="tx1"/>
                    </a:solidFill>
                    <a:latin typeface="+mn-lt"/>
                    <a:sym typeface="Arial"/>
                  </a:rPr>
                  <a:t/>
                </a:r>
                <a:br>
                  <a:rPr lang="en-US" sz="1000" b="0" i="0" u="none" strike="noStrike" cap="none" dirty="0">
                    <a:solidFill>
                      <a:schemeClr val="tx1"/>
                    </a:solidFill>
                    <a:latin typeface="+mn-lt"/>
                    <a:sym typeface="Arial"/>
                  </a:rPr>
                </a:br>
                <a:endParaRPr lang="en-US" sz="1000" b="0" i="0" u="none" strike="noStrike" cap="none" dirty="0">
                  <a:solidFill>
                    <a:schemeClr val="tx1"/>
                  </a:solidFill>
                  <a:latin typeface="+mn-lt"/>
                  <a:sym typeface="Arial"/>
                </a:endParaRPr>
              </a:p>
            </p:txBody>
          </p:sp>
          <p:sp>
            <p:nvSpPr>
              <p:cNvPr id="94" name="Shape 94"/>
              <p:cNvSpPr txBox="1"/>
              <p:nvPr/>
            </p:nvSpPr>
            <p:spPr>
              <a:xfrm>
                <a:off x="762000" y="800099"/>
                <a:ext cx="2512408" cy="1006965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algn="ctr">
                  <a:buClr>
                    <a:schemeClr val="dk1"/>
                  </a:buClr>
                  <a:buSzPct val="25000"/>
                </a:pPr>
                <a:r>
                  <a:rPr lang="en-US" sz="1000" dirty="0">
                    <a:solidFill>
                      <a:schemeClr val="dk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Records identified through </a:t>
                </a:r>
              </a:p>
              <a:p>
                <a:pPr lvl="0" algn="ctr">
                  <a:buClr>
                    <a:schemeClr val="dk1"/>
                  </a:buClr>
                  <a:buSzPct val="25000"/>
                </a:pPr>
                <a:r>
                  <a:rPr lang="en-US" sz="1000" dirty="0">
                    <a:solidFill>
                      <a:schemeClr val="dk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database searching </a:t>
                </a:r>
              </a:p>
              <a:p>
                <a:pPr lvl="0" algn="ctr">
                  <a:buClr>
                    <a:schemeClr val="dk1"/>
                  </a:buClr>
                  <a:buSzPct val="25000"/>
                </a:pPr>
                <a:r>
                  <a:rPr lang="en-US" sz="1000" dirty="0">
                    <a:solidFill>
                      <a:schemeClr val="dk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(n=1840)</a:t>
                </a:r>
              </a:p>
            </p:txBody>
          </p:sp>
          <p:sp>
            <p:nvSpPr>
              <p:cNvPr id="95" name="Shape 95"/>
              <p:cNvSpPr txBox="1"/>
              <p:nvPr/>
            </p:nvSpPr>
            <p:spPr>
              <a:xfrm>
                <a:off x="1626291" y="2094336"/>
                <a:ext cx="3143453" cy="445185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91425" rIns="91425" bIns="91425" anchor="t" anchorCtr="0">
                <a:noAutofit/>
              </a:bodyPr>
              <a:lstStyle/>
              <a:p>
                <a:pPr lvl="0" algn="ctr">
                  <a:lnSpc>
                    <a:spcPct val="107000"/>
                  </a:lnSpc>
                  <a:buClr>
                    <a:schemeClr val="dk1"/>
                  </a:buClr>
                  <a:buSzPct val="25000"/>
                </a:pPr>
                <a:r>
                  <a:rPr lang="en-US" sz="1000" dirty="0">
                    <a:solidFill>
                      <a:schemeClr val="dk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Records after duplicates removed</a:t>
                </a:r>
                <a:br>
                  <a:rPr lang="en-US" sz="1000" dirty="0">
                    <a:solidFill>
                      <a:schemeClr val="dk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000" dirty="0">
                    <a:solidFill>
                      <a:schemeClr val="dk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(n=1825)</a:t>
                </a:r>
              </a:p>
            </p:txBody>
          </p:sp>
          <p:cxnSp>
            <p:nvCxnSpPr>
              <p:cNvPr id="96" name="Shape 96"/>
              <p:cNvCxnSpPr/>
              <p:nvPr/>
            </p:nvCxnSpPr>
            <p:spPr>
              <a:xfrm>
                <a:off x="1878011" y="1810174"/>
                <a:ext cx="0" cy="284162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triangle" w="lg" len="lg"/>
              </a:ln>
            </p:spPr>
          </p:cxnSp>
          <p:cxnSp>
            <p:nvCxnSpPr>
              <p:cNvPr id="22" name="Shape 97"/>
              <p:cNvCxnSpPr/>
              <p:nvPr/>
            </p:nvCxnSpPr>
            <p:spPr>
              <a:xfrm>
                <a:off x="3198018" y="2573622"/>
                <a:ext cx="0" cy="2623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triangle" w="lg" len="lg"/>
              </a:ln>
            </p:spPr>
          </p:cxnSp>
        </p:grpSp>
        <p:cxnSp>
          <p:nvCxnSpPr>
            <p:cNvPr id="25" name="Shape 97"/>
            <p:cNvCxnSpPr/>
            <p:nvPr/>
          </p:nvCxnSpPr>
          <p:spPr>
            <a:xfrm flipH="1">
              <a:off x="3161220" y="2798465"/>
              <a:ext cx="1" cy="535854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triangle" w="lg" len="lg"/>
            </a:ln>
          </p:spPr>
        </p:cxnSp>
        <p:cxnSp>
          <p:nvCxnSpPr>
            <p:cNvPr id="53" name="Shape 97"/>
            <p:cNvCxnSpPr/>
            <p:nvPr/>
          </p:nvCxnSpPr>
          <p:spPr>
            <a:xfrm flipH="1">
              <a:off x="3161221" y="3813692"/>
              <a:ext cx="1" cy="535854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triangle" w="lg" len="lg"/>
            </a:ln>
          </p:spPr>
        </p:cxnSp>
        <p:cxnSp>
          <p:nvCxnSpPr>
            <p:cNvPr id="4" name="Straight Arrow Connector 3"/>
            <p:cNvCxnSpPr/>
            <p:nvPr/>
          </p:nvCxnSpPr>
          <p:spPr>
            <a:xfrm>
              <a:off x="3151719" y="2973611"/>
              <a:ext cx="978063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3161220" y="4002422"/>
              <a:ext cx="978063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hape 96"/>
            <p:cNvCxnSpPr/>
            <p:nvPr/>
          </p:nvCxnSpPr>
          <p:spPr>
            <a:xfrm>
              <a:off x="4470931" y="1144121"/>
              <a:ext cx="7999" cy="487227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triangle" w="lg" len="lg"/>
            </a:ln>
          </p:spPr>
        </p:cxnSp>
      </p:grp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</TotalTime>
  <Words>124</Words>
  <Application>Microsoft Office PowerPoint</Application>
  <PresentationFormat>On-screen Show (4:3)</PresentationFormat>
  <Paragraphs>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Corbel</vt:lpstr>
      <vt:lpstr>Times New Roman</vt:lpstr>
      <vt:lpstr>Default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Nguyen, Elaine</dc:creator>
  <cp:lastModifiedBy>Adams, Kathleen</cp:lastModifiedBy>
  <cp:revision>132</cp:revision>
  <cp:lastPrinted>2020-05-07T10:00:26Z</cp:lastPrinted>
  <dcterms:modified xsi:type="dcterms:W3CDTF">2020-12-02T18:39:06Z</dcterms:modified>
</cp:coreProperties>
</file>