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sldIdLst>
    <p:sldId id="256" r:id="rId2"/>
  </p:sldIdLst>
  <p:sldSz cx="11879263" cy="158400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989">
          <p15:clr>
            <a:srgbClr val="A4A3A4"/>
          </p15:clr>
        </p15:guide>
        <p15:guide id="2" pos="374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ljana Macura" initials="BM" lastIdx="1" clrIdx="0">
    <p:extLst/>
  </p:cmAuthor>
  <p:cmAuthor id="2" name="Biljana Macura" initials="BM [2]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16"/>
    <p:restoredTop sz="97449" autoAdjust="0"/>
  </p:normalViewPr>
  <p:slideViewPr>
    <p:cSldViewPr snapToGrid="0" snapToObjects="1">
      <p:cViewPr>
        <p:scale>
          <a:sx n="70" d="100"/>
          <a:sy n="70" d="100"/>
        </p:scale>
        <p:origin x="2360" y="144"/>
      </p:cViewPr>
      <p:guideLst>
        <p:guide orient="horz" pos="4989"/>
        <p:guide pos="37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commentAuthors" Target="commentAuthors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B6185-3DF0-BD48-8A57-C673CF3EA776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F2427A-22B4-C142-A0FA-0ED9BA7F80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888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F2427A-22B4-C142-A0FA-0ED9BA7F809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378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945" y="2592347"/>
            <a:ext cx="10097374" cy="5514693"/>
          </a:xfrm>
        </p:spPr>
        <p:txBody>
          <a:bodyPr anchor="b"/>
          <a:lstStyle>
            <a:lvl1pPr algn="ctr">
              <a:defRPr sz="77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908" y="8319707"/>
            <a:ext cx="8909447" cy="3824350"/>
          </a:xfrm>
        </p:spPr>
        <p:txBody>
          <a:bodyPr/>
          <a:lstStyle>
            <a:lvl1pPr marL="0" indent="0" algn="ctr">
              <a:buNone/>
              <a:defRPr sz="3118"/>
            </a:lvl1pPr>
            <a:lvl2pPr marL="593949" indent="0" algn="ctr">
              <a:buNone/>
              <a:defRPr sz="2598"/>
            </a:lvl2pPr>
            <a:lvl3pPr marL="1187897" indent="0" algn="ctr">
              <a:buNone/>
              <a:defRPr sz="2338"/>
            </a:lvl3pPr>
            <a:lvl4pPr marL="1781846" indent="0" algn="ctr">
              <a:buNone/>
              <a:defRPr sz="2079"/>
            </a:lvl4pPr>
            <a:lvl5pPr marL="2375794" indent="0" algn="ctr">
              <a:buNone/>
              <a:defRPr sz="2079"/>
            </a:lvl5pPr>
            <a:lvl6pPr marL="2969743" indent="0" algn="ctr">
              <a:buNone/>
              <a:defRPr sz="2079"/>
            </a:lvl6pPr>
            <a:lvl7pPr marL="3563691" indent="0" algn="ctr">
              <a:buNone/>
              <a:defRPr sz="2079"/>
            </a:lvl7pPr>
            <a:lvl8pPr marL="4157640" indent="0" algn="ctr">
              <a:buNone/>
              <a:defRPr sz="2079"/>
            </a:lvl8pPr>
            <a:lvl9pPr marL="4751588" indent="0" algn="ctr">
              <a:buNone/>
              <a:defRPr sz="2079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18AA-323F-6740-B958-4F4D2723CFF0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564C-12C7-1340-B2D7-CE87354E93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18AA-323F-6740-B958-4F4D2723CFF0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564C-12C7-1340-B2D7-CE87354E93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513" y="3949023"/>
            <a:ext cx="10245864" cy="6589030"/>
          </a:xfrm>
        </p:spPr>
        <p:txBody>
          <a:bodyPr anchor="b"/>
          <a:lstStyle>
            <a:lvl1pPr>
              <a:defRPr sz="779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513" y="10600388"/>
            <a:ext cx="10245864" cy="3465015"/>
          </a:xfrm>
        </p:spPr>
        <p:txBody>
          <a:bodyPr/>
          <a:lstStyle>
            <a:lvl1pPr marL="0" indent="0">
              <a:buNone/>
              <a:defRPr sz="3118">
                <a:solidFill>
                  <a:schemeClr val="tx1"/>
                </a:solidFill>
              </a:defRPr>
            </a:lvl1pPr>
            <a:lvl2pPr marL="593949" indent="0">
              <a:buNone/>
              <a:defRPr sz="2598">
                <a:solidFill>
                  <a:schemeClr val="tx1">
                    <a:tint val="75000"/>
                  </a:schemeClr>
                </a:solidFill>
              </a:defRPr>
            </a:lvl2pPr>
            <a:lvl3pPr marL="1187897" indent="0">
              <a:buNone/>
              <a:defRPr sz="2338">
                <a:solidFill>
                  <a:schemeClr val="tx1">
                    <a:tint val="75000"/>
                  </a:schemeClr>
                </a:solidFill>
              </a:defRPr>
            </a:lvl3pPr>
            <a:lvl4pPr marL="1781846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4pPr>
            <a:lvl5pPr marL="2375794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5pPr>
            <a:lvl6pPr marL="2969743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6pPr>
            <a:lvl7pPr marL="3563691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7pPr>
            <a:lvl8pPr marL="4157640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8pPr>
            <a:lvl9pPr marL="4751588" indent="0">
              <a:buNone/>
              <a:defRPr sz="20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18AA-323F-6740-B958-4F4D2723CFF0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564C-12C7-1340-B2D7-CE87354E93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699" y="4216687"/>
            <a:ext cx="5048687" cy="100503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3877" y="4216687"/>
            <a:ext cx="5048687" cy="100503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18AA-323F-6740-B958-4F4D2723CFF0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564C-12C7-1340-B2D7-CE87354E93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843341"/>
            <a:ext cx="10245864" cy="306168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248" y="3883019"/>
            <a:ext cx="5025484" cy="1903008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49" indent="0">
              <a:buNone/>
              <a:defRPr sz="2598" b="1"/>
            </a:lvl2pPr>
            <a:lvl3pPr marL="1187897" indent="0">
              <a:buNone/>
              <a:defRPr sz="2338" b="1"/>
            </a:lvl3pPr>
            <a:lvl4pPr marL="1781846" indent="0">
              <a:buNone/>
              <a:defRPr sz="2079" b="1"/>
            </a:lvl4pPr>
            <a:lvl5pPr marL="2375794" indent="0">
              <a:buNone/>
              <a:defRPr sz="2079" b="1"/>
            </a:lvl5pPr>
            <a:lvl6pPr marL="2969743" indent="0">
              <a:buNone/>
              <a:defRPr sz="2079" b="1"/>
            </a:lvl6pPr>
            <a:lvl7pPr marL="3563691" indent="0">
              <a:buNone/>
              <a:defRPr sz="2079" b="1"/>
            </a:lvl7pPr>
            <a:lvl8pPr marL="4157640" indent="0">
              <a:buNone/>
              <a:defRPr sz="2079" b="1"/>
            </a:lvl8pPr>
            <a:lvl9pPr marL="4751588" indent="0">
              <a:buNone/>
              <a:defRPr sz="2079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248" y="5786027"/>
            <a:ext cx="5025484" cy="8510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3878" y="3883019"/>
            <a:ext cx="5050234" cy="1903008"/>
          </a:xfrm>
        </p:spPr>
        <p:txBody>
          <a:bodyPr anchor="b"/>
          <a:lstStyle>
            <a:lvl1pPr marL="0" indent="0">
              <a:buNone/>
              <a:defRPr sz="3118" b="1"/>
            </a:lvl1pPr>
            <a:lvl2pPr marL="593949" indent="0">
              <a:buNone/>
              <a:defRPr sz="2598" b="1"/>
            </a:lvl2pPr>
            <a:lvl3pPr marL="1187897" indent="0">
              <a:buNone/>
              <a:defRPr sz="2338" b="1"/>
            </a:lvl3pPr>
            <a:lvl4pPr marL="1781846" indent="0">
              <a:buNone/>
              <a:defRPr sz="2079" b="1"/>
            </a:lvl4pPr>
            <a:lvl5pPr marL="2375794" indent="0">
              <a:buNone/>
              <a:defRPr sz="2079" b="1"/>
            </a:lvl5pPr>
            <a:lvl6pPr marL="2969743" indent="0">
              <a:buNone/>
              <a:defRPr sz="2079" b="1"/>
            </a:lvl6pPr>
            <a:lvl7pPr marL="3563691" indent="0">
              <a:buNone/>
              <a:defRPr sz="2079" b="1"/>
            </a:lvl7pPr>
            <a:lvl8pPr marL="4157640" indent="0">
              <a:buNone/>
              <a:defRPr sz="2079" b="1"/>
            </a:lvl8pPr>
            <a:lvl9pPr marL="4751588" indent="0">
              <a:buNone/>
              <a:defRPr sz="2079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3878" y="5786027"/>
            <a:ext cx="5050234" cy="8510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18AA-323F-6740-B958-4F4D2723CFF0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564C-12C7-1340-B2D7-CE87354E93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18AA-323F-6740-B958-4F4D2723CFF0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564C-12C7-1340-B2D7-CE87354E93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18AA-323F-6740-B958-4F4D2723CFF0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564C-12C7-1340-B2D7-CE87354E93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1056005"/>
            <a:ext cx="3831372" cy="3696018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234" y="2280681"/>
            <a:ext cx="6013877" cy="11256720"/>
          </a:xfrm>
        </p:spPr>
        <p:txBody>
          <a:bodyPr/>
          <a:lstStyle>
            <a:lvl1pPr>
              <a:defRPr sz="4157"/>
            </a:lvl1pPr>
            <a:lvl2pPr>
              <a:defRPr sz="3637"/>
            </a:lvl2pPr>
            <a:lvl3pPr>
              <a:defRPr sz="3118"/>
            </a:lvl3pPr>
            <a:lvl4pPr>
              <a:defRPr sz="2598"/>
            </a:lvl4pPr>
            <a:lvl5pPr>
              <a:defRPr sz="2598"/>
            </a:lvl5pPr>
            <a:lvl6pPr>
              <a:defRPr sz="2598"/>
            </a:lvl6pPr>
            <a:lvl7pPr>
              <a:defRPr sz="2598"/>
            </a:lvl7pPr>
            <a:lvl8pPr>
              <a:defRPr sz="2598"/>
            </a:lvl8pPr>
            <a:lvl9pPr>
              <a:defRPr sz="259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4752022"/>
            <a:ext cx="3831372" cy="8803710"/>
          </a:xfrm>
        </p:spPr>
        <p:txBody>
          <a:bodyPr/>
          <a:lstStyle>
            <a:lvl1pPr marL="0" indent="0">
              <a:buNone/>
              <a:defRPr sz="2079"/>
            </a:lvl1pPr>
            <a:lvl2pPr marL="593949" indent="0">
              <a:buNone/>
              <a:defRPr sz="1819"/>
            </a:lvl2pPr>
            <a:lvl3pPr marL="1187897" indent="0">
              <a:buNone/>
              <a:defRPr sz="1559"/>
            </a:lvl3pPr>
            <a:lvl4pPr marL="1781846" indent="0">
              <a:buNone/>
              <a:defRPr sz="1299"/>
            </a:lvl4pPr>
            <a:lvl5pPr marL="2375794" indent="0">
              <a:buNone/>
              <a:defRPr sz="1299"/>
            </a:lvl5pPr>
            <a:lvl6pPr marL="2969743" indent="0">
              <a:buNone/>
              <a:defRPr sz="1299"/>
            </a:lvl6pPr>
            <a:lvl7pPr marL="3563691" indent="0">
              <a:buNone/>
              <a:defRPr sz="1299"/>
            </a:lvl7pPr>
            <a:lvl8pPr marL="4157640" indent="0">
              <a:buNone/>
              <a:defRPr sz="1299"/>
            </a:lvl8pPr>
            <a:lvl9pPr marL="4751588" indent="0">
              <a:buNone/>
              <a:defRPr sz="129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18AA-323F-6740-B958-4F4D2723CFF0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564C-12C7-1340-B2D7-CE87354E93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1056005"/>
            <a:ext cx="3831372" cy="3696018"/>
          </a:xfrm>
        </p:spPr>
        <p:txBody>
          <a:bodyPr anchor="b"/>
          <a:lstStyle>
            <a:lvl1pPr>
              <a:defRPr sz="415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234" y="2280681"/>
            <a:ext cx="6013877" cy="11256720"/>
          </a:xfrm>
        </p:spPr>
        <p:txBody>
          <a:bodyPr anchor="t"/>
          <a:lstStyle>
            <a:lvl1pPr marL="0" indent="0">
              <a:buNone/>
              <a:defRPr sz="4157"/>
            </a:lvl1pPr>
            <a:lvl2pPr marL="593949" indent="0">
              <a:buNone/>
              <a:defRPr sz="3637"/>
            </a:lvl2pPr>
            <a:lvl3pPr marL="1187897" indent="0">
              <a:buNone/>
              <a:defRPr sz="3118"/>
            </a:lvl3pPr>
            <a:lvl4pPr marL="1781846" indent="0">
              <a:buNone/>
              <a:defRPr sz="2598"/>
            </a:lvl4pPr>
            <a:lvl5pPr marL="2375794" indent="0">
              <a:buNone/>
              <a:defRPr sz="2598"/>
            </a:lvl5pPr>
            <a:lvl6pPr marL="2969743" indent="0">
              <a:buNone/>
              <a:defRPr sz="2598"/>
            </a:lvl6pPr>
            <a:lvl7pPr marL="3563691" indent="0">
              <a:buNone/>
              <a:defRPr sz="2598"/>
            </a:lvl7pPr>
            <a:lvl8pPr marL="4157640" indent="0">
              <a:buNone/>
              <a:defRPr sz="2598"/>
            </a:lvl8pPr>
            <a:lvl9pPr marL="4751588" indent="0">
              <a:buNone/>
              <a:defRPr sz="2598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4752022"/>
            <a:ext cx="3831372" cy="8803710"/>
          </a:xfrm>
        </p:spPr>
        <p:txBody>
          <a:bodyPr/>
          <a:lstStyle>
            <a:lvl1pPr marL="0" indent="0">
              <a:buNone/>
              <a:defRPr sz="2079"/>
            </a:lvl1pPr>
            <a:lvl2pPr marL="593949" indent="0">
              <a:buNone/>
              <a:defRPr sz="1819"/>
            </a:lvl2pPr>
            <a:lvl3pPr marL="1187897" indent="0">
              <a:buNone/>
              <a:defRPr sz="1559"/>
            </a:lvl3pPr>
            <a:lvl4pPr marL="1781846" indent="0">
              <a:buNone/>
              <a:defRPr sz="1299"/>
            </a:lvl4pPr>
            <a:lvl5pPr marL="2375794" indent="0">
              <a:buNone/>
              <a:defRPr sz="1299"/>
            </a:lvl5pPr>
            <a:lvl6pPr marL="2969743" indent="0">
              <a:buNone/>
              <a:defRPr sz="1299"/>
            </a:lvl6pPr>
            <a:lvl7pPr marL="3563691" indent="0">
              <a:buNone/>
              <a:defRPr sz="1299"/>
            </a:lvl7pPr>
            <a:lvl8pPr marL="4157640" indent="0">
              <a:buNone/>
              <a:defRPr sz="1299"/>
            </a:lvl8pPr>
            <a:lvl9pPr marL="4751588" indent="0">
              <a:buNone/>
              <a:defRPr sz="129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18AA-323F-6740-B958-4F4D2723CFF0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564C-12C7-1340-B2D7-CE87354E93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18AA-323F-6740-B958-4F4D2723CFF0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564C-12C7-1340-B2D7-CE87354E93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1098" y="843338"/>
            <a:ext cx="2561466" cy="1342373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700" y="843338"/>
            <a:ext cx="7535907" cy="1342373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C18AA-323F-6740-B958-4F4D2723CFF0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9564C-12C7-1340-B2D7-CE87354E935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700" y="843341"/>
            <a:ext cx="10245864" cy="3061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700" y="4216687"/>
            <a:ext cx="10245864" cy="10050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699" y="14681406"/>
            <a:ext cx="2672834" cy="843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C18AA-323F-6740-B958-4F4D2723CFF0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006" y="14681406"/>
            <a:ext cx="4009251" cy="843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730" y="14681406"/>
            <a:ext cx="2672834" cy="8433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9564C-12C7-1340-B2D7-CE87354E93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782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187897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74" indent="-296974" algn="l" defTabSz="1187897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7" kern="1200">
          <a:solidFill>
            <a:schemeClr val="tx1"/>
          </a:solidFill>
          <a:latin typeface="+mn-lt"/>
          <a:ea typeface="+mn-ea"/>
          <a:cs typeface="+mn-cs"/>
        </a:defRPr>
      </a:lvl1pPr>
      <a:lvl2pPr marL="890923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871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820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768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717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665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614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562" indent="-296974" algn="l" defTabSz="1187897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49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897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846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794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743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691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640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588" algn="l" defTabSz="1187897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84879" y="11173968"/>
            <a:ext cx="11484809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486489" y="4402285"/>
            <a:ext cx="8543932" cy="21684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ounded Rectangle 3"/>
          <p:cNvSpPr/>
          <p:nvPr/>
        </p:nvSpPr>
        <p:spPr>
          <a:xfrm>
            <a:off x="184879" y="687807"/>
            <a:ext cx="573952" cy="20227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2000" dirty="0" smtClean="0"/>
              <a:t>Searching</a:t>
            </a:r>
            <a:endParaRPr lang="en-GB" sz="2000" dirty="0"/>
          </a:p>
        </p:txBody>
      </p:sp>
      <p:sp>
        <p:nvSpPr>
          <p:cNvPr id="5" name="Rectangle 4"/>
          <p:cNvSpPr/>
          <p:nvPr/>
        </p:nvSpPr>
        <p:spPr>
          <a:xfrm>
            <a:off x="1314425" y="687807"/>
            <a:ext cx="5007408" cy="121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Records identified through database searching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62280" y="687807"/>
            <a:ext cx="5007408" cy="121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Records identified through other sources, listed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37523" y="3353941"/>
            <a:ext cx="3784310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Records after duplicates removed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84879" y="3353940"/>
            <a:ext cx="573952" cy="7110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2000" smtClean="0"/>
              <a:t>Screening</a:t>
            </a:r>
            <a:endParaRPr lang="en-GB" sz="2000" dirty="0"/>
          </a:p>
        </p:txBody>
      </p:sp>
      <p:sp>
        <p:nvSpPr>
          <p:cNvPr id="9" name="Rectangle 8"/>
          <p:cNvSpPr/>
          <p:nvPr/>
        </p:nvSpPr>
        <p:spPr>
          <a:xfrm>
            <a:off x="2537523" y="4462304"/>
            <a:ext cx="3784310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</a:rPr>
              <a:t>Records after title screening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37523" y="5570668"/>
            <a:ext cx="3784310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Records </a:t>
            </a:r>
            <a:r>
              <a:rPr lang="en-GB" smtClean="0">
                <a:solidFill>
                  <a:schemeClr val="tx1"/>
                </a:solidFill>
              </a:rPr>
              <a:t>after abstract screening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37523" y="6685542"/>
            <a:ext cx="3784310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Articles retrieved at full text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37523" y="7792608"/>
            <a:ext cx="3784310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Articles after full text screening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62280" y="3353941"/>
            <a:ext cx="3784310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Duplicates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62280" y="4462304"/>
            <a:ext cx="3784310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Excluded titles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62280" y="5570668"/>
            <a:ext cx="3784310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Excluded abstracts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662280" y="6685542"/>
            <a:ext cx="3784310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schemeClr val="tx1"/>
                </a:solidFill>
              </a:rPr>
              <a:t>Unretrievable</a:t>
            </a:r>
            <a:r>
              <a:rPr lang="en-GB" dirty="0" smtClean="0">
                <a:solidFill>
                  <a:schemeClr val="tx1"/>
                </a:solidFill>
              </a:rPr>
              <a:t> full texts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(Not accessible,  n = ; Not found, n=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662280" y="7821184"/>
            <a:ext cx="3784310" cy="26429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Excluded full texts, with reasons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</a:p>
          <a:p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en-GB" sz="1600" dirty="0" smtClean="0">
                <a:solidFill>
                  <a:schemeClr val="tx1"/>
                </a:solidFill>
              </a:rPr>
              <a:t>     Excluded on:</a:t>
            </a:r>
          </a:p>
          <a:p>
            <a:pPr marL="450850" indent="-112713">
              <a:buFont typeface="Arial" charset="0"/>
              <a:buChar char="•"/>
            </a:pPr>
            <a:r>
              <a:rPr lang="en-GB" sz="1600" dirty="0" smtClean="0">
                <a:solidFill>
                  <a:schemeClr val="tx1"/>
                </a:solidFill>
              </a:rPr>
              <a:t>Population (n = )</a:t>
            </a:r>
          </a:p>
          <a:p>
            <a:pPr marL="450850" indent="-112713">
              <a:buFont typeface="Arial" charset="0"/>
              <a:buChar char="•"/>
            </a:pPr>
            <a:r>
              <a:rPr lang="en-GB" sz="1600" dirty="0" smtClean="0">
                <a:solidFill>
                  <a:schemeClr val="tx1"/>
                </a:solidFill>
              </a:rPr>
              <a:t>Intervention/exposure (n = )</a:t>
            </a:r>
          </a:p>
          <a:p>
            <a:pPr marL="450850" indent="-112713">
              <a:buFont typeface="Arial" charset="0"/>
              <a:buChar char="•"/>
            </a:pPr>
            <a:r>
              <a:rPr lang="en-GB" sz="1600" dirty="0" smtClean="0">
                <a:solidFill>
                  <a:schemeClr val="tx1"/>
                </a:solidFill>
              </a:rPr>
              <a:t>Comparator (n = )</a:t>
            </a:r>
          </a:p>
          <a:p>
            <a:pPr marL="450850" indent="-112713">
              <a:buFont typeface="Arial" charset="0"/>
              <a:buChar char="•"/>
            </a:pPr>
            <a:r>
              <a:rPr lang="en-GB" sz="1600" dirty="0" smtClean="0">
                <a:solidFill>
                  <a:schemeClr val="tx1"/>
                </a:solidFill>
              </a:rPr>
              <a:t>Outcome (n = )</a:t>
            </a:r>
          </a:p>
          <a:p>
            <a:pPr marL="450850" indent="-112713">
              <a:buFont typeface="Arial" charset="0"/>
              <a:buChar char="•"/>
            </a:pPr>
            <a:r>
              <a:rPr lang="en-GB" sz="1600" dirty="0" smtClean="0">
                <a:solidFill>
                  <a:schemeClr val="tx1"/>
                </a:solidFill>
              </a:rPr>
              <a:t>Study design (n = )</a:t>
            </a:r>
          </a:p>
          <a:p>
            <a:pPr marL="450850" indent="-112713">
              <a:buFont typeface="Arial" charset="0"/>
              <a:buChar char="•"/>
            </a:pPr>
            <a:r>
              <a:rPr lang="en-GB" sz="1600" dirty="0" smtClean="0">
                <a:solidFill>
                  <a:schemeClr val="tx1"/>
                </a:solidFill>
              </a:rPr>
              <a:t>etc.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37523" y="13171398"/>
            <a:ext cx="3784310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</a:rPr>
              <a:t>Studies included in narrative synthesis 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537523" y="14285823"/>
            <a:ext cx="3784310" cy="14209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Studies included </a:t>
            </a:r>
            <a:r>
              <a:rPr lang="en-GB" smtClean="0">
                <a:solidFill>
                  <a:schemeClr val="tx1"/>
                </a:solidFill>
              </a:rPr>
              <a:t>in quantitative/qualitative/other synthesis 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662280" y="14285823"/>
            <a:ext cx="3784310" cy="14209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Studies not </a:t>
            </a:r>
            <a:r>
              <a:rPr lang="en-GB" smtClean="0">
                <a:solidFill>
                  <a:schemeClr val="tx1"/>
                </a:solidFill>
              </a:rPr>
              <a:t>included in further </a:t>
            </a:r>
            <a:r>
              <a:rPr lang="en-GB" dirty="0" smtClean="0">
                <a:solidFill>
                  <a:schemeClr val="tx1"/>
                </a:solidFill>
              </a:rPr>
              <a:t>synthesis, with reasons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84879" y="12056974"/>
            <a:ext cx="573952" cy="36498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2000" dirty="0" smtClean="0"/>
              <a:t>Critical appraisal and Synthesis</a:t>
            </a:r>
            <a:endParaRPr lang="en-GB" sz="2000" dirty="0"/>
          </a:p>
        </p:txBody>
      </p:sp>
      <p:cxnSp>
        <p:nvCxnSpPr>
          <p:cNvPr id="23" name="Elbow Connector 22"/>
          <p:cNvCxnSpPr>
            <a:stCxn id="5" idx="2"/>
            <a:endCxn id="7" idx="0"/>
          </p:cNvCxnSpPr>
          <p:nvPr/>
        </p:nvCxnSpPr>
        <p:spPr>
          <a:xfrm rot="16200000" flipH="1">
            <a:off x="3400436" y="2324699"/>
            <a:ext cx="1446934" cy="61154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6" idx="2"/>
            <a:endCxn id="7" idx="0"/>
          </p:cNvCxnSpPr>
          <p:nvPr/>
        </p:nvCxnSpPr>
        <p:spPr>
          <a:xfrm rot="5400000">
            <a:off x="6074364" y="262321"/>
            <a:ext cx="1446934" cy="473630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7" idx="3"/>
            <a:endCxn id="13" idx="1"/>
          </p:cNvCxnSpPr>
          <p:nvPr/>
        </p:nvCxnSpPr>
        <p:spPr>
          <a:xfrm>
            <a:off x="6321833" y="3824996"/>
            <a:ext cx="3404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9" idx="3"/>
            <a:endCxn id="14" idx="1"/>
          </p:cNvCxnSpPr>
          <p:nvPr/>
        </p:nvCxnSpPr>
        <p:spPr>
          <a:xfrm>
            <a:off x="6321833" y="4933359"/>
            <a:ext cx="3404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0" idx="3"/>
            <a:endCxn id="15" idx="1"/>
          </p:cNvCxnSpPr>
          <p:nvPr/>
        </p:nvCxnSpPr>
        <p:spPr>
          <a:xfrm>
            <a:off x="6321833" y="6041723"/>
            <a:ext cx="3404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11" idx="3"/>
            <a:endCxn id="16" idx="1"/>
          </p:cNvCxnSpPr>
          <p:nvPr/>
        </p:nvCxnSpPr>
        <p:spPr>
          <a:xfrm>
            <a:off x="6321833" y="7156597"/>
            <a:ext cx="3404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12" idx="3"/>
          </p:cNvCxnSpPr>
          <p:nvPr/>
        </p:nvCxnSpPr>
        <p:spPr>
          <a:xfrm>
            <a:off x="6321833" y="8263663"/>
            <a:ext cx="3404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7" idx="2"/>
            <a:endCxn id="9" idx="0"/>
          </p:cNvCxnSpPr>
          <p:nvPr/>
        </p:nvCxnSpPr>
        <p:spPr>
          <a:xfrm>
            <a:off x="4429678" y="4296051"/>
            <a:ext cx="0" cy="166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9" idx="2"/>
            <a:endCxn id="10" idx="0"/>
          </p:cNvCxnSpPr>
          <p:nvPr/>
        </p:nvCxnSpPr>
        <p:spPr>
          <a:xfrm>
            <a:off x="4429678" y="5404414"/>
            <a:ext cx="0" cy="166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418422" y="6512778"/>
            <a:ext cx="0" cy="166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4418488" y="7622875"/>
            <a:ext cx="0" cy="166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12" idx="2"/>
            <a:endCxn id="53" idx="0"/>
          </p:cNvCxnSpPr>
          <p:nvPr/>
        </p:nvCxnSpPr>
        <p:spPr>
          <a:xfrm>
            <a:off x="4429678" y="8734718"/>
            <a:ext cx="0" cy="2005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4435387" y="14113508"/>
            <a:ext cx="0" cy="166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19" idx="3"/>
            <a:endCxn id="20" idx="1"/>
          </p:cNvCxnSpPr>
          <p:nvPr/>
        </p:nvCxnSpPr>
        <p:spPr>
          <a:xfrm>
            <a:off x="6321833" y="14996302"/>
            <a:ext cx="3404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 rot="16200000">
            <a:off x="9804688" y="5320894"/>
            <a:ext cx="1871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mtClean="0">
                <a:solidFill>
                  <a:schemeClr val="accent1"/>
                </a:solidFill>
              </a:rPr>
              <a:t>May be combined</a:t>
            </a:r>
            <a:endParaRPr lang="en-GB">
              <a:solidFill>
                <a:schemeClr val="accent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537523" y="12056973"/>
            <a:ext cx="3784310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Studies included </a:t>
            </a:r>
            <a:r>
              <a:rPr lang="en-GB" smtClean="0">
                <a:solidFill>
                  <a:schemeClr val="tx1"/>
                </a:solidFill>
              </a:rPr>
              <a:t>after critical appraisal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42" name="Straight Arrow Connector 41"/>
          <p:cNvCxnSpPr>
            <a:stCxn id="38" idx="2"/>
            <a:endCxn id="18" idx="0"/>
          </p:cNvCxnSpPr>
          <p:nvPr/>
        </p:nvCxnSpPr>
        <p:spPr>
          <a:xfrm>
            <a:off x="4429678" y="12999083"/>
            <a:ext cx="0" cy="1723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6662280" y="12056973"/>
            <a:ext cx="3784310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</a:rPr>
              <a:t>Excluded studies, with reasons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)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50" name="Straight Arrow Connector 49"/>
          <p:cNvCxnSpPr>
            <a:stCxn id="38" idx="3"/>
            <a:endCxn id="47" idx="1"/>
          </p:cNvCxnSpPr>
          <p:nvPr/>
        </p:nvCxnSpPr>
        <p:spPr>
          <a:xfrm>
            <a:off x="6321833" y="12528028"/>
            <a:ext cx="3404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314425" y="9220541"/>
            <a:ext cx="2503703" cy="9421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Pre-screened articles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dirty="0" smtClean="0">
                <a:solidFill>
                  <a:schemeClr val="tx1"/>
                </a:solidFill>
              </a:rPr>
              <a:t>from other sources (n = )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44" name="Straight Arrow Connector 43"/>
          <p:cNvCxnSpPr>
            <a:stCxn id="40" idx="3"/>
          </p:cNvCxnSpPr>
          <p:nvPr/>
        </p:nvCxnSpPr>
        <p:spPr>
          <a:xfrm>
            <a:off x="3818128" y="9691596"/>
            <a:ext cx="61725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58831" y="131673"/>
            <a:ext cx="344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ROSES flow diagram</a:t>
            </a:r>
            <a:endParaRPr lang="en-US" b="1" dirty="0"/>
          </a:p>
        </p:txBody>
      </p:sp>
      <p:sp>
        <p:nvSpPr>
          <p:cNvPr id="53" name="Rectangle 52"/>
          <p:cNvSpPr/>
          <p:nvPr/>
        </p:nvSpPr>
        <p:spPr>
          <a:xfrm>
            <a:off x="2537523" y="10740194"/>
            <a:ext cx="3784310" cy="94211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Articles / Studies </a:t>
            </a:r>
            <a:r>
              <a:rPr lang="en-GB" dirty="0" smtClean="0">
                <a:solidFill>
                  <a:schemeClr val="tx1"/>
                </a:solidFill>
              </a:rPr>
              <a:t>included after </a:t>
            </a:r>
            <a:r>
              <a:rPr lang="en-GB" dirty="0" smtClean="0">
                <a:solidFill>
                  <a:schemeClr val="tx1"/>
                </a:solidFill>
              </a:rPr>
              <a:t>full text screening</a:t>
            </a:r>
            <a:endParaRPr lang="en-GB" dirty="0" smtClean="0">
              <a:solidFill>
                <a:schemeClr val="tx1"/>
              </a:solidFill>
            </a:endParaRP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(n = </a:t>
            </a:r>
            <a:r>
              <a:rPr lang="en-GB" dirty="0" smtClean="0">
                <a:solidFill>
                  <a:schemeClr val="tx1"/>
                </a:solidFill>
              </a:rPr>
              <a:t>/ n = )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57" name="Straight Arrow Connector 56"/>
          <p:cNvCxnSpPr>
            <a:stCxn id="53" idx="2"/>
          </p:cNvCxnSpPr>
          <p:nvPr/>
        </p:nvCxnSpPr>
        <p:spPr>
          <a:xfrm flipH="1">
            <a:off x="4418422" y="11682304"/>
            <a:ext cx="11256" cy="450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4879" y="10625328"/>
            <a:ext cx="12964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dirty="0" smtClean="0">
                <a:solidFill>
                  <a:schemeClr val="bg1">
                    <a:lumMod val="75000"/>
                  </a:schemeClr>
                </a:solidFill>
              </a:rPr>
              <a:t>Articles</a:t>
            </a:r>
          </a:p>
          <a:p>
            <a:pPr>
              <a:lnSpc>
                <a:spcPct val="150000"/>
              </a:lnSpc>
            </a:pPr>
            <a:r>
              <a:rPr lang="en-GB" sz="2000" dirty="0" smtClean="0">
                <a:solidFill>
                  <a:schemeClr val="bg1">
                    <a:lumMod val="75000"/>
                  </a:schemeClr>
                </a:solidFill>
              </a:rPr>
              <a:t>Studies</a:t>
            </a:r>
            <a:endParaRPr lang="en-GB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908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225</Words>
  <Application>Microsoft Macintosh PowerPoint</Application>
  <PresentationFormat>Custom</PresentationFormat>
  <Paragraphs>52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Neal Haddaway</dc:creator>
  <cp:lastModifiedBy>Microsoft Office User</cp:lastModifiedBy>
  <cp:revision>12</cp:revision>
  <dcterms:created xsi:type="dcterms:W3CDTF">2017-05-04T12:52:10Z</dcterms:created>
  <dcterms:modified xsi:type="dcterms:W3CDTF">2017-11-17T09:59:36Z</dcterms:modified>
</cp:coreProperties>
</file>