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</p:sldIdLst>
  <p:sldSz cx="9144000" cy="6858000" type="screen4x3"/>
  <p:notesSz cx="6724650" cy="9774238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ittlere Formatvorlag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724"/>
    <p:restoredTop sz="94674"/>
  </p:normalViewPr>
  <p:slideViewPr>
    <p:cSldViewPr>
      <p:cViewPr varScale="1">
        <p:scale>
          <a:sx n="119" d="100"/>
          <a:sy n="119" d="100"/>
        </p:scale>
        <p:origin x="2136" y="19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902307-E9CA-461D-99E3-7F4850AA464D}" type="datetimeFigureOut">
              <a:rPr lang="de-DE" smtClean="0"/>
              <a:t>26.06.21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35E9B-D551-43B6-AF22-6FE6B0474F4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726151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902307-E9CA-461D-99E3-7F4850AA464D}" type="datetimeFigureOut">
              <a:rPr lang="de-DE" smtClean="0"/>
              <a:t>26.06.21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35E9B-D551-43B6-AF22-6FE6B0474F4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506849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902307-E9CA-461D-99E3-7F4850AA464D}" type="datetimeFigureOut">
              <a:rPr lang="de-DE" smtClean="0"/>
              <a:t>26.06.21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35E9B-D551-43B6-AF22-6FE6B0474F4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74739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902307-E9CA-461D-99E3-7F4850AA464D}" type="datetimeFigureOut">
              <a:rPr lang="de-DE" smtClean="0"/>
              <a:t>26.06.21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35E9B-D551-43B6-AF22-6FE6B0474F4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853744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902307-E9CA-461D-99E3-7F4850AA464D}" type="datetimeFigureOut">
              <a:rPr lang="de-DE" smtClean="0"/>
              <a:t>26.06.21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35E9B-D551-43B6-AF22-6FE6B0474F4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898811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902307-E9CA-461D-99E3-7F4850AA464D}" type="datetimeFigureOut">
              <a:rPr lang="de-DE" smtClean="0"/>
              <a:t>26.06.21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35E9B-D551-43B6-AF22-6FE6B0474F4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852369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902307-E9CA-461D-99E3-7F4850AA464D}" type="datetimeFigureOut">
              <a:rPr lang="de-DE" smtClean="0"/>
              <a:t>26.06.21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35E9B-D551-43B6-AF22-6FE6B0474F4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942928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902307-E9CA-461D-99E3-7F4850AA464D}" type="datetimeFigureOut">
              <a:rPr lang="de-DE" smtClean="0"/>
              <a:t>26.06.21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35E9B-D551-43B6-AF22-6FE6B0474F4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731701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902307-E9CA-461D-99E3-7F4850AA464D}" type="datetimeFigureOut">
              <a:rPr lang="de-DE" smtClean="0"/>
              <a:t>26.06.21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35E9B-D551-43B6-AF22-6FE6B0474F4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318818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902307-E9CA-461D-99E3-7F4850AA464D}" type="datetimeFigureOut">
              <a:rPr lang="de-DE" smtClean="0"/>
              <a:t>26.06.21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35E9B-D551-43B6-AF22-6FE6B0474F4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950626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902307-E9CA-461D-99E3-7F4850AA464D}" type="datetimeFigureOut">
              <a:rPr lang="de-DE" smtClean="0"/>
              <a:t>26.06.21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35E9B-D551-43B6-AF22-6FE6B0474F4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986631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902307-E9CA-461D-99E3-7F4850AA464D}" type="datetimeFigureOut">
              <a:rPr lang="de-DE" smtClean="0"/>
              <a:t>26.06.21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935E9B-D551-43B6-AF22-6FE6B0474F4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05487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/>
              <a:t>Papan et al.</a:t>
            </a:r>
            <a:endParaRPr lang="de-DE" sz="2400" dirty="0"/>
          </a:p>
          <a:p>
            <a:pPr marL="0" indent="0">
              <a:buNone/>
            </a:pPr>
            <a:r>
              <a:rPr lang="en-US" sz="2400" dirty="0"/>
              <a:t>Combined </a:t>
            </a:r>
            <a:r>
              <a:rPr lang="en-GB" sz="2400" dirty="0"/>
              <a:t>antibiotic</a:t>
            </a:r>
            <a:r>
              <a:rPr lang="en-US" sz="2400" dirty="0"/>
              <a:t> stewardship and infection control measures to contain the spread of linezolid-resistant </a:t>
            </a:r>
            <a:r>
              <a:rPr lang="en-US" sz="2400" i="1" dirty="0"/>
              <a:t>Staphylococcus epidermidis</a:t>
            </a:r>
            <a:r>
              <a:rPr lang="en-US" sz="2400" dirty="0"/>
              <a:t> in an intensive care unit</a:t>
            </a:r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r>
              <a:rPr lang="en-US" sz="2400" dirty="0"/>
              <a:t>Supplementary Figure S1</a:t>
            </a:r>
          </a:p>
          <a:p>
            <a:pPr marL="0" indent="0">
              <a:buNone/>
            </a:pPr>
            <a:r>
              <a:rPr lang="en-US" sz="2400" dirty="0"/>
              <a:t>Figure legend:</a:t>
            </a:r>
          </a:p>
          <a:p>
            <a:pPr marL="0" indent="0">
              <a:buNone/>
            </a:pPr>
            <a:r>
              <a:rPr lang="en-US" sz="2400" dirty="0"/>
              <a:t>Pocket card on the use of antibiotics with Gram-positive coverage, provided during the antimicrobial stewardship intervention on an intensive care unit in southwest Germany, 2018-2020</a:t>
            </a:r>
            <a:endParaRPr lang="de-DE" sz="2400" dirty="0"/>
          </a:p>
          <a:p>
            <a:pPr marL="0" indent="0">
              <a:buNone/>
            </a:pPr>
            <a:endParaRPr lang="de-DE" sz="2400" dirty="0"/>
          </a:p>
        </p:txBody>
      </p:sp>
    </p:spTree>
    <p:extLst>
      <p:ext uri="{BB962C8B-B14F-4D97-AF65-F5344CB8AC3E}">
        <p14:creationId xmlns:p14="http://schemas.microsoft.com/office/powerpoint/2010/main" val="37470663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feld 6"/>
          <p:cNvSpPr txBox="1"/>
          <p:nvPr/>
        </p:nvSpPr>
        <p:spPr>
          <a:xfrm>
            <a:off x="827584" y="188640"/>
            <a:ext cx="76328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b="1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Antibiotics</a:t>
            </a:r>
            <a:r>
              <a:rPr lang="de-DE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b="1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with</a:t>
            </a:r>
            <a:r>
              <a:rPr lang="de-DE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b="1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broad</a:t>
            </a:r>
            <a:r>
              <a:rPr lang="de-DE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Gram-positive </a:t>
            </a:r>
            <a:r>
              <a:rPr lang="de-DE" b="1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coverage</a:t>
            </a:r>
            <a:r>
              <a:rPr lang="de-DE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(incl. MRSA, CONS, VRE)</a:t>
            </a:r>
          </a:p>
        </p:txBody>
      </p:sp>
      <p:graphicFrame>
        <p:nvGraphicFramePr>
          <p:cNvPr id="8" name="Tabel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62301646"/>
              </p:ext>
            </p:extLst>
          </p:nvPr>
        </p:nvGraphicFramePr>
        <p:xfrm>
          <a:off x="179510" y="908720"/>
          <a:ext cx="8784980" cy="565148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58417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2819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2819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1216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23225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32048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600" dirty="0" err="1"/>
                        <a:t>Vancomycin</a:t>
                      </a:r>
                      <a:endParaRPr lang="de-D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600" dirty="0" err="1"/>
                        <a:t>Linezolid</a:t>
                      </a:r>
                      <a:endParaRPr lang="de-D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600" dirty="0" err="1"/>
                        <a:t>Daptomycin</a:t>
                      </a:r>
                      <a:endParaRPr lang="de-D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600"/>
                        <a:t>Tigecycline</a:t>
                      </a:r>
                      <a:endParaRPr lang="de-DE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04098">
                <a:tc>
                  <a:txBody>
                    <a:bodyPr/>
                    <a:lstStyle/>
                    <a:p>
                      <a:r>
                        <a:rPr lang="de-DE" sz="1100" b="1" dirty="0" err="1"/>
                        <a:t>Dosing</a:t>
                      </a:r>
                      <a:r>
                        <a:rPr lang="de-DE" sz="1100" b="1" dirty="0"/>
                        <a:t> in </a:t>
                      </a:r>
                      <a:r>
                        <a:rPr lang="de-DE" sz="1100" b="1" dirty="0" err="1"/>
                        <a:t>adults</a:t>
                      </a:r>
                      <a:endParaRPr lang="de-DE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1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 x 15 mg/kg BW </a:t>
                      </a:r>
                      <a:r>
                        <a:rPr lang="de-DE" sz="11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i.v.</a:t>
                      </a:r>
                      <a:r>
                        <a:rPr lang="de-DE" sz="11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br>
                        <a:rPr lang="de-DE" sz="11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de-DE" sz="11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[in </a:t>
                      </a:r>
                      <a:r>
                        <a:rPr lang="de-DE" sz="11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severe</a:t>
                      </a:r>
                      <a:r>
                        <a:rPr lang="de-DE" sz="11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de-DE" sz="11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infections</a:t>
                      </a:r>
                      <a:r>
                        <a:rPr lang="de-DE" sz="11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de-DE" sz="11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start</a:t>
                      </a:r>
                      <a:r>
                        <a:rPr lang="de-DE" sz="11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de-DE" sz="11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higher</a:t>
                      </a:r>
                      <a:r>
                        <a:rPr lang="de-DE" sz="11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i.e. 20-25 mg/kg]</a:t>
                      </a:r>
                      <a:endParaRPr lang="de-DE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1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 x 600 mg </a:t>
                      </a:r>
                      <a:r>
                        <a:rPr lang="de-DE" sz="11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i.v.</a:t>
                      </a:r>
                      <a:r>
                        <a:rPr lang="de-DE" sz="11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/</a:t>
                      </a:r>
                      <a:r>
                        <a:rPr lang="de-DE" sz="11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p.o</a:t>
                      </a:r>
                      <a:r>
                        <a:rPr lang="de-DE" sz="11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endParaRPr lang="de-DE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100" u="sng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Lower</a:t>
                      </a:r>
                      <a:r>
                        <a:rPr lang="de-DE" sz="1100" u="sng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dose:</a:t>
                      </a:r>
                      <a:r>
                        <a:rPr lang="de-DE" sz="11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r>
                        <a:rPr lang="de-DE" sz="11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 x 4 mg/kg </a:t>
                      </a:r>
                      <a:r>
                        <a:rPr lang="de-DE" sz="11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KG</a:t>
                      </a:r>
                      <a:r>
                        <a:rPr lang="de-DE" sz="11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de-DE" sz="11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i.v.</a:t>
                      </a:r>
                      <a:endParaRPr lang="de-DE" sz="11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de-DE" sz="1100" u="sng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de-DE" sz="1100" u="sng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Higher dose:</a:t>
                      </a:r>
                      <a:r>
                        <a:rPr lang="de-DE" sz="11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r>
                        <a:rPr lang="de-DE" sz="11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 x 6-10 mg/kg </a:t>
                      </a:r>
                      <a:r>
                        <a:rPr lang="de-DE" sz="11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KG</a:t>
                      </a:r>
                      <a:r>
                        <a:rPr lang="de-DE" sz="11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de-DE" sz="11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i.v.</a:t>
                      </a:r>
                      <a:r>
                        <a:rPr lang="de-DE" sz="11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de-DE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1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100 mg </a:t>
                      </a:r>
                      <a:r>
                        <a:rPr lang="de-DE" sz="11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Loading</a:t>
                      </a:r>
                      <a:r>
                        <a:rPr lang="de-DE" sz="11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dose, </a:t>
                      </a:r>
                      <a:r>
                        <a:rPr lang="de-DE" sz="11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then</a:t>
                      </a:r>
                      <a:r>
                        <a:rPr lang="de-DE" sz="11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50 mg </a:t>
                      </a:r>
                      <a:r>
                        <a:rPr lang="de-DE" sz="11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every</a:t>
                      </a:r>
                      <a:r>
                        <a:rPr lang="de-DE" sz="11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12 h </a:t>
                      </a:r>
                      <a:r>
                        <a:rPr lang="de-DE" sz="11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over</a:t>
                      </a:r>
                      <a:r>
                        <a:rPr lang="de-DE" sz="11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30-60 min </a:t>
                      </a:r>
                      <a:r>
                        <a:rPr lang="de-DE" sz="11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i.v.</a:t>
                      </a:r>
                      <a:endParaRPr lang="de-DE" sz="11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de-DE" sz="11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de-DE" sz="11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(in </a:t>
                      </a:r>
                      <a:r>
                        <a:rPr lang="de-DE" sz="11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life-threatening</a:t>
                      </a:r>
                      <a:r>
                        <a:rPr lang="de-DE" sz="11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de-DE" sz="11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infections</a:t>
                      </a:r>
                      <a:r>
                        <a:rPr lang="de-DE" sz="11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: 200 mg </a:t>
                      </a:r>
                      <a:r>
                        <a:rPr lang="de-DE" sz="11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Loading</a:t>
                      </a:r>
                      <a:r>
                        <a:rPr lang="de-DE" sz="11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dose,</a:t>
                      </a:r>
                      <a:r>
                        <a:rPr lang="de-DE" sz="110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de-DE" sz="11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then</a:t>
                      </a:r>
                      <a:r>
                        <a:rPr lang="de-DE" sz="11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2 x 100 mg)</a:t>
                      </a:r>
                      <a:endParaRPr lang="de-DE" sz="1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28642">
                <a:tc>
                  <a:txBody>
                    <a:bodyPr/>
                    <a:lstStyle/>
                    <a:p>
                      <a:r>
                        <a:rPr lang="de-DE" sz="1100" b="1" dirty="0" err="1"/>
                        <a:t>Therapeutic</a:t>
                      </a:r>
                      <a:r>
                        <a:rPr lang="de-DE" sz="1100" b="1" dirty="0"/>
                        <a:t> Drug Monitoring (TDM)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100" u="sng" dirty="0"/>
                        <a:t>Target </a:t>
                      </a:r>
                      <a:r>
                        <a:rPr lang="de-DE" sz="1100" u="sng" dirty="0" err="1"/>
                        <a:t>trough</a:t>
                      </a:r>
                      <a:r>
                        <a:rPr lang="de-DE" sz="1100" u="sng" dirty="0"/>
                        <a:t> </a:t>
                      </a:r>
                      <a:r>
                        <a:rPr lang="de-DE" sz="1100" u="sng" dirty="0" err="1"/>
                        <a:t>levels</a:t>
                      </a:r>
                      <a:r>
                        <a:rPr lang="de-DE" sz="1100" u="sng" dirty="0"/>
                        <a:t>:</a:t>
                      </a:r>
                      <a:r>
                        <a:rPr lang="de-DE" sz="1100" dirty="0"/>
                        <a:t> (10-)15-20 mg/L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100" u="sng" dirty="0"/>
                        <a:t>Target </a:t>
                      </a:r>
                      <a:r>
                        <a:rPr lang="de-DE" sz="1100" u="sng" dirty="0" err="1"/>
                        <a:t>range</a:t>
                      </a:r>
                      <a:r>
                        <a:rPr lang="de-DE" sz="1100" u="sng" dirty="0"/>
                        <a:t>:</a:t>
                      </a:r>
                      <a:r>
                        <a:rPr lang="de-DE" sz="1100" dirty="0"/>
                        <a:t> 6,5-12 mg/L </a:t>
                      </a:r>
                    </a:p>
                    <a:p>
                      <a:r>
                        <a:rPr lang="de-DE" sz="1100" dirty="0"/>
                        <a:t>(</a:t>
                      </a:r>
                      <a:r>
                        <a:rPr lang="de-DE" sz="1100" dirty="0" err="1"/>
                        <a:t>for</a:t>
                      </a:r>
                      <a:r>
                        <a:rPr lang="de-DE" sz="1100" dirty="0"/>
                        <a:t> </a:t>
                      </a:r>
                      <a:r>
                        <a:rPr lang="de-DE" sz="1100" dirty="0" err="1"/>
                        <a:t>continuous</a:t>
                      </a:r>
                      <a:r>
                        <a:rPr lang="de-DE" sz="1100" dirty="0"/>
                        <a:t> </a:t>
                      </a:r>
                      <a:r>
                        <a:rPr lang="de-DE" sz="1100" dirty="0" err="1"/>
                        <a:t>infusion</a:t>
                      </a:r>
                      <a:r>
                        <a:rPr lang="de-DE" sz="1100" dirty="0"/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100" dirty="0"/>
                        <a:t>Not </a:t>
                      </a:r>
                      <a:r>
                        <a:rPr lang="de-DE" sz="1100" dirty="0" err="1"/>
                        <a:t>available</a:t>
                      </a:r>
                      <a:endParaRPr lang="de-DE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100" dirty="0"/>
                        <a:t>Not </a:t>
                      </a:r>
                      <a:r>
                        <a:rPr lang="de-DE" sz="1100" dirty="0" err="1"/>
                        <a:t>available</a:t>
                      </a:r>
                      <a:endParaRPr lang="de-DE" sz="1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0608">
                <a:tc>
                  <a:txBody>
                    <a:bodyPr/>
                    <a:lstStyle/>
                    <a:p>
                      <a:r>
                        <a:rPr lang="de-DE" sz="1100" b="1" dirty="0" err="1"/>
                        <a:t>Misc</a:t>
                      </a:r>
                      <a:r>
                        <a:rPr lang="de-DE" sz="1100" b="1" dirty="0"/>
                        <a:t>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100" dirty="0"/>
                        <a:t>Infusion </a:t>
                      </a:r>
                      <a:r>
                        <a:rPr lang="de-DE" sz="1100" dirty="0" err="1"/>
                        <a:t>over</a:t>
                      </a:r>
                      <a:r>
                        <a:rPr lang="de-DE" sz="1100" dirty="0"/>
                        <a:t> at least 1h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1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Do not </a:t>
                      </a:r>
                      <a:r>
                        <a:rPr lang="de-DE" sz="11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combine</a:t>
                      </a:r>
                      <a:r>
                        <a:rPr lang="de-DE" sz="11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de-DE" sz="11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with</a:t>
                      </a:r>
                      <a:r>
                        <a:rPr lang="de-DE" sz="11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de-DE" sz="11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rifampicin</a:t>
                      </a:r>
                      <a:endParaRPr lang="de-DE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1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No</a:t>
                      </a:r>
                      <a:r>
                        <a:rPr lang="de-DE" sz="11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de-DE" sz="11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efficacy</a:t>
                      </a:r>
                      <a:r>
                        <a:rPr lang="de-DE" sz="11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in </a:t>
                      </a:r>
                      <a:r>
                        <a:rPr lang="de-DE" sz="11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pneumonia</a:t>
                      </a:r>
                      <a:endParaRPr lang="de-DE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1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Less</a:t>
                      </a:r>
                      <a:r>
                        <a:rPr lang="de-DE" sz="11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de-DE" sz="11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well</a:t>
                      </a:r>
                      <a:r>
                        <a:rPr lang="de-DE" sz="11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de-DE" sz="11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suited</a:t>
                      </a:r>
                      <a:r>
                        <a:rPr lang="de-DE" sz="11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de-DE" sz="11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for</a:t>
                      </a:r>
                      <a:r>
                        <a:rPr lang="de-DE" sz="11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de-DE" sz="11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bloodstream</a:t>
                      </a:r>
                      <a:r>
                        <a:rPr lang="de-DE" sz="11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de-DE" sz="11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infections</a:t>
                      </a:r>
                      <a:endParaRPr lang="de-DE" sz="1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32048">
                <a:tc>
                  <a:txBody>
                    <a:bodyPr/>
                    <a:lstStyle/>
                    <a:p>
                      <a:r>
                        <a:rPr lang="de-DE" sz="1100" b="1" dirty="0" err="1"/>
                        <a:t>Adverse</a:t>
                      </a:r>
                      <a:r>
                        <a:rPr lang="de-DE" sz="1100" b="1" dirty="0"/>
                        <a:t> </a:t>
                      </a:r>
                      <a:r>
                        <a:rPr lang="de-DE" sz="1100" b="1" dirty="0" err="1"/>
                        <a:t>reactions</a:t>
                      </a:r>
                      <a:endParaRPr lang="de-DE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1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Infusion </a:t>
                      </a:r>
                      <a:r>
                        <a:rPr lang="de-DE" sz="110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reaction, </a:t>
                      </a:r>
                      <a:r>
                        <a:rPr lang="de-DE" sz="11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nephrotoxicity</a:t>
                      </a:r>
                      <a:r>
                        <a:rPr lang="de-DE" sz="11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de-DE" sz="11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ototoxicity</a:t>
                      </a:r>
                      <a:r>
                        <a:rPr lang="de-DE" sz="11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de-DE" sz="11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thrombophlebitis</a:t>
                      </a:r>
                      <a:endParaRPr lang="de-DE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1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Myelosuppression</a:t>
                      </a:r>
                      <a:r>
                        <a:rPr lang="de-DE" sz="11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de-DE" sz="11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neuropsychiatric</a:t>
                      </a:r>
                      <a:r>
                        <a:rPr lang="de-DE" sz="11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de-DE" sz="11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events</a:t>
                      </a:r>
                      <a:r>
                        <a:rPr lang="de-DE" sz="11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de-DE" sz="11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drug-drug</a:t>
                      </a:r>
                      <a:r>
                        <a:rPr lang="de-DE" sz="11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de-DE" sz="11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interactions</a:t>
                      </a:r>
                      <a:r>
                        <a:rPr lang="de-DE" sz="11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(</a:t>
                      </a:r>
                      <a:r>
                        <a:rPr lang="de-DE" sz="11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hypertensive</a:t>
                      </a:r>
                      <a:r>
                        <a:rPr lang="de-DE" sz="11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de-DE" sz="11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crisis</a:t>
                      </a:r>
                      <a:r>
                        <a:rPr lang="de-DE" sz="11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de-DE" sz="11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serotonine</a:t>
                      </a:r>
                      <a:r>
                        <a:rPr lang="de-DE" sz="11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de-DE" sz="11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syndrome</a:t>
                      </a:r>
                      <a:r>
                        <a:rPr lang="de-DE" sz="11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endParaRPr lang="de-DE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1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Rhabdomyolysis</a:t>
                      </a:r>
                      <a:r>
                        <a:rPr lang="de-DE" sz="11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r>
                        <a:rPr lang="de-DE" sz="11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de-DE" sz="11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monitor</a:t>
                      </a:r>
                      <a:r>
                        <a:rPr lang="de-DE" sz="11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CPK), </a:t>
                      </a:r>
                      <a:r>
                        <a:rPr lang="de-DE" sz="11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allergic</a:t>
                      </a:r>
                      <a:r>
                        <a:rPr lang="de-DE" sz="11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de-DE" sz="11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pneumonitis</a:t>
                      </a:r>
                      <a:endParaRPr lang="de-DE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1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Photosensitivity</a:t>
                      </a:r>
                      <a:r>
                        <a:rPr lang="de-DE" sz="11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de-DE" sz="11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intracranial</a:t>
                      </a:r>
                      <a:r>
                        <a:rPr lang="de-DE" sz="11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de-DE" sz="11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hypertension</a:t>
                      </a:r>
                      <a:r>
                        <a:rPr lang="de-DE" sz="11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de-DE" sz="11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increased</a:t>
                      </a:r>
                      <a:r>
                        <a:rPr lang="de-DE" sz="11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BUN, </a:t>
                      </a:r>
                      <a:r>
                        <a:rPr lang="de-DE" sz="11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hyperphosphatemia</a:t>
                      </a:r>
                      <a:r>
                        <a:rPr lang="de-DE" sz="11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de-DE" sz="11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hepatic</a:t>
                      </a:r>
                      <a:r>
                        <a:rPr lang="de-DE" sz="11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de-DE" sz="11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failure</a:t>
                      </a:r>
                      <a:r>
                        <a:rPr lang="de-DE" sz="11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de-DE" sz="11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pancreatitis</a:t>
                      </a:r>
                      <a:endParaRPr lang="de-DE" sz="1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04056">
                <a:tc>
                  <a:txBody>
                    <a:bodyPr/>
                    <a:lstStyle/>
                    <a:p>
                      <a:r>
                        <a:rPr lang="de-DE" sz="1100" b="1" dirty="0" err="1"/>
                        <a:t>Contraindications</a:t>
                      </a:r>
                      <a:r>
                        <a:rPr lang="de-DE" sz="1100" b="1" dirty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100" dirty="0" err="1"/>
                        <a:t>Known</a:t>
                      </a:r>
                      <a:r>
                        <a:rPr lang="de-DE" sz="1100" dirty="0"/>
                        <a:t> </a:t>
                      </a:r>
                      <a:r>
                        <a:rPr lang="de-DE" sz="1100" dirty="0" err="1"/>
                        <a:t>hypersensitivity</a:t>
                      </a:r>
                      <a:endParaRPr lang="de-DE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100" dirty="0" err="1"/>
                        <a:t>Known</a:t>
                      </a:r>
                      <a:r>
                        <a:rPr lang="de-DE" sz="1100" dirty="0"/>
                        <a:t> </a:t>
                      </a:r>
                      <a:r>
                        <a:rPr lang="de-DE" sz="1100" dirty="0" err="1"/>
                        <a:t>hypersensitivity</a:t>
                      </a:r>
                      <a:r>
                        <a:rPr lang="de-DE" sz="1100" dirty="0"/>
                        <a:t>, MAO </a:t>
                      </a:r>
                      <a:r>
                        <a:rPr lang="de-DE" sz="1100" dirty="0" err="1"/>
                        <a:t>inhibitor</a:t>
                      </a:r>
                      <a:r>
                        <a:rPr lang="de-DE" sz="1100" dirty="0"/>
                        <a:t> </a:t>
                      </a:r>
                      <a:r>
                        <a:rPr lang="de-DE" sz="1100" dirty="0" err="1"/>
                        <a:t>therapy</a:t>
                      </a:r>
                      <a:endParaRPr lang="de-DE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100" dirty="0" err="1"/>
                        <a:t>Known</a:t>
                      </a:r>
                      <a:r>
                        <a:rPr lang="de-DE" sz="1100" dirty="0"/>
                        <a:t> </a:t>
                      </a:r>
                      <a:r>
                        <a:rPr lang="de-DE" sz="1100" dirty="0" err="1"/>
                        <a:t>hypersensitivity</a:t>
                      </a:r>
                      <a:endParaRPr lang="de-DE" sz="1100" dirty="0"/>
                    </a:p>
                    <a:p>
                      <a:endParaRPr lang="de-DE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100" dirty="0" err="1"/>
                        <a:t>Known</a:t>
                      </a:r>
                      <a:r>
                        <a:rPr lang="de-DE" sz="1100" dirty="0"/>
                        <a:t> </a:t>
                      </a:r>
                      <a:r>
                        <a:rPr lang="de-DE" sz="1100"/>
                        <a:t>hypersensitivity</a:t>
                      </a:r>
                      <a:endParaRPr lang="de-DE" sz="1100" dirty="0"/>
                    </a:p>
                    <a:p>
                      <a:endParaRPr lang="de-DE" sz="1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35814">
                <a:tc>
                  <a:txBody>
                    <a:bodyPr/>
                    <a:lstStyle/>
                    <a:p>
                      <a:r>
                        <a:rPr lang="de-DE" sz="1100" b="1" dirty="0"/>
                        <a:t>Dose </a:t>
                      </a:r>
                      <a:r>
                        <a:rPr lang="de-DE" sz="1100" b="1" dirty="0" err="1"/>
                        <a:t>adjustment</a:t>
                      </a:r>
                      <a:r>
                        <a:rPr lang="de-DE" sz="1100" b="1" dirty="0"/>
                        <a:t> in renal </a:t>
                      </a:r>
                      <a:r>
                        <a:rPr lang="de-DE" sz="1100" b="1" dirty="0" err="1"/>
                        <a:t>failure</a:t>
                      </a:r>
                      <a:endParaRPr lang="de-DE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100" u="sng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GFR 10-50 ml/min: </a:t>
                      </a:r>
                    </a:p>
                    <a:p>
                      <a:r>
                        <a:rPr lang="de-DE" sz="11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15 mg/kg BW </a:t>
                      </a:r>
                      <a:r>
                        <a:rPr lang="de-DE" sz="11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every</a:t>
                      </a:r>
                      <a:r>
                        <a:rPr lang="de-DE" sz="11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24-96h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1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de-DE" sz="11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adjust</a:t>
                      </a:r>
                      <a:r>
                        <a:rPr lang="de-DE" sz="11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de-DE" sz="11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to</a:t>
                      </a:r>
                      <a:r>
                        <a:rPr lang="de-DE" sz="11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de-DE" sz="11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trough</a:t>
                      </a:r>
                      <a:r>
                        <a:rPr lang="de-DE" sz="11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de-DE" sz="11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level</a:t>
                      </a:r>
                      <a:r>
                        <a:rPr lang="de-DE" sz="11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br>
                        <a:rPr lang="de-DE" sz="11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de-DE" sz="1100" u="sng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GFR &lt; 10 ml/min:</a:t>
                      </a:r>
                      <a:endParaRPr lang="de-DE" sz="1100" u="non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de-DE" sz="11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7.5 mg/kg </a:t>
                      </a:r>
                      <a:r>
                        <a:rPr lang="de-DE" sz="11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every</a:t>
                      </a:r>
                      <a:r>
                        <a:rPr lang="de-DE" sz="11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48-72h </a:t>
                      </a:r>
                      <a:br>
                        <a:rPr lang="de-DE" sz="11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de-DE" sz="11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de-DE" sz="11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adjust</a:t>
                      </a:r>
                      <a:r>
                        <a:rPr lang="de-DE" sz="11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de-DE" sz="11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to</a:t>
                      </a:r>
                      <a:r>
                        <a:rPr lang="de-DE" sz="11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de-DE" sz="11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trough</a:t>
                      </a:r>
                      <a:r>
                        <a:rPr lang="de-DE" sz="11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de-DE" sz="11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level</a:t>
                      </a:r>
                      <a:r>
                        <a:rPr lang="de-DE" sz="11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endParaRPr lang="de-DE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100" dirty="0" err="1"/>
                        <a:t>none</a:t>
                      </a:r>
                      <a:endParaRPr lang="de-DE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100" u="sng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GFR </a:t>
                      </a:r>
                      <a:r>
                        <a:rPr lang="de-DE" sz="1100" u="sng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Symbol"/>
                        </a:rPr>
                        <a:t></a:t>
                      </a:r>
                      <a:r>
                        <a:rPr lang="de-DE" sz="1100" u="sng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30 ml/min:</a:t>
                      </a:r>
                      <a:r>
                        <a:rPr lang="de-DE" sz="11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de-DE" sz="11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prolong</a:t>
                      </a:r>
                      <a:r>
                        <a:rPr lang="de-DE" sz="11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de-DE" sz="11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interval</a:t>
                      </a:r>
                      <a:r>
                        <a:rPr lang="de-DE" sz="11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de-DE" sz="11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from</a:t>
                      </a:r>
                      <a:r>
                        <a:rPr lang="de-DE" sz="11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24h </a:t>
                      </a:r>
                      <a:r>
                        <a:rPr lang="de-DE" sz="11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to</a:t>
                      </a:r>
                      <a:r>
                        <a:rPr lang="de-DE" sz="11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48h</a:t>
                      </a:r>
                      <a:endParaRPr lang="de-DE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100" dirty="0" err="1"/>
                        <a:t>none</a:t>
                      </a:r>
                      <a:endParaRPr lang="de-DE" sz="1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35814">
                <a:tc>
                  <a:txBody>
                    <a:bodyPr/>
                    <a:lstStyle/>
                    <a:p>
                      <a:r>
                        <a:rPr lang="de-DE" sz="1100" b="1" dirty="0" err="1"/>
                        <a:t>Induction</a:t>
                      </a:r>
                      <a:r>
                        <a:rPr lang="de-DE" sz="1100" b="1" dirty="0"/>
                        <a:t> </a:t>
                      </a:r>
                      <a:r>
                        <a:rPr lang="de-DE" sz="1100" b="1" dirty="0" err="1"/>
                        <a:t>of</a:t>
                      </a:r>
                      <a:r>
                        <a:rPr lang="de-DE" sz="1100" b="1" dirty="0"/>
                        <a:t> </a:t>
                      </a:r>
                      <a:r>
                        <a:rPr lang="de-DE" sz="1100" b="1" dirty="0" err="1"/>
                        <a:t>resistance</a:t>
                      </a:r>
                      <a:r>
                        <a:rPr lang="de-DE" sz="1100" b="1" dirty="0"/>
                        <a:t> in </a:t>
                      </a:r>
                      <a:r>
                        <a:rPr lang="de-DE" sz="1100" b="1" dirty="0" err="1"/>
                        <a:t>staphylococci</a:t>
                      </a:r>
                      <a:endParaRPr lang="de-DE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100" dirty="0" err="1"/>
                        <a:t>Basically</a:t>
                      </a:r>
                      <a:r>
                        <a:rPr lang="de-DE" sz="1100" dirty="0"/>
                        <a:t> </a:t>
                      </a:r>
                      <a:r>
                        <a:rPr lang="de-DE" sz="1100" dirty="0" err="1"/>
                        <a:t>none</a:t>
                      </a:r>
                      <a:endParaRPr lang="de-DE" sz="1100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100" b="1" dirty="0"/>
                        <a:t>+++</a:t>
                      </a:r>
                    </a:p>
                    <a:p>
                      <a:r>
                        <a:rPr lang="de-DE" sz="1100" dirty="0" err="1"/>
                        <a:t>Linezolid</a:t>
                      </a:r>
                      <a:r>
                        <a:rPr lang="de-DE" sz="1100" dirty="0"/>
                        <a:t> </a:t>
                      </a:r>
                      <a:r>
                        <a:rPr lang="de-DE" sz="1100" dirty="0" err="1"/>
                        <a:t>resistance</a:t>
                      </a:r>
                      <a:endParaRPr lang="de-DE" sz="1100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100" b="1" dirty="0"/>
                        <a:t>+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100" dirty="0" err="1"/>
                        <a:t>Daptomycin</a:t>
                      </a:r>
                      <a:r>
                        <a:rPr lang="de-DE" sz="1100" dirty="0"/>
                        <a:t> </a:t>
                      </a:r>
                      <a:r>
                        <a:rPr lang="de-DE" sz="1100" dirty="0" err="1"/>
                        <a:t>resistance</a:t>
                      </a:r>
                      <a:endParaRPr lang="de-DE" sz="1100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100" b="1" dirty="0"/>
                        <a:t>+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100" dirty="0" err="1"/>
                        <a:t>Tigecycline</a:t>
                      </a:r>
                      <a:r>
                        <a:rPr lang="de-DE" sz="1100" dirty="0"/>
                        <a:t> </a:t>
                      </a:r>
                      <a:r>
                        <a:rPr lang="de-DE" sz="1100" dirty="0" err="1"/>
                        <a:t>resistance</a:t>
                      </a:r>
                      <a:endParaRPr lang="de-DE" sz="1100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15102111"/>
      </p:ext>
    </p:extLst>
  </p:cSld>
  <p:clrMapOvr>
    <a:masterClrMapping/>
  </p:clrMapOvr>
</p:sld>
</file>

<file path=ppt/theme/theme1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369</Words>
  <Application>Microsoft Macintosh PowerPoint</Application>
  <PresentationFormat>Bildschirmpräsentation (4:3)</PresentationFormat>
  <Paragraphs>60</Paragraphs>
  <Slides>2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</vt:i4>
      </vt:variant>
    </vt:vector>
  </HeadingPairs>
  <TitlesOfParts>
    <vt:vector size="6" baseType="lpstr">
      <vt:lpstr>Arial</vt:lpstr>
      <vt:lpstr>Calibri</vt:lpstr>
      <vt:lpstr>Verdana</vt:lpstr>
      <vt:lpstr>Larissa</vt:lpstr>
      <vt:lpstr>PowerPoint-Präsentation</vt:lpstr>
      <vt:lpstr>PowerPoint-Präsentation</vt:lpstr>
    </vt:vector>
  </TitlesOfParts>
  <Company>Universitätsklinikum des Saarlandes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Becker, Sören</dc:creator>
  <cp:lastModifiedBy>Cihan Papan</cp:lastModifiedBy>
  <cp:revision>17</cp:revision>
  <cp:lastPrinted>2019-10-10T15:15:15Z</cp:lastPrinted>
  <dcterms:created xsi:type="dcterms:W3CDTF">2019-10-07T06:21:11Z</dcterms:created>
  <dcterms:modified xsi:type="dcterms:W3CDTF">2021-06-26T13:47:22Z</dcterms:modified>
</cp:coreProperties>
</file>