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7105523-420F-4B67-9F4B-40BC957A9C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FEC54E6C-35A0-440B-AF1A-7C3DA31EBF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5C558B4-AA52-4228-9977-667445447C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DD8E3BB-B794-4205-9113-B593A7E31C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04A56CD-B5DF-44D6-8FAC-12A5661C6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116233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7BFBE10-17FA-4A4D-A26C-FE598B423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FF1E444C-BBEF-4777-AE1D-BE425271E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03E898A-01BD-40CB-AEC9-C2254FAEC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25AC8A9-2936-4962-8323-E99772D53C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7A82509-DFB4-43CB-92C7-F1AAABC64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5374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76F323-553A-4D09-AD16-4E07B17670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B6C09D2-E7C1-4D7D-99F0-65D85D85E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AB508BD5-3015-48B1-B91B-3CCF4DBAA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0567D41-2C5F-4772-9747-BC2C5B911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17D6298-292F-4CD7-A377-82F8DCDB0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24468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09A341F-FCB7-417C-8517-14D8F46D1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6B48641-DFAC-4537-BC43-0DE66A5A93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7991C11D-714B-4C6B-9D3B-3F063E22C8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0638A16-056A-465A-B83E-AE85C2B05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97E713E-2379-47CF-984B-8D2B59721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264EFA8B-347E-4C27-939D-7E0D4A68B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492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33C479-3C02-468A-BA19-36A8C137BF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9CE4E4F-5B63-43D5-B03A-969F2CA5F5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1C1FF883-4D02-4042-B0E9-3CB8816EF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EB57F4E-A721-4E09-BB36-482A979676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C7957DBE-A6A9-4B8E-AAF1-62E40D6ABA9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79C1E14-0CF4-4C85-8D81-CB8F72C73C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C50ADD6-EE6F-4B40-9E00-D4F107514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BFC8F03-B61E-4540-B811-A257F801B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79582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F97B20-9615-44CB-BFE6-2C33C1FFF2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16A40EA-9A36-4E72-8961-FB6F450BD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0196E6C1-D4D9-4D9C-964C-6FFAA643A2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881B1CC-135D-43E4-A0B6-29DECB5DE1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5639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A28AFAF-29D5-4DF9-82C3-A878BED1C2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BD099BF-ABF5-4ED0-AE1F-04D344C70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D356B02-7FC0-49CA-8B53-DF7A79F87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33553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3687B0-A80A-4C20-9617-984AE7FF5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C1D3D24-D9A2-4FCD-A085-A8ACD287F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DE4740A6-0B96-47D2-8B0E-E71FA027FE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0A7A10D-2199-4585-987A-93E11B03F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91FEF87-15D6-4C22-8F2A-BF580ADF68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130AC31-219B-4DC7-A978-2FBB5A7F2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2970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49FC34E-BA0F-4A2B-AA76-39010268A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056005B3-90CB-4832-8D74-5A5DD17DF3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754E58E-46AD-47D3-84FD-40E9E69D5E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BE59CB-13D9-430C-ABCD-33DF2F0DD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C0319E0-6D3B-4FC9-8805-DC394D3639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6CC4417-2A61-4684-8679-09A565DDA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686258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F7B7E68-53F3-4908-8206-4A8A5BCE6E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8E0127A6-DE70-4D8E-B249-D81EAD81044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FDCEC8-9E59-43F6-8B09-80B39FC810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15F8281-05DC-408F-ACA1-DA3A927FB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0FD66D-BA18-40B4-8997-B8C4BE4BD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79197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F6E67B45-3F0C-4A4E-A03D-47AB77B00A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59AA0F79-0EC1-4EF5-B6B5-95EB0CC8D9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C3004F8-476F-4711-817A-40E068F72D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A7B29230-F230-4D58-B3B5-D3E083632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5D1C6A-AB3C-4279-95EF-8F05340F7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27620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261CCAE-8F60-4CC0-848E-7B659AC83D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2FE55CD-5CFD-4E97-B198-FB27B53926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C751B10-1C7B-4267-A2EF-C9FFF31B82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DFC09-518B-440C-8954-636507801376}" type="datetimeFigureOut">
              <a:rPr lang="ko-KR" altLang="en-US" smtClean="0"/>
              <a:t>2021-11-20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967AE7F-A8F4-4FB0-9E9B-A6DA348C7C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DBDABF-B618-41FE-AF6A-E4144EB0E0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78B3CE-E6CD-473C-BBF6-0A3C9855F26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1724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id="{20361651-ACA3-49D2-8317-C5C5B97C63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051679"/>
              </p:ext>
            </p:extLst>
          </p:nvPr>
        </p:nvGraphicFramePr>
        <p:xfrm>
          <a:off x="3098361" y="1253331"/>
          <a:ext cx="5995278" cy="4351338"/>
        </p:xfrm>
        <a:graphic>
          <a:graphicData uri="http://schemas.openxmlformats.org/drawingml/2006/table">
            <a:tbl>
              <a:tblPr firstRow="1" firstCol="1" bandRow="1"/>
              <a:tblGrid>
                <a:gridCol w="1406500">
                  <a:extLst>
                    <a:ext uri="{9D8B030D-6E8A-4147-A177-3AD203B41FA5}">
                      <a16:colId xmlns:a16="http://schemas.microsoft.com/office/drawing/2014/main" val="1130051110"/>
                    </a:ext>
                  </a:extLst>
                </a:gridCol>
                <a:gridCol w="805343">
                  <a:extLst>
                    <a:ext uri="{9D8B030D-6E8A-4147-A177-3AD203B41FA5}">
                      <a16:colId xmlns:a16="http://schemas.microsoft.com/office/drawing/2014/main" val="3436769775"/>
                    </a:ext>
                  </a:extLst>
                </a:gridCol>
                <a:gridCol w="1501626">
                  <a:extLst>
                    <a:ext uri="{9D8B030D-6E8A-4147-A177-3AD203B41FA5}">
                      <a16:colId xmlns:a16="http://schemas.microsoft.com/office/drawing/2014/main" val="799361472"/>
                    </a:ext>
                  </a:extLst>
                </a:gridCol>
                <a:gridCol w="1006653">
                  <a:extLst>
                    <a:ext uri="{9D8B030D-6E8A-4147-A177-3AD203B41FA5}">
                      <a16:colId xmlns:a16="http://schemas.microsoft.com/office/drawing/2014/main" val="3352269321"/>
                    </a:ext>
                  </a:extLst>
                </a:gridCol>
                <a:gridCol w="1275156">
                  <a:extLst>
                    <a:ext uri="{9D8B030D-6E8A-4147-A177-3AD203B41FA5}">
                      <a16:colId xmlns:a16="http://schemas.microsoft.com/office/drawing/2014/main" val="831005560"/>
                    </a:ext>
                  </a:extLst>
                </a:gridCol>
              </a:tblGrid>
              <a:tr h="51253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Postharvest drying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Parts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Extraction solvent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Extract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Yield (% w/w)</a:t>
                      </a:r>
                      <a:r>
                        <a:rPr lang="en-US" sz="1200" kern="100" baseline="300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1)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1193823"/>
                  </a:ext>
                </a:extLst>
              </a:tr>
              <a:tr h="239925">
                <a:tc row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Heated-air drying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Leaf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Cold-water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HD-L-CW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28.8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1636033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Hot-water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HD-L-HW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30.2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4326311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50% EtOH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HD-L-50E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37.3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3324377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70% ethanol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HD-L-70E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30.1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4768176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Whole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Cold-water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HD-W-CW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29.7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4118952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Hot-water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HD-W-HW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29.3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5158174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50% EtOH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HD-W-50E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30.1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781591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70% EtOH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HD-W-70E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25.5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7627545"/>
                  </a:ext>
                </a:extLst>
              </a:tr>
              <a:tr h="239925">
                <a:tc rowSpan="8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Freeze drying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Leaf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Cold-water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FD-L-CW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23.3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2932926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Hot-water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FD-L-HW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32.6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9753440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50% EtOH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FD-L-50E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32.8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1121688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70% EtOH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FD-L-70E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31.0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8732026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Whole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Cold-water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FD-W-CW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22.7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499964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Hot-water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FD-W-HW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28.6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747973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50% EtOH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FD-W-50E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29.2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901673"/>
                  </a:ext>
                </a:extLst>
              </a:tr>
              <a:tr h="239925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70% EtOH</a:t>
                      </a:r>
                      <a:endParaRPr lang="ko-KR" sz="1200" kern="10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FD-W-70E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29.8</a:t>
                      </a:r>
                      <a:endParaRPr lang="ko-KR" sz="1200" kern="100" dirty="0"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2474" marR="62474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1408481"/>
                  </a:ext>
                </a:extLst>
              </a:tr>
            </a:tbl>
          </a:graphicData>
        </a:graphic>
      </p:graphicFrame>
      <p:sp>
        <p:nvSpPr>
          <p:cNvPr id="13" name="직사각형 12">
            <a:extLst>
              <a:ext uri="{FF2B5EF4-FFF2-40B4-BE49-F238E27FC236}">
                <a16:creationId xmlns:a16="http://schemas.microsoft.com/office/drawing/2014/main" id="{A0D65EDB-2729-41EC-AC68-E3065AC6CD97}"/>
              </a:ext>
            </a:extLst>
          </p:cNvPr>
          <p:cNvSpPr/>
          <p:nvPr/>
        </p:nvSpPr>
        <p:spPr>
          <a:xfrm>
            <a:off x="3098361" y="917609"/>
            <a:ext cx="490307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Table S1. Extraction yield of various </a:t>
            </a:r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C. </a:t>
            </a:r>
            <a:r>
              <a:rPr lang="en-US" altLang="ko-KR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asiatica</a:t>
            </a:r>
            <a:r>
              <a:rPr lang="en-US" altLang="ko-KR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extracts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36047672-FC11-4F09-927F-C7ABE3B97001}"/>
              </a:ext>
            </a:extLst>
          </p:cNvPr>
          <p:cNvSpPr/>
          <p:nvPr/>
        </p:nvSpPr>
        <p:spPr>
          <a:xfrm>
            <a:off x="3098361" y="5629836"/>
            <a:ext cx="435228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1) </a:t>
            </a:r>
            <a:r>
              <a:rPr lang="en-US" altLang="ko-K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Yield (% w/w) was calculated against the dried raw material.</a:t>
            </a:r>
            <a:endParaRPr lang="ko-KR" alt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4102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FAE36450-8780-4948-BE7A-CB30DC82397D}"/>
              </a:ext>
            </a:extLst>
          </p:cNvPr>
          <p:cNvSpPr txBox="1"/>
          <p:nvPr/>
        </p:nvSpPr>
        <p:spPr>
          <a:xfrm>
            <a:off x="182981" y="5627098"/>
            <a:ext cx="1182603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b="1" dirty="0">
                <a:latin typeface="Cambria" panose="02040503050406030204" pitchFamily="18" charset="0"/>
                <a:ea typeface="Cambria" panose="02040503050406030204" pitchFamily="18" charset="0"/>
              </a:rPr>
              <a:t>Supplementary Fig. S1. HPLC </a:t>
            </a:r>
            <a:r>
              <a:rPr lang="en-US" altLang="ko-KR" sz="1200" b="1" dirty="0">
                <a:solidFill>
                  <a:srgbClr val="FF0000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chromatogram</a:t>
            </a:r>
            <a:r>
              <a:rPr lang="en-US" altLang="ko-KR" sz="1200" b="1" dirty="0">
                <a:latin typeface="Cambria" panose="02040503050406030204" pitchFamily="18" charset="0"/>
                <a:ea typeface="Cambria" panose="02040503050406030204" pitchFamily="18" charset="0"/>
              </a:rPr>
              <a:t> of standard references and secondary metabolites of </a:t>
            </a:r>
            <a:r>
              <a:rPr lang="en-US" altLang="ko-KR" sz="1200" b="1" i="1" dirty="0">
                <a:latin typeface="Cambria" panose="02040503050406030204" pitchFamily="18" charset="0"/>
                <a:ea typeface="Cambria" panose="02040503050406030204" pitchFamily="18" charset="0"/>
              </a:rPr>
              <a:t>C. </a:t>
            </a:r>
            <a:r>
              <a:rPr lang="en-US" altLang="ko-KR" sz="1200" b="1" i="1" dirty="0" err="1">
                <a:latin typeface="Cambria" panose="02040503050406030204" pitchFamily="18" charset="0"/>
                <a:ea typeface="Cambria" panose="02040503050406030204" pitchFamily="18" charset="0"/>
              </a:rPr>
              <a:t>asiatica</a:t>
            </a:r>
            <a:r>
              <a:rPr lang="en-US" altLang="ko-KR" sz="1200" b="1" dirty="0">
                <a:latin typeface="Cambria" panose="02040503050406030204" pitchFamily="18" charset="0"/>
                <a:ea typeface="Cambria" panose="02040503050406030204" pitchFamily="18" charset="0"/>
              </a:rPr>
              <a:t> extracts.</a:t>
            </a:r>
            <a:endParaRPr lang="en-US" altLang="ko-KR" sz="1200" dirty="0"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r>
              <a:rPr lang="en-US" altLang="ko-KR" sz="1200" dirty="0">
                <a:latin typeface="Cambria" panose="02040503050406030204" pitchFamily="18" charset="0"/>
                <a:ea typeface="Cambria" panose="02040503050406030204" pitchFamily="18" charset="0"/>
              </a:rPr>
              <a:t>Standard materials and extracts were run in the HPLC system coupled with a PDA detector at 205 nm (A and C) and 325 nm (B and D). (a) Chromatogram of standard references (250 </a:t>
            </a:r>
            <a:r>
              <a:rPr lang="el-GR" altLang="ko-KR" sz="1200" dirty="0">
                <a:latin typeface="Cambria" panose="02040503050406030204" pitchFamily="18" charset="0"/>
                <a:ea typeface="Cambria" panose="02040503050406030204" pitchFamily="18" charset="0"/>
              </a:rPr>
              <a:t>μ</a:t>
            </a:r>
            <a:r>
              <a:rPr lang="en-US" altLang="ko-KR" sz="1200" dirty="0">
                <a:latin typeface="Cambria" panose="02040503050406030204" pitchFamily="18" charset="0"/>
                <a:ea typeface="Cambria" panose="02040503050406030204" pitchFamily="18" charset="0"/>
              </a:rPr>
              <a:t>g/mL, each), including madecassoside (MS), </a:t>
            </a:r>
            <a:r>
              <a:rPr lang="en-US" altLang="ko-KR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asiaticoside</a:t>
            </a:r>
            <a:r>
              <a:rPr lang="en-US" altLang="ko-KR" sz="1200" dirty="0">
                <a:latin typeface="Cambria" panose="02040503050406030204" pitchFamily="18" charset="0"/>
                <a:ea typeface="Cambria" panose="02040503050406030204" pitchFamily="18" charset="0"/>
              </a:rPr>
              <a:t> (AS), </a:t>
            </a:r>
            <a:r>
              <a:rPr lang="en-US" altLang="ko-KR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madecassic</a:t>
            </a:r>
            <a:r>
              <a:rPr lang="en-US" altLang="ko-KR" sz="1200" dirty="0">
                <a:latin typeface="Cambria" panose="02040503050406030204" pitchFamily="18" charset="0"/>
                <a:ea typeface="Cambria" panose="02040503050406030204" pitchFamily="18" charset="0"/>
              </a:rPr>
              <a:t> acid (MA), and Asiatic acid (AA); (b) Chromatogram of standard references (250 </a:t>
            </a:r>
            <a:r>
              <a:rPr lang="el-GR" altLang="ko-KR" sz="1200" dirty="0">
                <a:latin typeface="Cambria" panose="02040503050406030204" pitchFamily="18" charset="0"/>
                <a:ea typeface="Cambria" panose="02040503050406030204" pitchFamily="18" charset="0"/>
              </a:rPr>
              <a:t>μ</a:t>
            </a:r>
            <a:r>
              <a:rPr lang="en-US" altLang="ko-KR" sz="1200" dirty="0">
                <a:latin typeface="Cambria" panose="02040503050406030204" pitchFamily="18" charset="0"/>
                <a:ea typeface="Cambria" panose="02040503050406030204" pitchFamily="18" charset="0"/>
              </a:rPr>
              <a:t>g/mL, each), including chlorogenic acid (</a:t>
            </a:r>
            <a:r>
              <a:rPr lang="en-US" altLang="ko-KR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ChA</a:t>
            </a:r>
            <a:r>
              <a:rPr lang="en-US" altLang="ko-KR" sz="1200" dirty="0">
                <a:latin typeface="Cambria" panose="02040503050406030204" pitchFamily="18" charset="0"/>
                <a:ea typeface="Cambria" panose="02040503050406030204" pitchFamily="18" charset="0"/>
              </a:rPr>
              <a:t>), caffeic acid (</a:t>
            </a:r>
            <a:r>
              <a:rPr lang="en-US" altLang="ko-KR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CaA</a:t>
            </a:r>
            <a:r>
              <a:rPr lang="en-US" altLang="ko-KR" sz="1200" dirty="0">
                <a:latin typeface="Cambria" panose="02040503050406030204" pitchFamily="18" charset="0"/>
                <a:ea typeface="Cambria" panose="02040503050406030204" pitchFamily="18" charset="0"/>
              </a:rPr>
              <a:t>), cymaroside (CY), 3,4-dicaffeoylquinic acid (3,4-DCQA), 1,5-dicaffeoylquinic acid (1,5-DCQA), scutellarin (SC), </a:t>
            </a:r>
            <a:r>
              <a:rPr lang="en-US" altLang="ko-KR" sz="1200" dirty="0" err="1">
                <a:latin typeface="Cambria" panose="02040503050406030204" pitchFamily="18" charset="0"/>
                <a:ea typeface="Cambria" panose="02040503050406030204" pitchFamily="18" charset="0"/>
              </a:rPr>
              <a:t>miquelianin</a:t>
            </a:r>
            <a:r>
              <a:rPr lang="en-US" altLang="ko-KR" sz="1200" dirty="0">
                <a:latin typeface="Cambria" panose="02040503050406030204" pitchFamily="18" charset="0"/>
                <a:ea typeface="Cambria" panose="02040503050406030204" pitchFamily="18" charset="0"/>
              </a:rPr>
              <a:t> (MI), and ellagic acid (EA); (c) Representative chromatogram of extract (HD-L-50E; 5 mg/mL) to determine terpenoids. (d) Representative chromatogram of the extract (HD-L-50E; 5 mg/mL) to determine polyphenolic acids and flavonoids.</a:t>
            </a:r>
            <a:endParaRPr lang="ko-KR" altLang="en-US" sz="1200" dirty="0">
              <a:latin typeface="Cambria" panose="02040503050406030204" pitchFamily="18" charset="0"/>
            </a:endParaRPr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BA771500-D9A9-4D25-B1C7-CAAF9FEF32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6519" y="177374"/>
            <a:ext cx="9358960" cy="5335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3868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</TotalTime>
  <Words>297</Words>
  <Application>Microsoft Office PowerPoint</Application>
  <PresentationFormat>와이드스크린</PresentationFormat>
  <Paragraphs>63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Cambria</vt:lpstr>
      <vt:lpstr>Times New Roman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HooN-PC3</dc:creator>
  <cp:lastModifiedBy>shydud0629@korea.edu</cp:lastModifiedBy>
  <cp:revision>8</cp:revision>
  <dcterms:created xsi:type="dcterms:W3CDTF">2021-07-14T10:40:10Z</dcterms:created>
  <dcterms:modified xsi:type="dcterms:W3CDTF">2021-11-20T13:14:59Z</dcterms:modified>
</cp:coreProperties>
</file>