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63" r:id="rId2"/>
    <p:sldId id="270" r:id="rId3"/>
    <p:sldId id="268" r:id="rId4"/>
    <p:sldId id="269" r:id="rId5"/>
  </p:sldIdLst>
  <p:sldSz cx="6858000" cy="9906000" type="A4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2" autoAdjust="0"/>
    <p:restoredTop sz="96391" autoAdjust="0"/>
  </p:normalViewPr>
  <p:slideViewPr>
    <p:cSldViewPr snapToGrid="0">
      <p:cViewPr varScale="1">
        <p:scale>
          <a:sx n="77" d="100"/>
          <a:sy n="77" d="100"/>
        </p:scale>
        <p:origin x="304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13" Type="http://schemas.openxmlformats.org/officeDocument/2006/relationships/image" Target="../media/image13.emf"/><Relationship Id="rId18" Type="http://schemas.openxmlformats.org/officeDocument/2006/relationships/image" Target="../media/image18.emf"/><Relationship Id="rId3" Type="http://schemas.openxmlformats.org/officeDocument/2006/relationships/image" Target="../media/image3.emf"/><Relationship Id="rId7" Type="http://schemas.openxmlformats.org/officeDocument/2006/relationships/image" Target="../media/image7.emf"/><Relationship Id="rId12" Type="http://schemas.openxmlformats.org/officeDocument/2006/relationships/image" Target="../media/image12.emf"/><Relationship Id="rId17" Type="http://schemas.openxmlformats.org/officeDocument/2006/relationships/image" Target="../media/image17.emf"/><Relationship Id="rId2" Type="http://schemas.openxmlformats.org/officeDocument/2006/relationships/image" Target="../media/image2.emf"/><Relationship Id="rId16" Type="http://schemas.openxmlformats.org/officeDocument/2006/relationships/image" Target="../media/image16.emf"/><Relationship Id="rId20" Type="http://schemas.openxmlformats.org/officeDocument/2006/relationships/image" Target="../media/image20.emf"/><Relationship Id="rId1" Type="http://schemas.openxmlformats.org/officeDocument/2006/relationships/image" Target="../media/image1.emf"/><Relationship Id="rId6" Type="http://schemas.openxmlformats.org/officeDocument/2006/relationships/image" Target="../media/image6.emf"/><Relationship Id="rId11" Type="http://schemas.openxmlformats.org/officeDocument/2006/relationships/image" Target="../media/image11.emf"/><Relationship Id="rId5" Type="http://schemas.openxmlformats.org/officeDocument/2006/relationships/image" Target="../media/image5.emf"/><Relationship Id="rId15" Type="http://schemas.openxmlformats.org/officeDocument/2006/relationships/image" Target="../media/image15.emf"/><Relationship Id="rId10" Type="http://schemas.openxmlformats.org/officeDocument/2006/relationships/image" Target="../media/image10.emf"/><Relationship Id="rId19" Type="http://schemas.openxmlformats.org/officeDocument/2006/relationships/image" Target="../media/image19.emf"/><Relationship Id="rId4" Type="http://schemas.openxmlformats.org/officeDocument/2006/relationships/image" Target="../media/image4.emf"/><Relationship Id="rId9" Type="http://schemas.openxmlformats.org/officeDocument/2006/relationships/image" Target="../media/image9.emf"/><Relationship Id="rId14" Type="http://schemas.openxmlformats.org/officeDocument/2006/relationships/image" Target="../media/image14.e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28.emf"/><Relationship Id="rId13" Type="http://schemas.openxmlformats.org/officeDocument/2006/relationships/image" Target="../media/image33.emf"/><Relationship Id="rId18" Type="http://schemas.openxmlformats.org/officeDocument/2006/relationships/image" Target="../media/image38.emf"/><Relationship Id="rId3" Type="http://schemas.openxmlformats.org/officeDocument/2006/relationships/image" Target="../media/image23.emf"/><Relationship Id="rId21" Type="http://schemas.openxmlformats.org/officeDocument/2006/relationships/image" Target="../media/image41.emf"/><Relationship Id="rId7" Type="http://schemas.openxmlformats.org/officeDocument/2006/relationships/image" Target="../media/image27.emf"/><Relationship Id="rId12" Type="http://schemas.openxmlformats.org/officeDocument/2006/relationships/image" Target="../media/image32.emf"/><Relationship Id="rId17" Type="http://schemas.openxmlformats.org/officeDocument/2006/relationships/image" Target="../media/image37.emf"/><Relationship Id="rId2" Type="http://schemas.openxmlformats.org/officeDocument/2006/relationships/image" Target="../media/image22.emf"/><Relationship Id="rId16" Type="http://schemas.openxmlformats.org/officeDocument/2006/relationships/image" Target="../media/image36.emf"/><Relationship Id="rId20" Type="http://schemas.openxmlformats.org/officeDocument/2006/relationships/image" Target="../media/image40.emf"/><Relationship Id="rId1" Type="http://schemas.openxmlformats.org/officeDocument/2006/relationships/image" Target="../media/image21.emf"/><Relationship Id="rId6" Type="http://schemas.openxmlformats.org/officeDocument/2006/relationships/image" Target="../media/image26.emf"/><Relationship Id="rId11" Type="http://schemas.openxmlformats.org/officeDocument/2006/relationships/image" Target="../media/image31.emf"/><Relationship Id="rId5" Type="http://schemas.openxmlformats.org/officeDocument/2006/relationships/image" Target="../media/image25.emf"/><Relationship Id="rId15" Type="http://schemas.openxmlformats.org/officeDocument/2006/relationships/image" Target="../media/image35.emf"/><Relationship Id="rId23" Type="http://schemas.openxmlformats.org/officeDocument/2006/relationships/image" Target="../media/image43.emf"/><Relationship Id="rId10" Type="http://schemas.openxmlformats.org/officeDocument/2006/relationships/image" Target="../media/image30.emf"/><Relationship Id="rId19" Type="http://schemas.openxmlformats.org/officeDocument/2006/relationships/image" Target="../media/image39.emf"/><Relationship Id="rId4" Type="http://schemas.openxmlformats.org/officeDocument/2006/relationships/image" Target="../media/image24.emf"/><Relationship Id="rId9" Type="http://schemas.openxmlformats.org/officeDocument/2006/relationships/image" Target="../media/image29.emf"/><Relationship Id="rId14" Type="http://schemas.openxmlformats.org/officeDocument/2006/relationships/image" Target="../media/image34.emf"/><Relationship Id="rId22" Type="http://schemas.openxmlformats.org/officeDocument/2006/relationships/image" Target="../media/image42.e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51.emf"/><Relationship Id="rId3" Type="http://schemas.openxmlformats.org/officeDocument/2006/relationships/image" Target="../media/image46.emf"/><Relationship Id="rId7" Type="http://schemas.openxmlformats.org/officeDocument/2006/relationships/image" Target="../media/image50.emf"/><Relationship Id="rId12" Type="http://schemas.openxmlformats.org/officeDocument/2006/relationships/image" Target="../media/image55.emf"/><Relationship Id="rId2" Type="http://schemas.openxmlformats.org/officeDocument/2006/relationships/image" Target="../media/image45.emf"/><Relationship Id="rId1" Type="http://schemas.openxmlformats.org/officeDocument/2006/relationships/image" Target="../media/image44.emf"/><Relationship Id="rId6" Type="http://schemas.openxmlformats.org/officeDocument/2006/relationships/image" Target="../media/image49.emf"/><Relationship Id="rId11" Type="http://schemas.openxmlformats.org/officeDocument/2006/relationships/image" Target="../media/image54.emf"/><Relationship Id="rId5" Type="http://schemas.openxmlformats.org/officeDocument/2006/relationships/image" Target="../media/image48.emf"/><Relationship Id="rId10" Type="http://schemas.openxmlformats.org/officeDocument/2006/relationships/image" Target="../media/image53.emf"/><Relationship Id="rId4" Type="http://schemas.openxmlformats.org/officeDocument/2006/relationships/image" Target="../media/image47.emf"/><Relationship Id="rId9" Type="http://schemas.openxmlformats.org/officeDocument/2006/relationships/image" Target="../media/image52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7" Type="http://schemas.openxmlformats.org/officeDocument/2006/relationships/image" Target="../media/image62.emf"/><Relationship Id="rId2" Type="http://schemas.openxmlformats.org/officeDocument/2006/relationships/image" Target="../media/image57.emf"/><Relationship Id="rId1" Type="http://schemas.openxmlformats.org/officeDocument/2006/relationships/image" Target="../media/image56.emf"/><Relationship Id="rId6" Type="http://schemas.openxmlformats.org/officeDocument/2006/relationships/image" Target="../media/image61.emf"/><Relationship Id="rId5" Type="http://schemas.openxmlformats.org/officeDocument/2006/relationships/image" Target="../media/image60.emf"/><Relationship Id="rId4" Type="http://schemas.openxmlformats.org/officeDocument/2006/relationships/image" Target="../media/image5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9F1677-5720-4DA1-9C0B-F26A6948877D}" type="datetimeFigureOut">
              <a:rPr lang="ko-KR" altLang="en-US" smtClean="0"/>
              <a:t>2024-11-09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F3D3E9-9C79-4856-95AC-F114CBC122A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70849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ED496-067F-4C8F-ADB6-8A4E9880ECE2}" type="datetimeFigureOut">
              <a:rPr lang="ko-KR" altLang="en-US" smtClean="0"/>
              <a:t>2024-11-09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B0465-9F02-4162-9177-0F4D5A66D30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9708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ED496-067F-4C8F-ADB6-8A4E9880ECE2}" type="datetimeFigureOut">
              <a:rPr lang="ko-KR" altLang="en-US" smtClean="0"/>
              <a:t>2024-11-09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B0465-9F02-4162-9177-0F4D5A66D30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12641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ED496-067F-4C8F-ADB6-8A4E9880ECE2}" type="datetimeFigureOut">
              <a:rPr lang="ko-KR" altLang="en-US" smtClean="0"/>
              <a:t>2024-11-09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B0465-9F02-4162-9177-0F4D5A66D30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42763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ED496-067F-4C8F-ADB6-8A4E9880ECE2}" type="datetimeFigureOut">
              <a:rPr lang="ko-KR" altLang="en-US" smtClean="0"/>
              <a:t>2024-11-09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B0465-9F02-4162-9177-0F4D5A66D30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7359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ED496-067F-4C8F-ADB6-8A4E9880ECE2}" type="datetimeFigureOut">
              <a:rPr lang="ko-KR" altLang="en-US" smtClean="0"/>
              <a:t>2024-11-09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B0465-9F02-4162-9177-0F4D5A66D30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1561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ED496-067F-4C8F-ADB6-8A4E9880ECE2}" type="datetimeFigureOut">
              <a:rPr lang="ko-KR" altLang="en-US" smtClean="0"/>
              <a:t>2024-11-09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B0465-9F02-4162-9177-0F4D5A66D30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0032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ED496-067F-4C8F-ADB6-8A4E9880ECE2}" type="datetimeFigureOut">
              <a:rPr lang="ko-KR" altLang="en-US" smtClean="0"/>
              <a:t>2024-11-09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B0465-9F02-4162-9177-0F4D5A66D30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0778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ED496-067F-4C8F-ADB6-8A4E9880ECE2}" type="datetimeFigureOut">
              <a:rPr lang="ko-KR" altLang="en-US" smtClean="0"/>
              <a:t>2024-11-09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B0465-9F02-4162-9177-0F4D5A66D30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63797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ED496-067F-4C8F-ADB6-8A4E9880ECE2}" type="datetimeFigureOut">
              <a:rPr lang="ko-KR" altLang="en-US" smtClean="0"/>
              <a:t>2024-11-09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B0465-9F02-4162-9177-0F4D5A66D30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681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ED496-067F-4C8F-ADB6-8A4E9880ECE2}" type="datetimeFigureOut">
              <a:rPr lang="ko-KR" altLang="en-US" smtClean="0"/>
              <a:t>2024-11-09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B0465-9F02-4162-9177-0F4D5A66D30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6465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ED496-067F-4C8F-ADB6-8A4E9880ECE2}" type="datetimeFigureOut">
              <a:rPr lang="ko-KR" altLang="en-US" smtClean="0"/>
              <a:t>2024-11-09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B0465-9F02-4162-9177-0F4D5A66D30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6039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BED496-067F-4C8F-ADB6-8A4E9880ECE2}" type="datetimeFigureOut">
              <a:rPr lang="ko-KR" altLang="en-US" smtClean="0"/>
              <a:t>2024-11-09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1B0465-9F02-4162-9177-0F4D5A66D30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1602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6.bin"/><Relationship Id="rId18" Type="http://schemas.openxmlformats.org/officeDocument/2006/relationships/image" Target="../media/image8.emf"/><Relationship Id="rId26" Type="http://schemas.openxmlformats.org/officeDocument/2006/relationships/image" Target="../media/image12.emf"/><Relationship Id="rId39" Type="http://schemas.openxmlformats.org/officeDocument/2006/relationships/oleObject" Target="../embeddings/oleObject19.bin"/><Relationship Id="rId21" Type="http://schemas.openxmlformats.org/officeDocument/2006/relationships/oleObject" Target="../embeddings/oleObject10.bin"/><Relationship Id="rId34" Type="http://schemas.openxmlformats.org/officeDocument/2006/relationships/image" Target="../media/image16.emf"/><Relationship Id="rId42" Type="http://schemas.openxmlformats.org/officeDocument/2006/relationships/image" Target="../media/image20.emf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7.emf"/><Relationship Id="rId20" Type="http://schemas.openxmlformats.org/officeDocument/2006/relationships/image" Target="../media/image9.emf"/><Relationship Id="rId29" Type="http://schemas.openxmlformats.org/officeDocument/2006/relationships/oleObject" Target="../embeddings/oleObject14.bin"/><Relationship Id="rId41" Type="http://schemas.openxmlformats.org/officeDocument/2006/relationships/oleObject" Target="../embeddings/oleObject20.bin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11" Type="http://schemas.openxmlformats.org/officeDocument/2006/relationships/oleObject" Target="../embeddings/oleObject5.bin"/><Relationship Id="rId24" Type="http://schemas.openxmlformats.org/officeDocument/2006/relationships/image" Target="../media/image11.emf"/><Relationship Id="rId32" Type="http://schemas.openxmlformats.org/officeDocument/2006/relationships/image" Target="../media/image15.emf"/><Relationship Id="rId37" Type="http://schemas.openxmlformats.org/officeDocument/2006/relationships/oleObject" Target="../embeddings/oleObject18.bin"/><Relationship Id="rId40" Type="http://schemas.openxmlformats.org/officeDocument/2006/relationships/image" Target="../media/image19.emf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23" Type="http://schemas.openxmlformats.org/officeDocument/2006/relationships/oleObject" Target="../embeddings/oleObject11.bin"/><Relationship Id="rId28" Type="http://schemas.openxmlformats.org/officeDocument/2006/relationships/image" Target="../media/image13.emf"/><Relationship Id="rId36" Type="http://schemas.openxmlformats.org/officeDocument/2006/relationships/image" Target="../media/image17.emf"/><Relationship Id="rId10" Type="http://schemas.openxmlformats.org/officeDocument/2006/relationships/image" Target="../media/image4.emf"/><Relationship Id="rId19" Type="http://schemas.openxmlformats.org/officeDocument/2006/relationships/oleObject" Target="../embeddings/oleObject9.bin"/><Relationship Id="rId31" Type="http://schemas.openxmlformats.org/officeDocument/2006/relationships/oleObject" Target="../embeddings/oleObject15.bin"/><Relationship Id="rId4" Type="http://schemas.openxmlformats.org/officeDocument/2006/relationships/image" Target="../media/image1.e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6.emf"/><Relationship Id="rId22" Type="http://schemas.openxmlformats.org/officeDocument/2006/relationships/image" Target="../media/image10.emf"/><Relationship Id="rId27" Type="http://schemas.openxmlformats.org/officeDocument/2006/relationships/oleObject" Target="../embeddings/oleObject13.bin"/><Relationship Id="rId30" Type="http://schemas.openxmlformats.org/officeDocument/2006/relationships/image" Target="../media/image14.emf"/><Relationship Id="rId35" Type="http://schemas.openxmlformats.org/officeDocument/2006/relationships/oleObject" Target="../embeddings/oleObject17.bin"/><Relationship Id="rId8" Type="http://schemas.openxmlformats.org/officeDocument/2006/relationships/image" Target="../media/image3.emf"/><Relationship Id="rId3" Type="http://schemas.openxmlformats.org/officeDocument/2006/relationships/oleObject" Target="../embeddings/oleObject1.bin"/><Relationship Id="rId12" Type="http://schemas.openxmlformats.org/officeDocument/2006/relationships/image" Target="../media/image5.emf"/><Relationship Id="rId17" Type="http://schemas.openxmlformats.org/officeDocument/2006/relationships/oleObject" Target="../embeddings/oleObject8.bin"/><Relationship Id="rId25" Type="http://schemas.openxmlformats.org/officeDocument/2006/relationships/oleObject" Target="../embeddings/oleObject12.bin"/><Relationship Id="rId33" Type="http://schemas.openxmlformats.org/officeDocument/2006/relationships/oleObject" Target="../embeddings/oleObject16.bin"/><Relationship Id="rId38" Type="http://schemas.openxmlformats.org/officeDocument/2006/relationships/image" Target="../media/image18.emf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26.bin"/><Relationship Id="rId18" Type="http://schemas.openxmlformats.org/officeDocument/2006/relationships/image" Target="../media/image28.emf"/><Relationship Id="rId26" Type="http://schemas.openxmlformats.org/officeDocument/2006/relationships/image" Target="../media/image32.emf"/><Relationship Id="rId39" Type="http://schemas.openxmlformats.org/officeDocument/2006/relationships/oleObject" Target="../embeddings/oleObject39.bin"/><Relationship Id="rId21" Type="http://schemas.openxmlformats.org/officeDocument/2006/relationships/oleObject" Target="../embeddings/oleObject30.bin"/><Relationship Id="rId34" Type="http://schemas.openxmlformats.org/officeDocument/2006/relationships/image" Target="../media/image36.emf"/><Relationship Id="rId42" Type="http://schemas.openxmlformats.org/officeDocument/2006/relationships/image" Target="../media/image40.emf"/><Relationship Id="rId47" Type="http://schemas.openxmlformats.org/officeDocument/2006/relationships/oleObject" Target="../embeddings/oleObject43.bin"/><Relationship Id="rId7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7.emf"/><Relationship Id="rId29" Type="http://schemas.openxmlformats.org/officeDocument/2006/relationships/oleObject" Target="../embeddings/oleObject34.bin"/><Relationship Id="rId1" Type="http://schemas.openxmlformats.org/officeDocument/2006/relationships/vmlDrawing" Target="../drawings/vmlDrawing2.vml"/><Relationship Id="rId6" Type="http://schemas.openxmlformats.org/officeDocument/2006/relationships/image" Target="../media/image22.emf"/><Relationship Id="rId11" Type="http://schemas.openxmlformats.org/officeDocument/2006/relationships/oleObject" Target="../embeddings/oleObject25.bin"/><Relationship Id="rId24" Type="http://schemas.openxmlformats.org/officeDocument/2006/relationships/image" Target="../media/image31.emf"/><Relationship Id="rId32" Type="http://schemas.openxmlformats.org/officeDocument/2006/relationships/image" Target="../media/image35.emf"/><Relationship Id="rId37" Type="http://schemas.openxmlformats.org/officeDocument/2006/relationships/oleObject" Target="../embeddings/oleObject38.bin"/><Relationship Id="rId40" Type="http://schemas.openxmlformats.org/officeDocument/2006/relationships/image" Target="../media/image39.emf"/><Relationship Id="rId45" Type="http://schemas.openxmlformats.org/officeDocument/2006/relationships/oleObject" Target="../embeddings/oleObject42.bin"/><Relationship Id="rId5" Type="http://schemas.openxmlformats.org/officeDocument/2006/relationships/oleObject" Target="../embeddings/oleObject22.bin"/><Relationship Id="rId15" Type="http://schemas.openxmlformats.org/officeDocument/2006/relationships/oleObject" Target="../embeddings/oleObject27.bin"/><Relationship Id="rId23" Type="http://schemas.openxmlformats.org/officeDocument/2006/relationships/oleObject" Target="../embeddings/oleObject31.bin"/><Relationship Id="rId28" Type="http://schemas.openxmlformats.org/officeDocument/2006/relationships/image" Target="../media/image33.emf"/><Relationship Id="rId36" Type="http://schemas.openxmlformats.org/officeDocument/2006/relationships/image" Target="../media/image37.emf"/><Relationship Id="rId10" Type="http://schemas.openxmlformats.org/officeDocument/2006/relationships/image" Target="../media/image24.emf"/><Relationship Id="rId19" Type="http://schemas.openxmlformats.org/officeDocument/2006/relationships/oleObject" Target="../embeddings/oleObject29.bin"/><Relationship Id="rId31" Type="http://schemas.openxmlformats.org/officeDocument/2006/relationships/oleObject" Target="../embeddings/oleObject35.bin"/><Relationship Id="rId44" Type="http://schemas.openxmlformats.org/officeDocument/2006/relationships/image" Target="../media/image41.emf"/><Relationship Id="rId4" Type="http://schemas.openxmlformats.org/officeDocument/2006/relationships/image" Target="../media/image21.emf"/><Relationship Id="rId9" Type="http://schemas.openxmlformats.org/officeDocument/2006/relationships/oleObject" Target="../embeddings/oleObject24.bin"/><Relationship Id="rId14" Type="http://schemas.openxmlformats.org/officeDocument/2006/relationships/image" Target="../media/image26.emf"/><Relationship Id="rId22" Type="http://schemas.openxmlformats.org/officeDocument/2006/relationships/image" Target="../media/image30.emf"/><Relationship Id="rId27" Type="http://schemas.openxmlformats.org/officeDocument/2006/relationships/oleObject" Target="../embeddings/oleObject33.bin"/><Relationship Id="rId30" Type="http://schemas.openxmlformats.org/officeDocument/2006/relationships/image" Target="../media/image34.emf"/><Relationship Id="rId35" Type="http://schemas.openxmlformats.org/officeDocument/2006/relationships/oleObject" Target="../embeddings/oleObject37.bin"/><Relationship Id="rId43" Type="http://schemas.openxmlformats.org/officeDocument/2006/relationships/oleObject" Target="../embeddings/oleObject41.bin"/><Relationship Id="rId48" Type="http://schemas.openxmlformats.org/officeDocument/2006/relationships/image" Target="../media/image43.emf"/><Relationship Id="rId8" Type="http://schemas.openxmlformats.org/officeDocument/2006/relationships/image" Target="../media/image23.emf"/><Relationship Id="rId3" Type="http://schemas.openxmlformats.org/officeDocument/2006/relationships/oleObject" Target="../embeddings/oleObject21.bin"/><Relationship Id="rId12" Type="http://schemas.openxmlformats.org/officeDocument/2006/relationships/image" Target="../media/image25.emf"/><Relationship Id="rId17" Type="http://schemas.openxmlformats.org/officeDocument/2006/relationships/oleObject" Target="../embeddings/oleObject28.bin"/><Relationship Id="rId25" Type="http://schemas.openxmlformats.org/officeDocument/2006/relationships/oleObject" Target="../embeddings/oleObject32.bin"/><Relationship Id="rId33" Type="http://schemas.openxmlformats.org/officeDocument/2006/relationships/oleObject" Target="../embeddings/oleObject36.bin"/><Relationship Id="rId38" Type="http://schemas.openxmlformats.org/officeDocument/2006/relationships/image" Target="../media/image38.emf"/><Relationship Id="rId46" Type="http://schemas.openxmlformats.org/officeDocument/2006/relationships/image" Target="../media/image42.emf"/><Relationship Id="rId20" Type="http://schemas.openxmlformats.org/officeDocument/2006/relationships/image" Target="../media/image29.emf"/><Relationship Id="rId41" Type="http://schemas.openxmlformats.org/officeDocument/2006/relationships/oleObject" Target="../embeddings/oleObject40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emf"/><Relationship Id="rId13" Type="http://schemas.openxmlformats.org/officeDocument/2006/relationships/oleObject" Target="../embeddings/oleObject49.bin"/><Relationship Id="rId18" Type="http://schemas.openxmlformats.org/officeDocument/2006/relationships/image" Target="../media/image51.emf"/><Relationship Id="rId26" Type="http://schemas.openxmlformats.org/officeDocument/2006/relationships/image" Target="../media/image55.emf"/><Relationship Id="rId3" Type="http://schemas.openxmlformats.org/officeDocument/2006/relationships/oleObject" Target="../embeddings/oleObject44.bin"/><Relationship Id="rId21" Type="http://schemas.openxmlformats.org/officeDocument/2006/relationships/oleObject" Target="../embeddings/oleObject53.bin"/><Relationship Id="rId7" Type="http://schemas.openxmlformats.org/officeDocument/2006/relationships/oleObject" Target="../embeddings/oleObject46.bin"/><Relationship Id="rId12" Type="http://schemas.openxmlformats.org/officeDocument/2006/relationships/image" Target="../media/image48.emf"/><Relationship Id="rId17" Type="http://schemas.openxmlformats.org/officeDocument/2006/relationships/oleObject" Target="../embeddings/oleObject51.bin"/><Relationship Id="rId25" Type="http://schemas.openxmlformats.org/officeDocument/2006/relationships/oleObject" Target="../embeddings/oleObject55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0.emf"/><Relationship Id="rId20" Type="http://schemas.openxmlformats.org/officeDocument/2006/relationships/image" Target="../media/image52.e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45.emf"/><Relationship Id="rId11" Type="http://schemas.openxmlformats.org/officeDocument/2006/relationships/oleObject" Target="../embeddings/oleObject48.bin"/><Relationship Id="rId24" Type="http://schemas.openxmlformats.org/officeDocument/2006/relationships/image" Target="../media/image54.emf"/><Relationship Id="rId5" Type="http://schemas.openxmlformats.org/officeDocument/2006/relationships/oleObject" Target="../embeddings/oleObject45.bin"/><Relationship Id="rId15" Type="http://schemas.openxmlformats.org/officeDocument/2006/relationships/oleObject" Target="../embeddings/oleObject50.bin"/><Relationship Id="rId23" Type="http://schemas.openxmlformats.org/officeDocument/2006/relationships/oleObject" Target="../embeddings/oleObject54.bin"/><Relationship Id="rId10" Type="http://schemas.openxmlformats.org/officeDocument/2006/relationships/image" Target="../media/image47.emf"/><Relationship Id="rId19" Type="http://schemas.openxmlformats.org/officeDocument/2006/relationships/oleObject" Target="../embeddings/oleObject52.bin"/><Relationship Id="rId4" Type="http://schemas.openxmlformats.org/officeDocument/2006/relationships/image" Target="../media/image44.emf"/><Relationship Id="rId9" Type="http://schemas.openxmlformats.org/officeDocument/2006/relationships/oleObject" Target="../embeddings/oleObject47.bin"/><Relationship Id="rId14" Type="http://schemas.openxmlformats.org/officeDocument/2006/relationships/image" Target="../media/image49.emf"/><Relationship Id="rId22" Type="http://schemas.openxmlformats.org/officeDocument/2006/relationships/image" Target="../media/image53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emf"/><Relationship Id="rId13" Type="http://schemas.openxmlformats.org/officeDocument/2006/relationships/oleObject" Target="../embeddings/oleObject61.bin"/><Relationship Id="rId3" Type="http://schemas.openxmlformats.org/officeDocument/2006/relationships/oleObject" Target="../embeddings/oleObject56.bin"/><Relationship Id="rId7" Type="http://schemas.openxmlformats.org/officeDocument/2006/relationships/oleObject" Target="../embeddings/oleObject58.bin"/><Relationship Id="rId12" Type="http://schemas.openxmlformats.org/officeDocument/2006/relationships/image" Target="../media/image60.e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2.e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57.emf"/><Relationship Id="rId11" Type="http://schemas.openxmlformats.org/officeDocument/2006/relationships/oleObject" Target="../embeddings/oleObject60.bin"/><Relationship Id="rId5" Type="http://schemas.openxmlformats.org/officeDocument/2006/relationships/oleObject" Target="../embeddings/oleObject57.bin"/><Relationship Id="rId15" Type="http://schemas.openxmlformats.org/officeDocument/2006/relationships/oleObject" Target="../embeddings/oleObject62.bin"/><Relationship Id="rId10" Type="http://schemas.openxmlformats.org/officeDocument/2006/relationships/image" Target="../media/image59.emf"/><Relationship Id="rId4" Type="http://schemas.openxmlformats.org/officeDocument/2006/relationships/image" Target="../media/image56.emf"/><Relationship Id="rId9" Type="http://schemas.openxmlformats.org/officeDocument/2006/relationships/oleObject" Target="../embeddings/oleObject59.bin"/><Relationship Id="rId14" Type="http://schemas.openxmlformats.org/officeDocument/2006/relationships/image" Target="../media/image6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개체 4">
            <a:extLst>
              <a:ext uri="{FF2B5EF4-FFF2-40B4-BE49-F238E27FC236}">
                <a16:creationId xmlns:a16="http://schemas.microsoft.com/office/drawing/2014/main" id="{BDC9B9CD-B621-453D-A000-9EA41AEE7F1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5730096"/>
              </p:ext>
            </p:extLst>
          </p:nvPr>
        </p:nvGraphicFramePr>
        <p:xfrm>
          <a:off x="763832" y="303531"/>
          <a:ext cx="2480111" cy="167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459" r:id="rId3" imgW="3918310" imgH="2652985" progId="">
                  <p:embed/>
                </p:oleObj>
              </mc:Choice>
              <mc:Fallback>
                <p:oleObj r:id="rId3" imgW="3918310" imgH="2652985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63832" y="303531"/>
                        <a:ext cx="2480111" cy="1679200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개체 5">
            <a:extLst>
              <a:ext uri="{FF2B5EF4-FFF2-40B4-BE49-F238E27FC236}">
                <a16:creationId xmlns:a16="http://schemas.microsoft.com/office/drawing/2014/main" id="{CFDBD459-EC3F-4362-9740-76DA12F7D92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6609858"/>
              </p:ext>
            </p:extLst>
          </p:nvPr>
        </p:nvGraphicFramePr>
        <p:xfrm>
          <a:off x="3780621" y="303531"/>
          <a:ext cx="2480111" cy="167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460" r:id="rId5" imgW="3918310" imgH="2652985" progId="">
                  <p:embed/>
                </p:oleObj>
              </mc:Choice>
              <mc:Fallback>
                <p:oleObj r:id="rId5" imgW="3918310" imgH="2652985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780621" y="303531"/>
                        <a:ext cx="2480111" cy="1679200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개체 6">
            <a:extLst>
              <a:ext uri="{FF2B5EF4-FFF2-40B4-BE49-F238E27FC236}">
                <a16:creationId xmlns:a16="http://schemas.microsoft.com/office/drawing/2014/main" id="{5A19E565-FB32-4EE8-8120-55D0831E98F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0132180"/>
              </p:ext>
            </p:extLst>
          </p:nvPr>
        </p:nvGraphicFramePr>
        <p:xfrm>
          <a:off x="860475" y="2653596"/>
          <a:ext cx="2391679" cy="6441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461" r:id="rId7" imgW="3777961" imgH="1018095" progId="">
                  <p:embed/>
                </p:oleObj>
              </mc:Choice>
              <mc:Fallback>
                <p:oleObj r:id="rId7" imgW="3777961" imgH="1018095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860475" y="2653596"/>
                        <a:ext cx="2391679" cy="644145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개체 7">
            <a:extLst>
              <a:ext uri="{FF2B5EF4-FFF2-40B4-BE49-F238E27FC236}">
                <a16:creationId xmlns:a16="http://schemas.microsoft.com/office/drawing/2014/main" id="{2667BA9E-C379-4CA1-AF72-C394E9293FA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4368087"/>
              </p:ext>
            </p:extLst>
          </p:nvPr>
        </p:nvGraphicFramePr>
        <p:xfrm>
          <a:off x="3789505" y="2653596"/>
          <a:ext cx="2391679" cy="6441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462" r:id="rId9" imgW="3777961" imgH="1018095" progId="">
                  <p:embed/>
                </p:oleObj>
              </mc:Choice>
              <mc:Fallback>
                <p:oleObj r:id="rId9" imgW="3777961" imgH="1018095" progId="">
                  <p:embed/>
                  <p:pic>
                    <p:nvPicPr>
                      <p:cNvPr id="2" name="개체 1">
                        <a:extLst>
                          <a:ext uri="{FF2B5EF4-FFF2-40B4-BE49-F238E27FC236}">
                            <a16:creationId xmlns:a16="http://schemas.microsoft.com/office/drawing/2014/main" id="{1FB18A9C-8BE1-4A30-B6BF-718B87D681D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3789505" y="2653596"/>
                        <a:ext cx="2391679" cy="644145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개체 8">
            <a:extLst>
              <a:ext uri="{FF2B5EF4-FFF2-40B4-BE49-F238E27FC236}">
                <a16:creationId xmlns:a16="http://schemas.microsoft.com/office/drawing/2014/main" id="{06084CE8-8AA7-4283-945B-63C9809FEB7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4429577"/>
              </p:ext>
            </p:extLst>
          </p:nvPr>
        </p:nvGraphicFramePr>
        <p:xfrm>
          <a:off x="860475" y="2052179"/>
          <a:ext cx="2306262" cy="5476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463" r:id="rId11" imgW="3643140" imgH="864532" progId="">
                  <p:embed/>
                </p:oleObj>
              </mc:Choice>
              <mc:Fallback>
                <p:oleObj r:id="rId11" imgW="3643140" imgH="864532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860475" y="2052179"/>
                        <a:ext cx="2306262" cy="547674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개체 9">
            <a:extLst>
              <a:ext uri="{FF2B5EF4-FFF2-40B4-BE49-F238E27FC236}">
                <a16:creationId xmlns:a16="http://schemas.microsoft.com/office/drawing/2014/main" id="{C3C0169F-1942-43EB-A4C5-BEB1379B8E8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3643168"/>
              </p:ext>
            </p:extLst>
          </p:nvPr>
        </p:nvGraphicFramePr>
        <p:xfrm>
          <a:off x="3836988" y="2052178"/>
          <a:ext cx="2306262" cy="5476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464" r:id="rId13" imgW="3643140" imgH="864532" progId="">
                  <p:embed/>
                </p:oleObj>
              </mc:Choice>
              <mc:Fallback>
                <p:oleObj r:id="rId13" imgW="3643140" imgH="864532" progId="">
                  <p:embed/>
                  <p:pic>
                    <p:nvPicPr>
                      <p:cNvPr id="12" name="개체 11">
                        <a:extLst>
                          <a:ext uri="{FF2B5EF4-FFF2-40B4-BE49-F238E27FC236}">
                            <a16:creationId xmlns:a16="http://schemas.microsoft.com/office/drawing/2014/main" id="{0EAA9B34-D6CF-4A01-9E3A-D06E496E6B3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3836988" y="2052178"/>
                        <a:ext cx="2306262" cy="547674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1" name="그룹 10"/>
          <p:cNvGrpSpPr/>
          <p:nvPr/>
        </p:nvGrpSpPr>
        <p:grpSpPr>
          <a:xfrm>
            <a:off x="3290941" y="284539"/>
            <a:ext cx="456886" cy="1210669"/>
            <a:chOff x="1607733" y="2110664"/>
            <a:chExt cx="561772" cy="1488597"/>
          </a:xfrm>
        </p:grpSpPr>
        <p:cxnSp>
          <p:nvCxnSpPr>
            <p:cNvPr id="12" name="직선 연결선 11"/>
            <p:cNvCxnSpPr/>
            <p:nvPr/>
          </p:nvCxnSpPr>
          <p:spPr>
            <a:xfrm>
              <a:off x="1609792" y="2369817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12"/>
            <p:cNvCxnSpPr/>
            <p:nvPr/>
          </p:nvCxnSpPr>
          <p:spPr>
            <a:xfrm>
              <a:off x="1609792" y="2493963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직선 연결선 13"/>
            <p:cNvCxnSpPr/>
            <p:nvPr/>
          </p:nvCxnSpPr>
          <p:spPr>
            <a:xfrm>
              <a:off x="1609792" y="2638882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/>
            <p:cNvCxnSpPr/>
            <p:nvPr/>
          </p:nvCxnSpPr>
          <p:spPr>
            <a:xfrm>
              <a:off x="1609792" y="2798633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직선 연결선 15"/>
            <p:cNvCxnSpPr/>
            <p:nvPr/>
          </p:nvCxnSpPr>
          <p:spPr>
            <a:xfrm>
              <a:off x="1609792" y="2972465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직선 연결선 16"/>
            <p:cNvCxnSpPr/>
            <p:nvPr/>
          </p:nvCxnSpPr>
          <p:spPr>
            <a:xfrm>
              <a:off x="1609792" y="3153236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직선 연결선 17"/>
            <p:cNvCxnSpPr/>
            <p:nvPr/>
          </p:nvCxnSpPr>
          <p:spPr>
            <a:xfrm>
              <a:off x="1609792" y="2252458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1788708" y="2110664"/>
              <a:ext cx="380797" cy="245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180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788708" y="3037506"/>
              <a:ext cx="329551" cy="245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 Narrow" panose="020B0606020202030204" pitchFamily="34" charset="0"/>
                </a:rPr>
                <a:t>35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788708" y="2873246"/>
              <a:ext cx="329551" cy="245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45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788708" y="2692256"/>
              <a:ext cx="329551" cy="245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60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788708" y="2532419"/>
              <a:ext cx="329551" cy="245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 Narrow" panose="020B0606020202030204" pitchFamily="34" charset="0"/>
                </a:rPr>
                <a:t>75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788708" y="2399083"/>
              <a:ext cx="380797" cy="245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100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788708" y="2267361"/>
              <a:ext cx="380797" cy="245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140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cxnSp>
          <p:nvCxnSpPr>
            <p:cNvPr id="26" name="직선 연결선 25"/>
            <p:cNvCxnSpPr/>
            <p:nvPr/>
          </p:nvCxnSpPr>
          <p:spPr>
            <a:xfrm>
              <a:off x="1607733" y="3456311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/>
            <p:cNvSpPr txBox="1"/>
            <p:nvPr/>
          </p:nvSpPr>
          <p:spPr>
            <a:xfrm>
              <a:off x="1788708" y="3353280"/>
              <a:ext cx="329551" cy="245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25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</p:grpSp>
      <p:cxnSp>
        <p:nvCxnSpPr>
          <p:cNvPr id="45" name="직선 연결선 44"/>
          <p:cNvCxnSpPr/>
          <p:nvPr/>
        </p:nvCxnSpPr>
        <p:spPr>
          <a:xfrm>
            <a:off x="3148067" y="2097803"/>
            <a:ext cx="105459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3252891" y="1989216"/>
            <a:ext cx="268022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00" b="1" dirty="0" smtClean="0">
                <a:latin typeface="Arial Narrow" panose="020B0606020202030204" pitchFamily="34" charset="0"/>
              </a:rPr>
              <a:t>25</a:t>
            </a:r>
            <a:endParaRPr lang="ko-KR" altLang="en-US" sz="700" b="1" dirty="0">
              <a:latin typeface="Arial Narrow" panose="020B0606020202030204" pitchFamily="34" charset="0"/>
            </a:endParaRPr>
          </a:p>
        </p:txBody>
      </p:sp>
      <p:grpSp>
        <p:nvGrpSpPr>
          <p:cNvPr id="47" name="그룹 46"/>
          <p:cNvGrpSpPr/>
          <p:nvPr/>
        </p:nvGrpSpPr>
        <p:grpSpPr>
          <a:xfrm>
            <a:off x="3238579" y="2712188"/>
            <a:ext cx="372846" cy="526576"/>
            <a:chOff x="1596099" y="4403873"/>
            <a:chExt cx="636382" cy="898773"/>
          </a:xfrm>
        </p:grpSpPr>
        <p:cxnSp>
          <p:nvCxnSpPr>
            <p:cNvPr id="48" name="직선 연결선 47"/>
            <p:cNvCxnSpPr/>
            <p:nvPr/>
          </p:nvCxnSpPr>
          <p:spPr>
            <a:xfrm>
              <a:off x="1596099" y="4575510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직선 연결선 48"/>
            <p:cNvCxnSpPr/>
            <p:nvPr/>
          </p:nvCxnSpPr>
          <p:spPr>
            <a:xfrm>
              <a:off x="1596099" y="4836286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직선 연결선 49"/>
            <p:cNvCxnSpPr/>
            <p:nvPr/>
          </p:nvCxnSpPr>
          <p:spPr>
            <a:xfrm>
              <a:off x="1596099" y="5076918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TextBox 50"/>
            <p:cNvSpPr txBox="1"/>
            <p:nvPr/>
          </p:nvSpPr>
          <p:spPr>
            <a:xfrm>
              <a:off x="1775015" y="4961187"/>
              <a:ext cx="457466" cy="3414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 Narrow" panose="020B0606020202030204" pitchFamily="34" charset="0"/>
                </a:rPr>
                <a:t>35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1775015" y="4672160"/>
              <a:ext cx="457466" cy="3414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45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1775015" y="4403873"/>
              <a:ext cx="457466" cy="3414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60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</p:grpSp>
      <p:grpSp>
        <p:nvGrpSpPr>
          <p:cNvPr id="54" name="그룹 53"/>
          <p:cNvGrpSpPr/>
          <p:nvPr/>
        </p:nvGrpSpPr>
        <p:grpSpPr>
          <a:xfrm>
            <a:off x="6172346" y="2674088"/>
            <a:ext cx="372846" cy="526576"/>
            <a:chOff x="1596099" y="4403873"/>
            <a:chExt cx="636382" cy="898773"/>
          </a:xfrm>
        </p:grpSpPr>
        <p:cxnSp>
          <p:nvCxnSpPr>
            <p:cNvPr id="55" name="직선 연결선 54"/>
            <p:cNvCxnSpPr/>
            <p:nvPr/>
          </p:nvCxnSpPr>
          <p:spPr>
            <a:xfrm>
              <a:off x="1596099" y="4575510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직선 연결선 55"/>
            <p:cNvCxnSpPr/>
            <p:nvPr/>
          </p:nvCxnSpPr>
          <p:spPr>
            <a:xfrm>
              <a:off x="1596099" y="4836286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직선 연결선 56"/>
            <p:cNvCxnSpPr/>
            <p:nvPr/>
          </p:nvCxnSpPr>
          <p:spPr>
            <a:xfrm>
              <a:off x="1596099" y="5076918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TextBox 57"/>
            <p:cNvSpPr txBox="1"/>
            <p:nvPr/>
          </p:nvSpPr>
          <p:spPr>
            <a:xfrm>
              <a:off x="1775015" y="4961187"/>
              <a:ext cx="457466" cy="3414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 Narrow" panose="020B0606020202030204" pitchFamily="34" charset="0"/>
                </a:rPr>
                <a:t>35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1775015" y="4672160"/>
              <a:ext cx="457466" cy="3414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45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1775015" y="4403873"/>
              <a:ext cx="457466" cy="3414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60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</p:grpSp>
      <p:cxnSp>
        <p:nvCxnSpPr>
          <p:cNvPr id="61" name="직선 연결선 60"/>
          <p:cNvCxnSpPr/>
          <p:nvPr/>
        </p:nvCxnSpPr>
        <p:spPr>
          <a:xfrm>
            <a:off x="6151469" y="2097803"/>
            <a:ext cx="105459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6256293" y="1989216"/>
            <a:ext cx="268022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00" b="1" dirty="0" smtClean="0">
                <a:latin typeface="Arial Narrow" panose="020B0606020202030204" pitchFamily="34" charset="0"/>
              </a:rPr>
              <a:t>25</a:t>
            </a:r>
            <a:endParaRPr lang="ko-KR" altLang="en-US" sz="700" b="1" dirty="0">
              <a:latin typeface="Arial Narrow" panose="020B0606020202030204" pitchFamily="34" charset="0"/>
            </a:endParaRPr>
          </a:p>
        </p:txBody>
      </p:sp>
      <p:sp>
        <p:nvSpPr>
          <p:cNvPr id="63" name="직사각형 62"/>
          <p:cNvSpPr/>
          <p:nvPr/>
        </p:nvSpPr>
        <p:spPr>
          <a:xfrm>
            <a:off x="183017" y="83026"/>
            <a:ext cx="6533085" cy="334597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TextBox 63"/>
          <p:cNvSpPr txBox="1"/>
          <p:nvPr/>
        </p:nvSpPr>
        <p:spPr>
          <a:xfrm>
            <a:off x="376395" y="1004770"/>
            <a:ext cx="38664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700" b="1" dirty="0">
                <a:latin typeface="Arial Narrow" panose="020B0606020202030204" pitchFamily="34" charset="0"/>
              </a:rPr>
              <a:t>SOD1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517511" y="2179298"/>
            <a:ext cx="38664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700" b="1" dirty="0">
                <a:latin typeface="Arial Narrow" panose="020B0606020202030204" pitchFamily="34" charset="0"/>
              </a:rPr>
              <a:t>SOD1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491463" y="2825910"/>
            <a:ext cx="369012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700" b="1" dirty="0">
                <a:latin typeface="Arial Narrow" panose="020B0606020202030204" pitchFamily="34" charset="0"/>
              </a:rPr>
              <a:t>Actin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178818" y="83025"/>
            <a:ext cx="53251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>
                <a:latin typeface="Arial Narrow" panose="020B0606020202030204" pitchFamily="34" charset="0"/>
              </a:rPr>
              <a:t>Fig. 1A</a:t>
            </a:r>
            <a:endParaRPr lang="ko-KR" altLang="en-US" sz="1000" b="1" dirty="0">
              <a:latin typeface="Arial Narrow" panose="020B0606020202030204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178818" y="3556119"/>
            <a:ext cx="53251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>
                <a:latin typeface="Arial Narrow" panose="020B0606020202030204" pitchFamily="34" charset="0"/>
              </a:rPr>
              <a:t>Fig. </a:t>
            </a:r>
            <a:r>
              <a:rPr lang="en-US" altLang="ko-KR" sz="1000" b="1" dirty="0" smtClean="0">
                <a:latin typeface="Arial Narrow" panose="020B0606020202030204" pitchFamily="34" charset="0"/>
              </a:rPr>
              <a:t>1D</a:t>
            </a:r>
            <a:endParaRPr lang="ko-KR" altLang="en-US" sz="1000" b="1" dirty="0">
              <a:latin typeface="Arial Narrow" panose="020B0606020202030204" pitchFamily="34" charset="0"/>
            </a:endParaRPr>
          </a:p>
        </p:txBody>
      </p:sp>
      <p:graphicFrame>
        <p:nvGraphicFramePr>
          <p:cNvPr id="69" name="개체 68">
            <a:extLst>
              <a:ext uri="{FF2B5EF4-FFF2-40B4-BE49-F238E27FC236}">
                <a16:creationId xmlns:a16="http://schemas.microsoft.com/office/drawing/2014/main" id="{8E5B591F-112B-475E-B2C3-28BFC57098B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2690599"/>
              </p:ext>
            </p:extLst>
          </p:nvPr>
        </p:nvGraphicFramePr>
        <p:xfrm>
          <a:off x="800975" y="4309891"/>
          <a:ext cx="1099676" cy="3619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465" r:id="rId15" imgW="1514927" imgH="498018" progId="">
                  <p:embed/>
                </p:oleObj>
              </mc:Choice>
              <mc:Fallback>
                <p:oleObj r:id="rId15" imgW="1514927" imgH="498018" progId="">
                  <p:embed/>
                  <p:pic>
                    <p:nvPicPr>
                      <p:cNvPr id="9" name="개체 8">
                        <a:extLst>
                          <a:ext uri="{FF2B5EF4-FFF2-40B4-BE49-F238E27FC236}">
                            <a16:creationId xmlns:a16="http://schemas.microsoft.com/office/drawing/2014/main" id="{8E5B591F-112B-475E-B2C3-28BFC57098B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800975" y="4309891"/>
                        <a:ext cx="1099676" cy="361948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" name="개체 69">
            <a:extLst>
              <a:ext uri="{FF2B5EF4-FFF2-40B4-BE49-F238E27FC236}">
                <a16:creationId xmlns:a16="http://schemas.microsoft.com/office/drawing/2014/main" id="{F12C4F94-53B7-4258-AE0E-6B31F8E754E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3611321"/>
              </p:ext>
            </p:extLst>
          </p:nvPr>
        </p:nvGraphicFramePr>
        <p:xfrm>
          <a:off x="1988116" y="4294651"/>
          <a:ext cx="1099676" cy="3619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466" r:id="rId17" imgW="1514927" imgH="498018" progId="">
                  <p:embed/>
                </p:oleObj>
              </mc:Choice>
              <mc:Fallback>
                <p:oleObj r:id="rId17" imgW="1514927" imgH="498018" progId="">
                  <p:embed/>
                  <p:pic>
                    <p:nvPicPr>
                      <p:cNvPr id="10" name="개체 9">
                        <a:extLst>
                          <a:ext uri="{FF2B5EF4-FFF2-40B4-BE49-F238E27FC236}">
                            <a16:creationId xmlns:a16="http://schemas.microsoft.com/office/drawing/2014/main" id="{F12C4F94-53B7-4258-AE0E-6B31F8E754E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988116" y="4294651"/>
                        <a:ext cx="1099676" cy="361948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" name="개체 70">
            <a:extLst>
              <a:ext uri="{FF2B5EF4-FFF2-40B4-BE49-F238E27FC236}">
                <a16:creationId xmlns:a16="http://schemas.microsoft.com/office/drawing/2014/main" id="{CA85AAAD-8B6F-469A-B128-8D29AD44FBC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6189836"/>
              </p:ext>
            </p:extLst>
          </p:nvPr>
        </p:nvGraphicFramePr>
        <p:xfrm>
          <a:off x="1980178" y="3772063"/>
          <a:ext cx="1105440" cy="4945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467" r:id="rId19" imgW="1523008" imgH="681275" progId="">
                  <p:embed/>
                </p:oleObj>
              </mc:Choice>
              <mc:Fallback>
                <p:oleObj r:id="rId19" imgW="1523008" imgH="681275" progId="">
                  <p:embed/>
                  <p:pic>
                    <p:nvPicPr>
                      <p:cNvPr id="13" name="개체 12">
                        <a:extLst>
                          <a:ext uri="{FF2B5EF4-FFF2-40B4-BE49-F238E27FC236}">
                            <a16:creationId xmlns:a16="http://schemas.microsoft.com/office/drawing/2014/main" id="{CA85AAAD-8B6F-469A-B128-8D29AD44FBC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1980178" y="3772063"/>
                        <a:ext cx="1105440" cy="494508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" name="개체 71">
            <a:extLst>
              <a:ext uri="{FF2B5EF4-FFF2-40B4-BE49-F238E27FC236}">
                <a16:creationId xmlns:a16="http://schemas.microsoft.com/office/drawing/2014/main" id="{E6C31BE1-1157-4CD3-8D18-768D34F0BD4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6852403"/>
              </p:ext>
            </p:extLst>
          </p:nvPr>
        </p:nvGraphicFramePr>
        <p:xfrm>
          <a:off x="793037" y="3772062"/>
          <a:ext cx="1105440" cy="4945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468" r:id="rId21" imgW="1523008" imgH="681275" progId="">
                  <p:embed/>
                </p:oleObj>
              </mc:Choice>
              <mc:Fallback>
                <p:oleObj r:id="rId21" imgW="1523008" imgH="681275" progId="">
                  <p:embed/>
                  <p:pic>
                    <p:nvPicPr>
                      <p:cNvPr id="14" name="개체 13">
                        <a:extLst>
                          <a:ext uri="{FF2B5EF4-FFF2-40B4-BE49-F238E27FC236}">
                            <a16:creationId xmlns:a16="http://schemas.microsoft.com/office/drawing/2014/main" id="{E6C31BE1-1157-4CD3-8D18-768D34F0BD4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793037" y="3772062"/>
                        <a:ext cx="1105440" cy="494508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" name="개체 72">
            <a:extLst>
              <a:ext uri="{FF2B5EF4-FFF2-40B4-BE49-F238E27FC236}">
                <a16:creationId xmlns:a16="http://schemas.microsoft.com/office/drawing/2014/main" id="{8B38E03D-A6D9-4537-AA41-0B5075C2E89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1480489"/>
              </p:ext>
            </p:extLst>
          </p:nvPr>
        </p:nvGraphicFramePr>
        <p:xfrm>
          <a:off x="1988116" y="4677484"/>
          <a:ext cx="1105440" cy="4945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469" r:id="rId23" imgW="1523008" imgH="681275" progId="">
                  <p:embed/>
                </p:oleObj>
              </mc:Choice>
              <mc:Fallback>
                <p:oleObj r:id="rId23" imgW="1523008" imgH="681275" progId="">
                  <p:embed/>
                  <p:pic>
                    <p:nvPicPr>
                      <p:cNvPr id="18" name="개체 17">
                        <a:extLst>
                          <a:ext uri="{FF2B5EF4-FFF2-40B4-BE49-F238E27FC236}">
                            <a16:creationId xmlns:a16="http://schemas.microsoft.com/office/drawing/2014/main" id="{8B38E03D-A6D9-4537-AA41-0B5075C2E89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1988116" y="4677484"/>
                        <a:ext cx="1105440" cy="494508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" name="개체 73">
            <a:extLst>
              <a:ext uri="{FF2B5EF4-FFF2-40B4-BE49-F238E27FC236}">
                <a16:creationId xmlns:a16="http://schemas.microsoft.com/office/drawing/2014/main" id="{C8BFD4A3-6250-46C5-9643-10436DF3ED7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6740084"/>
              </p:ext>
            </p:extLst>
          </p:nvPr>
        </p:nvGraphicFramePr>
        <p:xfrm>
          <a:off x="800975" y="4696375"/>
          <a:ext cx="1105440" cy="4945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470" r:id="rId25" imgW="1523008" imgH="681275" progId="">
                  <p:embed/>
                </p:oleObj>
              </mc:Choice>
              <mc:Fallback>
                <p:oleObj r:id="rId25" imgW="1523008" imgH="681275" progId="">
                  <p:embed/>
                  <p:pic>
                    <p:nvPicPr>
                      <p:cNvPr id="19" name="개체 18">
                        <a:extLst>
                          <a:ext uri="{FF2B5EF4-FFF2-40B4-BE49-F238E27FC236}">
                            <a16:creationId xmlns:a16="http://schemas.microsoft.com/office/drawing/2014/main" id="{C8BFD4A3-6250-46C5-9643-10436DF3ED7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800975" y="4696375"/>
                        <a:ext cx="1105440" cy="494508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5" name="TextBox 74"/>
          <p:cNvSpPr txBox="1"/>
          <p:nvPr/>
        </p:nvSpPr>
        <p:spPr>
          <a:xfrm>
            <a:off x="178977" y="3919288"/>
            <a:ext cx="65274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700" b="1" dirty="0" smtClean="0">
                <a:latin typeface="Arial Narrow" panose="020B0606020202030204" pitchFamily="34" charset="0"/>
              </a:rPr>
              <a:t>Mis-SOD1 Ab</a:t>
            </a:r>
            <a:endParaRPr lang="en-US" altLang="ko-KR" sz="700" b="1" dirty="0">
              <a:latin typeface="Arial Narrow" panose="020B0606020202030204" pitchFamily="34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166153" y="4375597"/>
            <a:ext cx="66556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700" b="1" dirty="0" smtClean="0">
                <a:latin typeface="Arial Narrow" panose="020B0606020202030204" pitchFamily="34" charset="0"/>
              </a:rPr>
              <a:t>Pan-SOD1 Ab</a:t>
            </a:r>
            <a:endParaRPr lang="en-US" altLang="ko-KR" sz="700" b="1" dirty="0">
              <a:latin typeface="Arial Narrow" panose="020B0606020202030204" pitchFamily="34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344087" y="4824710"/>
            <a:ext cx="48763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700" b="1" dirty="0" smtClean="0">
                <a:latin typeface="Arial Narrow" panose="020B0606020202030204" pitchFamily="34" charset="0"/>
              </a:rPr>
              <a:t>Actin Ab</a:t>
            </a:r>
            <a:endParaRPr lang="en-US" altLang="ko-KR" sz="700" b="1" dirty="0">
              <a:latin typeface="Arial Narrow" panose="020B0606020202030204" pitchFamily="34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3481568" y="3556119"/>
            <a:ext cx="52129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>
                <a:latin typeface="Arial Narrow" panose="020B0606020202030204" pitchFamily="34" charset="0"/>
              </a:rPr>
              <a:t>Fig. </a:t>
            </a:r>
            <a:r>
              <a:rPr lang="en-US" altLang="ko-KR" sz="1000" b="1" dirty="0" smtClean="0">
                <a:latin typeface="Arial Narrow" panose="020B0606020202030204" pitchFamily="34" charset="0"/>
              </a:rPr>
              <a:t>1F</a:t>
            </a:r>
            <a:endParaRPr lang="ko-KR" altLang="en-US" sz="1000" b="1" dirty="0">
              <a:latin typeface="Arial Narrow" panose="020B0606020202030204" pitchFamily="34" charset="0"/>
            </a:endParaRPr>
          </a:p>
        </p:txBody>
      </p:sp>
      <p:graphicFrame>
        <p:nvGraphicFramePr>
          <p:cNvPr id="79" name="개체 78">
            <a:extLst>
              <a:ext uri="{FF2B5EF4-FFF2-40B4-BE49-F238E27FC236}">
                <a16:creationId xmlns:a16="http://schemas.microsoft.com/office/drawing/2014/main" id="{5C1A15EA-BF59-4401-BCFD-670FF6EA6FE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429733"/>
              </p:ext>
            </p:extLst>
          </p:nvPr>
        </p:nvGraphicFramePr>
        <p:xfrm>
          <a:off x="4276973" y="3691265"/>
          <a:ext cx="1083653" cy="14996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471" r:id="rId27" imgW="1927895" imgH="2666560" progId="">
                  <p:embed/>
                </p:oleObj>
              </mc:Choice>
              <mc:Fallback>
                <p:oleObj r:id="rId27" imgW="1927895" imgH="2666560" progId="">
                  <p:embed/>
                  <p:pic>
                    <p:nvPicPr>
                      <p:cNvPr id="24" name="개체 23">
                        <a:extLst>
                          <a:ext uri="{FF2B5EF4-FFF2-40B4-BE49-F238E27FC236}">
                            <a16:creationId xmlns:a16="http://schemas.microsoft.com/office/drawing/2014/main" id="{5C1A15EA-BF59-4401-BCFD-670FF6EA6FE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8"/>
                      <a:stretch>
                        <a:fillRect/>
                      </a:stretch>
                    </p:blipFill>
                    <p:spPr>
                      <a:xfrm>
                        <a:off x="4276973" y="3691265"/>
                        <a:ext cx="1083653" cy="1499618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80" name="TextBox 79"/>
          <p:cNvSpPr txBox="1"/>
          <p:nvPr/>
        </p:nvSpPr>
        <p:spPr>
          <a:xfrm>
            <a:off x="3884565" y="4298821"/>
            <a:ext cx="38664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700" b="1" dirty="0">
                <a:latin typeface="Arial Narrow" panose="020B0606020202030204" pitchFamily="34" charset="0"/>
              </a:rPr>
              <a:t>SOD1</a:t>
            </a:r>
          </a:p>
        </p:txBody>
      </p:sp>
      <p:graphicFrame>
        <p:nvGraphicFramePr>
          <p:cNvPr id="81" name="개체 80">
            <a:extLst>
              <a:ext uri="{FF2B5EF4-FFF2-40B4-BE49-F238E27FC236}">
                <a16:creationId xmlns:a16="http://schemas.microsoft.com/office/drawing/2014/main" id="{A57ECD4A-1DD5-4553-AE60-6381CBF4C4A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6636293"/>
              </p:ext>
            </p:extLst>
          </p:nvPr>
        </p:nvGraphicFramePr>
        <p:xfrm>
          <a:off x="711337" y="5601797"/>
          <a:ext cx="879386" cy="19039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472" r:id="rId29" imgW="1298873" imgH="2812063" progId="">
                  <p:embed/>
                </p:oleObj>
              </mc:Choice>
              <mc:Fallback>
                <p:oleObj r:id="rId29" imgW="1298873" imgH="2812063" progId="">
                  <p:embed/>
                  <p:pic>
                    <p:nvPicPr>
                      <p:cNvPr id="25" name="개체 24">
                        <a:extLst>
                          <a:ext uri="{FF2B5EF4-FFF2-40B4-BE49-F238E27FC236}">
                            <a16:creationId xmlns:a16="http://schemas.microsoft.com/office/drawing/2014/main" id="{A57ECD4A-1DD5-4553-AE60-6381CBF4C4A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0"/>
                      <a:stretch>
                        <a:fillRect/>
                      </a:stretch>
                    </p:blipFill>
                    <p:spPr>
                      <a:xfrm>
                        <a:off x="711337" y="5601797"/>
                        <a:ext cx="879386" cy="1903903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" name="개체 81">
            <a:extLst>
              <a:ext uri="{FF2B5EF4-FFF2-40B4-BE49-F238E27FC236}">
                <a16:creationId xmlns:a16="http://schemas.microsoft.com/office/drawing/2014/main" id="{85630750-1315-4B60-8E70-B21DFDD60CB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093551"/>
              </p:ext>
            </p:extLst>
          </p:nvPr>
        </p:nvGraphicFramePr>
        <p:xfrm>
          <a:off x="711337" y="7543800"/>
          <a:ext cx="879386" cy="19039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473" r:id="rId31" imgW="1298873" imgH="2812063" progId="">
                  <p:embed/>
                </p:oleObj>
              </mc:Choice>
              <mc:Fallback>
                <p:oleObj r:id="rId31" imgW="1298873" imgH="2812063" progId="">
                  <p:embed/>
                  <p:pic>
                    <p:nvPicPr>
                      <p:cNvPr id="26" name="개체 25">
                        <a:extLst>
                          <a:ext uri="{FF2B5EF4-FFF2-40B4-BE49-F238E27FC236}">
                            <a16:creationId xmlns:a16="http://schemas.microsoft.com/office/drawing/2014/main" id="{85630750-1315-4B60-8E70-B21DFDD60CB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2"/>
                      <a:stretch>
                        <a:fillRect/>
                      </a:stretch>
                    </p:blipFill>
                    <p:spPr>
                      <a:xfrm>
                        <a:off x="711337" y="7543800"/>
                        <a:ext cx="879386" cy="1903903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3" name="개체 82">
            <a:extLst>
              <a:ext uri="{FF2B5EF4-FFF2-40B4-BE49-F238E27FC236}">
                <a16:creationId xmlns:a16="http://schemas.microsoft.com/office/drawing/2014/main" id="{09E9F182-A087-4913-A2B2-9B0B18DF4F7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3510142"/>
              </p:ext>
            </p:extLst>
          </p:nvPr>
        </p:nvGraphicFramePr>
        <p:xfrm>
          <a:off x="2484444" y="7289247"/>
          <a:ext cx="1001403" cy="4329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474" r:id="rId33" imgW="1277183" imgH="551892" progId="">
                  <p:embed/>
                </p:oleObj>
              </mc:Choice>
              <mc:Fallback>
                <p:oleObj r:id="rId33" imgW="1277183" imgH="551892" progId="">
                  <p:embed/>
                  <p:pic>
                    <p:nvPicPr>
                      <p:cNvPr id="31" name="개체 30">
                        <a:extLst>
                          <a:ext uri="{FF2B5EF4-FFF2-40B4-BE49-F238E27FC236}">
                            <a16:creationId xmlns:a16="http://schemas.microsoft.com/office/drawing/2014/main" id="{09E9F182-A087-4913-A2B2-9B0B18DF4F7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4"/>
                      <a:stretch>
                        <a:fillRect/>
                      </a:stretch>
                    </p:blipFill>
                    <p:spPr>
                      <a:xfrm>
                        <a:off x="2484444" y="7289247"/>
                        <a:ext cx="1001403" cy="432905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4" name="개체 83">
            <a:extLst>
              <a:ext uri="{FF2B5EF4-FFF2-40B4-BE49-F238E27FC236}">
                <a16:creationId xmlns:a16="http://schemas.microsoft.com/office/drawing/2014/main" id="{03D7D106-B6E3-4E78-9CDF-354A6A441D0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5585540"/>
              </p:ext>
            </p:extLst>
          </p:nvPr>
        </p:nvGraphicFramePr>
        <p:xfrm>
          <a:off x="2514996" y="5627302"/>
          <a:ext cx="966572" cy="15450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475" r:id="rId35" imgW="1233802" imgH="1971710" progId="">
                  <p:embed/>
                </p:oleObj>
              </mc:Choice>
              <mc:Fallback>
                <p:oleObj r:id="rId35" imgW="1233802" imgH="1971710" progId="">
                  <p:embed/>
                  <p:pic>
                    <p:nvPicPr>
                      <p:cNvPr id="32" name="개체 31">
                        <a:extLst>
                          <a:ext uri="{FF2B5EF4-FFF2-40B4-BE49-F238E27FC236}">
                            <a16:creationId xmlns:a16="http://schemas.microsoft.com/office/drawing/2014/main" id="{03D7D106-B6E3-4E78-9CDF-354A6A441D0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6"/>
                      <a:stretch>
                        <a:fillRect/>
                      </a:stretch>
                    </p:blipFill>
                    <p:spPr>
                      <a:xfrm>
                        <a:off x="2514996" y="5627302"/>
                        <a:ext cx="966572" cy="1545023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85" name="TextBox 84"/>
          <p:cNvSpPr txBox="1"/>
          <p:nvPr/>
        </p:nvSpPr>
        <p:spPr>
          <a:xfrm>
            <a:off x="283392" y="6325676"/>
            <a:ext cx="38664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700" b="1" dirty="0">
                <a:latin typeface="Arial Narrow" panose="020B0606020202030204" pitchFamily="34" charset="0"/>
              </a:rPr>
              <a:t>SOD1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283392" y="8223392"/>
            <a:ext cx="38664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700" b="1" dirty="0">
                <a:latin typeface="Arial Narrow" panose="020B0606020202030204" pitchFamily="34" charset="0"/>
              </a:rPr>
              <a:t>SOD1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2070390" y="6325676"/>
            <a:ext cx="43954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700" b="1" dirty="0" smtClean="0">
                <a:latin typeface="Arial Narrow" panose="020B0606020202030204" pitchFamily="34" charset="0"/>
              </a:rPr>
              <a:t>TDP-43</a:t>
            </a:r>
            <a:endParaRPr lang="en-US" altLang="ko-KR" sz="700" b="1" dirty="0">
              <a:latin typeface="Arial Narrow" panose="020B0606020202030204" pitchFamily="34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2140922" y="7422567"/>
            <a:ext cx="369012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700" b="1" dirty="0" smtClean="0">
                <a:latin typeface="Arial Narrow" panose="020B0606020202030204" pitchFamily="34" charset="0"/>
              </a:rPr>
              <a:t>Actin</a:t>
            </a:r>
            <a:endParaRPr lang="en-US" altLang="ko-KR" sz="700" b="1" dirty="0">
              <a:latin typeface="Arial Narrow" panose="020B0606020202030204" pitchFamily="34" charset="0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1551826" y="8851760"/>
            <a:ext cx="174761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dirty="0" smtClean="0">
                <a:latin typeface="Arial Narrow" panose="020B0606020202030204" pitchFamily="34" charset="0"/>
              </a:rPr>
              <a:t>* (Monomer)</a:t>
            </a:r>
            <a:endParaRPr lang="ko-KR" altLang="en-US" sz="700" dirty="0">
              <a:latin typeface="Arial Narrow" panose="020B0606020202030204" pitchFamily="34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1551826" y="7099035"/>
            <a:ext cx="174761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dirty="0" smtClean="0">
                <a:latin typeface="Arial Narrow" panose="020B0606020202030204" pitchFamily="34" charset="0"/>
              </a:rPr>
              <a:t>* (Monomer)</a:t>
            </a:r>
            <a:endParaRPr lang="ko-KR" altLang="en-US" sz="700" dirty="0">
              <a:latin typeface="Arial Narrow" panose="020B0606020202030204" pitchFamily="34" charset="0"/>
            </a:endParaRPr>
          </a:p>
        </p:txBody>
      </p:sp>
      <p:sp>
        <p:nvSpPr>
          <p:cNvPr id="3" name="오른쪽 중괄호 2"/>
          <p:cNvSpPr/>
          <p:nvPr/>
        </p:nvSpPr>
        <p:spPr>
          <a:xfrm>
            <a:off x="1590723" y="5612631"/>
            <a:ext cx="266453" cy="70786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2" name="TextBox 91"/>
          <p:cNvSpPr txBox="1"/>
          <p:nvPr/>
        </p:nvSpPr>
        <p:spPr>
          <a:xfrm>
            <a:off x="1551826" y="6384439"/>
            <a:ext cx="174761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dirty="0" smtClean="0">
                <a:latin typeface="Arial Narrow" panose="020B0606020202030204" pitchFamily="34" charset="0"/>
              </a:rPr>
              <a:t>* (Dimer)</a:t>
            </a:r>
            <a:endParaRPr lang="ko-KR" altLang="en-US" sz="700" dirty="0">
              <a:latin typeface="Arial Narrow" panose="020B0606020202030204" pitchFamily="34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 rot="16200000">
            <a:off x="1338895" y="5894382"/>
            <a:ext cx="62591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700" dirty="0" smtClean="0">
                <a:latin typeface="Arial Narrow" panose="020B0606020202030204" pitchFamily="34" charset="0"/>
              </a:rPr>
              <a:t>Oligomer</a:t>
            </a:r>
            <a:endParaRPr lang="ko-KR" altLang="en-US" sz="700" dirty="0">
              <a:latin typeface="Arial Narrow" panose="020B0606020202030204" pitchFamily="34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1551826" y="8225181"/>
            <a:ext cx="174761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dirty="0" smtClean="0">
                <a:latin typeface="Arial Narrow" panose="020B0606020202030204" pitchFamily="34" charset="0"/>
              </a:rPr>
              <a:t>* (Dimer)</a:t>
            </a:r>
            <a:endParaRPr lang="ko-KR" altLang="en-US" sz="700" dirty="0">
              <a:latin typeface="Arial Narrow" panose="020B0606020202030204" pitchFamily="34" charset="0"/>
            </a:endParaRPr>
          </a:p>
        </p:txBody>
      </p:sp>
      <p:sp>
        <p:nvSpPr>
          <p:cNvPr id="95" name="오른쪽 중괄호 94"/>
          <p:cNvSpPr/>
          <p:nvPr/>
        </p:nvSpPr>
        <p:spPr>
          <a:xfrm>
            <a:off x="3513256" y="5669781"/>
            <a:ext cx="266453" cy="70786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TextBox 95"/>
          <p:cNvSpPr txBox="1"/>
          <p:nvPr/>
        </p:nvSpPr>
        <p:spPr>
          <a:xfrm>
            <a:off x="3455309" y="6642362"/>
            <a:ext cx="174761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dirty="0" smtClean="0">
                <a:latin typeface="Arial Narrow" panose="020B0606020202030204" pitchFamily="34" charset="0"/>
              </a:rPr>
              <a:t>* (Monomer)</a:t>
            </a:r>
            <a:endParaRPr lang="ko-KR" altLang="en-US" sz="700" dirty="0">
              <a:latin typeface="Arial Narrow" panose="020B0606020202030204" pitchFamily="34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 rot="16200000">
            <a:off x="3261428" y="5951532"/>
            <a:ext cx="62591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700" dirty="0" smtClean="0">
                <a:latin typeface="Arial Narrow" panose="020B0606020202030204" pitchFamily="34" charset="0"/>
              </a:rPr>
              <a:t>Oligomer</a:t>
            </a:r>
            <a:endParaRPr lang="ko-KR" altLang="en-US" sz="700" dirty="0">
              <a:latin typeface="Arial Narrow" panose="020B0606020202030204" pitchFamily="34" charset="0"/>
            </a:endParaRPr>
          </a:p>
        </p:txBody>
      </p:sp>
      <p:sp>
        <p:nvSpPr>
          <p:cNvPr id="98" name="오른쪽 중괄호 97"/>
          <p:cNvSpPr/>
          <p:nvPr/>
        </p:nvSpPr>
        <p:spPr>
          <a:xfrm>
            <a:off x="5432487" y="3765413"/>
            <a:ext cx="266453" cy="70786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9" name="TextBox 98"/>
          <p:cNvSpPr txBox="1"/>
          <p:nvPr/>
        </p:nvSpPr>
        <p:spPr>
          <a:xfrm rot="16200000">
            <a:off x="5180659" y="4047164"/>
            <a:ext cx="62591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700" dirty="0" smtClean="0">
                <a:latin typeface="Arial Narrow" panose="020B0606020202030204" pitchFamily="34" charset="0"/>
              </a:rPr>
              <a:t>Oligomer</a:t>
            </a:r>
            <a:endParaRPr lang="ko-KR" altLang="en-US" sz="700" dirty="0">
              <a:latin typeface="Arial Narrow" panose="020B0606020202030204" pitchFamily="34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3207801" y="1498175"/>
            <a:ext cx="174761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dirty="0" smtClean="0">
                <a:latin typeface="Arial Narrow" panose="020B0606020202030204" pitchFamily="34" charset="0"/>
              </a:rPr>
              <a:t>* (Monomer)</a:t>
            </a:r>
            <a:endParaRPr lang="ko-KR" altLang="en-US" sz="700" dirty="0">
              <a:latin typeface="Arial Narrow" panose="020B0606020202030204" pitchFamily="34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6204198" y="1374538"/>
            <a:ext cx="174761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dirty="0" smtClean="0">
                <a:latin typeface="Arial Narrow" panose="020B0606020202030204" pitchFamily="34" charset="0"/>
              </a:rPr>
              <a:t>* (Monomer)</a:t>
            </a:r>
            <a:endParaRPr lang="ko-KR" altLang="en-US" sz="700" dirty="0">
              <a:latin typeface="Arial Narrow" panose="020B0606020202030204" pitchFamily="34" charset="0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6069978" y="885234"/>
            <a:ext cx="174761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dirty="0" smtClean="0">
                <a:latin typeface="Arial Narrow" panose="020B0606020202030204" pitchFamily="34" charset="0"/>
              </a:rPr>
              <a:t>* (Dimer)</a:t>
            </a:r>
            <a:endParaRPr lang="ko-KR" altLang="en-US" sz="700" dirty="0">
              <a:latin typeface="Arial Narrow" panose="020B0606020202030204" pitchFamily="34" charset="0"/>
            </a:endParaRPr>
          </a:p>
        </p:txBody>
      </p:sp>
      <p:grpSp>
        <p:nvGrpSpPr>
          <p:cNvPr id="104" name="그룹 103"/>
          <p:cNvGrpSpPr/>
          <p:nvPr/>
        </p:nvGrpSpPr>
        <p:grpSpPr>
          <a:xfrm>
            <a:off x="1774443" y="5588581"/>
            <a:ext cx="456886" cy="1330251"/>
            <a:chOff x="1607733" y="2110664"/>
            <a:chExt cx="561772" cy="1462571"/>
          </a:xfrm>
        </p:grpSpPr>
        <p:cxnSp>
          <p:nvCxnSpPr>
            <p:cNvPr id="105" name="직선 연결선 104"/>
            <p:cNvCxnSpPr/>
            <p:nvPr/>
          </p:nvCxnSpPr>
          <p:spPr>
            <a:xfrm>
              <a:off x="1609792" y="2369817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직선 연결선 105"/>
            <p:cNvCxnSpPr/>
            <p:nvPr/>
          </p:nvCxnSpPr>
          <p:spPr>
            <a:xfrm>
              <a:off x="1609792" y="2493963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직선 연결선 106"/>
            <p:cNvCxnSpPr/>
            <p:nvPr/>
          </p:nvCxnSpPr>
          <p:spPr>
            <a:xfrm>
              <a:off x="1609792" y="2638882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직선 연결선 107"/>
            <p:cNvCxnSpPr/>
            <p:nvPr/>
          </p:nvCxnSpPr>
          <p:spPr>
            <a:xfrm>
              <a:off x="1609792" y="2798633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직선 연결선 108"/>
            <p:cNvCxnSpPr/>
            <p:nvPr/>
          </p:nvCxnSpPr>
          <p:spPr>
            <a:xfrm>
              <a:off x="1609792" y="2972465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직선 연결선 109"/>
            <p:cNvCxnSpPr/>
            <p:nvPr/>
          </p:nvCxnSpPr>
          <p:spPr>
            <a:xfrm>
              <a:off x="1609792" y="3153236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직선 연결선 110"/>
            <p:cNvCxnSpPr/>
            <p:nvPr/>
          </p:nvCxnSpPr>
          <p:spPr>
            <a:xfrm>
              <a:off x="1609792" y="2252458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2" name="TextBox 111"/>
            <p:cNvSpPr txBox="1"/>
            <p:nvPr/>
          </p:nvSpPr>
          <p:spPr>
            <a:xfrm>
              <a:off x="1788708" y="2110664"/>
              <a:ext cx="380797" cy="2199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180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113" name="TextBox 112"/>
            <p:cNvSpPr txBox="1"/>
            <p:nvPr/>
          </p:nvSpPr>
          <p:spPr>
            <a:xfrm>
              <a:off x="1788708" y="3037506"/>
              <a:ext cx="329551" cy="245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 Narrow" panose="020B0606020202030204" pitchFamily="34" charset="0"/>
                </a:rPr>
                <a:t>35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114" name="TextBox 113"/>
            <p:cNvSpPr txBox="1"/>
            <p:nvPr/>
          </p:nvSpPr>
          <p:spPr>
            <a:xfrm>
              <a:off x="1788708" y="2873246"/>
              <a:ext cx="329551" cy="2199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45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115" name="TextBox 114"/>
            <p:cNvSpPr txBox="1"/>
            <p:nvPr/>
          </p:nvSpPr>
          <p:spPr>
            <a:xfrm>
              <a:off x="1788708" y="2692256"/>
              <a:ext cx="329551" cy="2199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60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1788708" y="2532419"/>
              <a:ext cx="329551" cy="245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 Narrow" panose="020B0606020202030204" pitchFamily="34" charset="0"/>
                </a:rPr>
                <a:t>75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1788708" y="2399083"/>
              <a:ext cx="380797" cy="2199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100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1788708" y="2267361"/>
              <a:ext cx="380797" cy="2199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140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cxnSp>
          <p:nvCxnSpPr>
            <p:cNvPr id="119" name="직선 연결선 118"/>
            <p:cNvCxnSpPr/>
            <p:nvPr/>
          </p:nvCxnSpPr>
          <p:spPr>
            <a:xfrm>
              <a:off x="1607733" y="3456311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0" name="TextBox 119"/>
            <p:cNvSpPr txBox="1"/>
            <p:nvPr/>
          </p:nvSpPr>
          <p:spPr>
            <a:xfrm>
              <a:off x="1788708" y="3353281"/>
              <a:ext cx="329551" cy="2199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25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</p:grpSp>
      <p:grpSp>
        <p:nvGrpSpPr>
          <p:cNvPr id="121" name="그룹 120"/>
          <p:cNvGrpSpPr/>
          <p:nvPr/>
        </p:nvGrpSpPr>
        <p:grpSpPr>
          <a:xfrm>
            <a:off x="3791712" y="5669781"/>
            <a:ext cx="455211" cy="1367789"/>
            <a:chOff x="1609792" y="2110664"/>
            <a:chExt cx="559713" cy="1172823"/>
          </a:xfrm>
        </p:grpSpPr>
        <p:cxnSp>
          <p:nvCxnSpPr>
            <p:cNvPr id="122" name="직선 연결선 121"/>
            <p:cNvCxnSpPr/>
            <p:nvPr/>
          </p:nvCxnSpPr>
          <p:spPr>
            <a:xfrm>
              <a:off x="1609792" y="2369817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직선 연결선 122"/>
            <p:cNvCxnSpPr/>
            <p:nvPr/>
          </p:nvCxnSpPr>
          <p:spPr>
            <a:xfrm>
              <a:off x="1609792" y="2493963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직선 연결선 123"/>
            <p:cNvCxnSpPr/>
            <p:nvPr/>
          </p:nvCxnSpPr>
          <p:spPr>
            <a:xfrm>
              <a:off x="1609792" y="2638882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직선 연결선 124"/>
            <p:cNvCxnSpPr/>
            <p:nvPr/>
          </p:nvCxnSpPr>
          <p:spPr>
            <a:xfrm>
              <a:off x="1609792" y="2798633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직선 연결선 125"/>
            <p:cNvCxnSpPr/>
            <p:nvPr/>
          </p:nvCxnSpPr>
          <p:spPr>
            <a:xfrm>
              <a:off x="1609792" y="2972465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직선 연결선 126"/>
            <p:cNvCxnSpPr/>
            <p:nvPr/>
          </p:nvCxnSpPr>
          <p:spPr>
            <a:xfrm>
              <a:off x="1609792" y="3153236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직선 연결선 127"/>
            <p:cNvCxnSpPr/>
            <p:nvPr/>
          </p:nvCxnSpPr>
          <p:spPr>
            <a:xfrm>
              <a:off x="1609792" y="2252458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9" name="TextBox 128"/>
            <p:cNvSpPr txBox="1"/>
            <p:nvPr/>
          </p:nvSpPr>
          <p:spPr>
            <a:xfrm>
              <a:off x="1788708" y="2110664"/>
              <a:ext cx="380797" cy="1715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180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130" name="TextBox 129"/>
            <p:cNvSpPr txBox="1"/>
            <p:nvPr/>
          </p:nvSpPr>
          <p:spPr>
            <a:xfrm>
              <a:off x="1788708" y="3037506"/>
              <a:ext cx="329551" cy="245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 Narrow" panose="020B0606020202030204" pitchFamily="34" charset="0"/>
                </a:rPr>
                <a:t>35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1788708" y="2873246"/>
              <a:ext cx="329551" cy="1715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45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132" name="TextBox 131"/>
            <p:cNvSpPr txBox="1"/>
            <p:nvPr/>
          </p:nvSpPr>
          <p:spPr>
            <a:xfrm>
              <a:off x="1788708" y="2692256"/>
              <a:ext cx="329551" cy="1715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60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133" name="TextBox 132"/>
            <p:cNvSpPr txBox="1"/>
            <p:nvPr/>
          </p:nvSpPr>
          <p:spPr>
            <a:xfrm>
              <a:off x="1788708" y="2532419"/>
              <a:ext cx="329551" cy="245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 Narrow" panose="020B0606020202030204" pitchFamily="34" charset="0"/>
                </a:rPr>
                <a:t>75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134" name="TextBox 133"/>
            <p:cNvSpPr txBox="1"/>
            <p:nvPr/>
          </p:nvSpPr>
          <p:spPr>
            <a:xfrm>
              <a:off x="1788708" y="2399083"/>
              <a:ext cx="380797" cy="1715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100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135" name="TextBox 134"/>
            <p:cNvSpPr txBox="1"/>
            <p:nvPr/>
          </p:nvSpPr>
          <p:spPr>
            <a:xfrm>
              <a:off x="1788708" y="2267361"/>
              <a:ext cx="380797" cy="1715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smtClean="0">
                  <a:latin typeface="Arial Narrow" panose="020B0606020202030204" pitchFamily="34" charset="0"/>
                </a:rPr>
                <a:t>140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</p:grpSp>
      <p:grpSp>
        <p:nvGrpSpPr>
          <p:cNvPr id="152" name="그룹 151"/>
          <p:cNvGrpSpPr/>
          <p:nvPr/>
        </p:nvGrpSpPr>
        <p:grpSpPr>
          <a:xfrm>
            <a:off x="3487991" y="7207562"/>
            <a:ext cx="372846" cy="526576"/>
            <a:chOff x="1596099" y="4403873"/>
            <a:chExt cx="636382" cy="898773"/>
          </a:xfrm>
        </p:grpSpPr>
        <p:cxnSp>
          <p:nvCxnSpPr>
            <p:cNvPr id="153" name="직선 연결선 152"/>
            <p:cNvCxnSpPr/>
            <p:nvPr/>
          </p:nvCxnSpPr>
          <p:spPr>
            <a:xfrm>
              <a:off x="1596099" y="4575510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직선 연결선 153"/>
            <p:cNvCxnSpPr/>
            <p:nvPr/>
          </p:nvCxnSpPr>
          <p:spPr>
            <a:xfrm>
              <a:off x="1596099" y="4836286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직선 연결선 154"/>
            <p:cNvCxnSpPr/>
            <p:nvPr/>
          </p:nvCxnSpPr>
          <p:spPr>
            <a:xfrm>
              <a:off x="1596099" y="5076918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6" name="TextBox 155"/>
            <p:cNvSpPr txBox="1"/>
            <p:nvPr/>
          </p:nvSpPr>
          <p:spPr>
            <a:xfrm>
              <a:off x="1775015" y="4961187"/>
              <a:ext cx="457466" cy="3414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 Narrow" panose="020B0606020202030204" pitchFamily="34" charset="0"/>
                </a:rPr>
                <a:t>35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157" name="TextBox 156"/>
            <p:cNvSpPr txBox="1"/>
            <p:nvPr/>
          </p:nvSpPr>
          <p:spPr>
            <a:xfrm>
              <a:off x="1775015" y="4672160"/>
              <a:ext cx="457466" cy="3414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45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158" name="TextBox 157"/>
            <p:cNvSpPr txBox="1"/>
            <p:nvPr/>
          </p:nvSpPr>
          <p:spPr>
            <a:xfrm>
              <a:off x="1775015" y="4403873"/>
              <a:ext cx="457466" cy="3414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60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</p:grpSp>
      <p:sp>
        <p:nvSpPr>
          <p:cNvPr id="193" name="직사각형 192"/>
          <p:cNvSpPr/>
          <p:nvPr/>
        </p:nvSpPr>
        <p:spPr>
          <a:xfrm>
            <a:off x="120360" y="3474465"/>
            <a:ext cx="3118220" cy="181375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4" name="직사각형 193"/>
          <p:cNvSpPr/>
          <p:nvPr/>
        </p:nvSpPr>
        <p:spPr>
          <a:xfrm>
            <a:off x="3343403" y="3474465"/>
            <a:ext cx="2543047" cy="181375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5" name="직사각형 194"/>
          <p:cNvSpPr/>
          <p:nvPr/>
        </p:nvSpPr>
        <p:spPr>
          <a:xfrm>
            <a:off x="238624" y="5397020"/>
            <a:ext cx="4183257" cy="42168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6" name="TextBox 195"/>
          <p:cNvSpPr txBox="1"/>
          <p:nvPr/>
        </p:nvSpPr>
        <p:spPr>
          <a:xfrm>
            <a:off x="255018" y="5406597"/>
            <a:ext cx="5389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>
                <a:latin typeface="Arial Narrow" panose="020B0606020202030204" pitchFamily="34" charset="0"/>
              </a:rPr>
              <a:t>Fig</a:t>
            </a:r>
            <a:r>
              <a:rPr lang="en-US" altLang="ko-KR" sz="1000" b="1">
                <a:latin typeface="Arial Narrow" panose="020B0606020202030204" pitchFamily="34" charset="0"/>
              </a:rPr>
              <a:t>. </a:t>
            </a:r>
            <a:r>
              <a:rPr lang="en-US" altLang="ko-KR" sz="1000" b="1" dirty="0" smtClean="0">
                <a:latin typeface="Arial Narrow" panose="020B0606020202030204" pitchFamily="34" charset="0"/>
              </a:rPr>
              <a:t>1G</a:t>
            </a:r>
            <a:endParaRPr lang="ko-KR" altLang="en-US" sz="1000" b="1" dirty="0">
              <a:latin typeface="Arial Narrow" panose="020B0606020202030204" pitchFamily="34" charset="0"/>
            </a:endParaRPr>
          </a:p>
        </p:txBody>
      </p:sp>
      <p:sp>
        <p:nvSpPr>
          <p:cNvPr id="197" name="직사각형 196"/>
          <p:cNvSpPr/>
          <p:nvPr/>
        </p:nvSpPr>
        <p:spPr>
          <a:xfrm>
            <a:off x="884834" y="461136"/>
            <a:ext cx="2263233" cy="964221"/>
          </a:xfrm>
          <a:prstGeom prst="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/>
          </a:p>
        </p:txBody>
      </p:sp>
      <p:sp>
        <p:nvSpPr>
          <p:cNvPr id="198" name="직사각형 197"/>
          <p:cNvSpPr/>
          <p:nvPr/>
        </p:nvSpPr>
        <p:spPr>
          <a:xfrm>
            <a:off x="3853727" y="306036"/>
            <a:ext cx="2289523" cy="964221"/>
          </a:xfrm>
          <a:prstGeom prst="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/>
          </a:p>
        </p:txBody>
      </p:sp>
      <p:sp>
        <p:nvSpPr>
          <p:cNvPr id="199" name="직사각형 198"/>
          <p:cNvSpPr/>
          <p:nvPr/>
        </p:nvSpPr>
        <p:spPr>
          <a:xfrm>
            <a:off x="568955" y="5601797"/>
            <a:ext cx="1164996" cy="1114961"/>
          </a:xfrm>
          <a:prstGeom prst="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/>
          </a:p>
        </p:txBody>
      </p:sp>
      <p:sp>
        <p:nvSpPr>
          <p:cNvPr id="200" name="직사각형 199"/>
          <p:cNvSpPr/>
          <p:nvPr/>
        </p:nvSpPr>
        <p:spPr>
          <a:xfrm>
            <a:off x="527706" y="8821475"/>
            <a:ext cx="1164996" cy="430803"/>
          </a:xfrm>
          <a:prstGeom prst="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/>
          </a:p>
        </p:txBody>
      </p:sp>
      <p:sp>
        <p:nvSpPr>
          <p:cNvPr id="218" name="TextBox 217"/>
          <p:cNvSpPr txBox="1"/>
          <p:nvPr/>
        </p:nvSpPr>
        <p:spPr>
          <a:xfrm>
            <a:off x="3093556" y="963097"/>
            <a:ext cx="174761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dirty="0" smtClean="0">
                <a:latin typeface="Arial Narrow" panose="020B0606020202030204" pitchFamily="34" charset="0"/>
              </a:rPr>
              <a:t>* (Dimer)</a:t>
            </a:r>
            <a:endParaRPr lang="ko-KR" altLang="en-US" sz="700" dirty="0">
              <a:latin typeface="Arial Narrow" panose="020B0606020202030204" pitchFamily="34" charset="0"/>
            </a:endParaRPr>
          </a:p>
        </p:txBody>
      </p:sp>
      <p:grpSp>
        <p:nvGrpSpPr>
          <p:cNvPr id="219" name="그룹 218"/>
          <p:cNvGrpSpPr/>
          <p:nvPr/>
        </p:nvGrpSpPr>
        <p:grpSpPr>
          <a:xfrm>
            <a:off x="6237111" y="185479"/>
            <a:ext cx="456886" cy="1210669"/>
            <a:chOff x="1607733" y="2110664"/>
            <a:chExt cx="561772" cy="1488597"/>
          </a:xfrm>
        </p:grpSpPr>
        <p:cxnSp>
          <p:nvCxnSpPr>
            <p:cNvPr id="220" name="직선 연결선 219"/>
            <p:cNvCxnSpPr/>
            <p:nvPr/>
          </p:nvCxnSpPr>
          <p:spPr>
            <a:xfrm>
              <a:off x="1609792" y="2369817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직선 연결선 220"/>
            <p:cNvCxnSpPr/>
            <p:nvPr/>
          </p:nvCxnSpPr>
          <p:spPr>
            <a:xfrm>
              <a:off x="1609792" y="2493963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직선 연결선 221"/>
            <p:cNvCxnSpPr/>
            <p:nvPr/>
          </p:nvCxnSpPr>
          <p:spPr>
            <a:xfrm>
              <a:off x="1609792" y="2638882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직선 연결선 222"/>
            <p:cNvCxnSpPr/>
            <p:nvPr/>
          </p:nvCxnSpPr>
          <p:spPr>
            <a:xfrm>
              <a:off x="1609792" y="2798633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직선 연결선 223"/>
            <p:cNvCxnSpPr/>
            <p:nvPr/>
          </p:nvCxnSpPr>
          <p:spPr>
            <a:xfrm>
              <a:off x="1609792" y="2972465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직선 연결선 224"/>
            <p:cNvCxnSpPr/>
            <p:nvPr/>
          </p:nvCxnSpPr>
          <p:spPr>
            <a:xfrm>
              <a:off x="1609792" y="3153236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직선 연결선 225"/>
            <p:cNvCxnSpPr/>
            <p:nvPr/>
          </p:nvCxnSpPr>
          <p:spPr>
            <a:xfrm>
              <a:off x="1609792" y="2252458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7" name="TextBox 226"/>
            <p:cNvSpPr txBox="1"/>
            <p:nvPr/>
          </p:nvSpPr>
          <p:spPr>
            <a:xfrm>
              <a:off x="1788708" y="2110664"/>
              <a:ext cx="380797" cy="245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180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228" name="TextBox 227"/>
            <p:cNvSpPr txBox="1"/>
            <p:nvPr/>
          </p:nvSpPr>
          <p:spPr>
            <a:xfrm>
              <a:off x="1788708" y="3037506"/>
              <a:ext cx="329551" cy="245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 Narrow" panose="020B0606020202030204" pitchFamily="34" charset="0"/>
                </a:rPr>
                <a:t>35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229" name="TextBox 228"/>
            <p:cNvSpPr txBox="1"/>
            <p:nvPr/>
          </p:nvSpPr>
          <p:spPr>
            <a:xfrm>
              <a:off x="1788708" y="2873246"/>
              <a:ext cx="329551" cy="245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45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230" name="TextBox 229"/>
            <p:cNvSpPr txBox="1"/>
            <p:nvPr/>
          </p:nvSpPr>
          <p:spPr>
            <a:xfrm>
              <a:off x="1788708" y="2692256"/>
              <a:ext cx="329551" cy="245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60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231" name="TextBox 230"/>
            <p:cNvSpPr txBox="1"/>
            <p:nvPr/>
          </p:nvSpPr>
          <p:spPr>
            <a:xfrm>
              <a:off x="1788708" y="2532419"/>
              <a:ext cx="329551" cy="245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 Narrow" panose="020B0606020202030204" pitchFamily="34" charset="0"/>
                </a:rPr>
                <a:t>75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232" name="TextBox 231"/>
            <p:cNvSpPr txBox="1"/>
            <p:nvPr/>
          </p:nvSpPr>
          <p:spPr>
            <a:xfrm>
              <a:off x="1788708" y="2399083"/>
              <a:ext cx="380797" cy="245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100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233" name="TextBox 232"/>
            <p:cNvSpPr txBox="1"/>
            <p:nvPr/>
          </p:nvSpPr>
          <p:spPr>
            <a:xfrm>
              <a:off x="1788708" y="2267361"/>
              <a:ext cx="380797" cy="245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140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cxnSp>
          <p:nvCxnSpPr>
            <p:cNvPr id="234" name="직선 연결선 233"/>
            <p:cNvCxnSpPr/>
            <p:nvPr/>
          </p:nvCxnSpPr>
          <p:spPr>
            <a:xfrm>
              <a:off x="1607733" y="3456311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5" name="TextBox 234"/>
            <p:cNvSpPr txBox="1"/>
            <p:nvPr/>
          </p:nvSpPr>
          <p:spPr>
            <a:xfrm>
              <a:off x="1788708" y="3353280"/>
              <a:ext cx="329551" cy="245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25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</p:grpSp>
      <p:grpSp>
        <p:nvGrpSpPr>
          <p:cNvPr id="236" name="그룹 235"/>
          <p:cNvGrpSpPr/>
          <p:nvPr/>
        </p:nvGrpSpPr>
        <p:grpSpPr>
          <a:xfrm>
            <a:off x="1774443" y="7460667"/>
            <a:ext cx="456886" cy="1330251"/>
            <a:chOff x="1607733" y="2110664"/>
            <a:chExt cx="561772" cy="1462571"/>
          </a:xfrm>
        </p:grpSpPr>
        <p:cxnSp>
          <p:nvCxnSpPr>
            <p:cNvPr id="237" name="직선 연결선 236"/>
            <p:cNvCxnSpPr/>
            <p:nvPr/>
          </p:nvCxnSpPr>
          <p:spPr>
            <a:xfrm>
              <a:off x="1609792" y="2369817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직선 연결선 237"/>
            <p:cNvCxnSpPr/>
            <p:nvPr/>
          </p:nvCxnSpPr>
          <p:spPr>
            <a:xfrm>
              <a:off x="1609792" y="2493963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직선 연결선 238"/>
            <p:cNvCxnSpPr/>
            <p:nvPr/>
          </p:nvCxnSpPr>
          <p:spPr>
            <a:xfrm>
              <a:off x="1609792" y="2638882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직선 연결선 239"/>
            <p:cNvCxnSpPr/>
            <p:nvPr/>
          </p:nvCxnSpPr>
          <p:spPr>
            <a:xfrm>
              <a:off x="1609792" y="2798633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직선 연결선 240"/>
            <p:cNvCxnSpPr/>
            <p:nvPr/>
          </p:nvCxnSpPr>
          <p:spPr>
            <a:xfrm>
              <a:off x="1609792" y="2972465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직선 연결선 241"/>
            <p:cNvCxnSpPr/>
            <p:nvPr/>
          </p:nvCxnSpPr>
          <p:spPr>
            <a:xfrm>
              <a:off x="1609792" y="3153236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직선 연결선 242"/>
            <p:cNvCxnSpPr/>
            <p:nvPr/>
          </p:nvCxnSpPr>
          <p:spPr>
            <a:xfrm>
              <a:off x="1609792" y="2252458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4" name="TextBox 243"/>
            <p:cNvSpPr txBox="1"/>
            <p:nvPr/>
          </p:nvSpPr>
          <p:spPr>
            <a:xfrm>
              <a:off x="1788708" y="2110664"/>
              <a:ext cx="380797" cy="2199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180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245" name="TextBox 244"/>
            <p:cNvSpPr txBox="1"/>
            <p:nvPr/>
          </p:nvSpPr>
          <p:spPr>
            <a:xfrm>
              <a:off x="1788708" y="3037506"/>
              <a:ext cx="329551" cy="245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 Narrow" panose="020B0606020202030204" pitchFamily="34" charset="0"/>
                </a:rPr>
                <a:t>35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246" name="TextBox 245"/>
            <p:cNvSpPr txBox="1"/>
            <p:nvPr/>
          </p:nvSpPr>
          <p:spPr>
            <a:xfrm>
              <a:off x="1788708" y="2873246"/>
              <a:ext cx="329551" cy="2199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45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247" name="TextBox 246"/>
            <p:cNvSpPr txBox="1"/>
            <p:nvPr/>
          </p:nvSpPr>
          <p:spPr>
            <a:xfrm>
              <a:off x="1788708" y="2692256"/>
              <a:ext cx="329551" cy="2199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60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248" name="TextBox 247"/>
            <p:cNvSpPr txBox="1"/>
            <p:nvPr/>
          </p:nvSpPr>
          <p:spPr>
            <a:xfrm>
              <a:off x="1788708" y="2532419"/>
              <a:ext cx="329551" cy="245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 Narrow" panose="020B0606020202030204" pitchFamily="34" charset="0"/>
                </a:rPr>
                <a:t>75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249" name="TextBox 248"/>
            <p:cNvSpPr txBox="1"/>
            <p:nvPr/>
          </p:nvSpPr>
          <p:spPr>
            <a:xfrm>
              <a:off x="1788708" y="2399083"/>
              <a:ext cx="380797" cy="2199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100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250" name="TextBox 249"/>
            <p:cNvSpPr txBox="1"/>
            <p:nvPr/>
          </p:nvSpPr>
          <p:spPr>
            <a:xfrm>
              <a:off x="1788708" y="2267361"/>
              <a:ext cx="380797" cy="2199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140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cxnSp>
          <p:nvCxnSpPr>
            <p:cNvPr id="251" name="직선 연결선 250"/>
            <p:cNvCxnSpPr/>
            <p:nvPr/>
          </p:nvCxnSpPr>
          <p:spPr>
            <a:xfrm>
              <a:off x="1607733" y="3456311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2" name="TextBox 251"/>
            <p:cNvSpPr txBox="1"/>
            <p:nvPr/>
          </p:nvSpPr>
          <p:spPr>
            <a:xfrm>
              <a:off x="1788708" y="3353281"/>
              <a:ext cx="329551" cy="2199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25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</p:grpSp>
      <p:graphicFrame>
        <p:nvGraphicFramePr>
          <p:cNvPr id="253" name="개체 252">
            <a:extLst>
              <a:ext uri="{FF2B5EF4-FFF2-40B4-BE49-F238E27FC236}">
                <a16:creationId xmlns:a16="http://schemas.microsoft.com/office/drawing/2014/main" id="{A797DA60-9568-462F-A119-723691650DF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3274371"/>
              </p:ext>
            </p:extLst>
          </p:nvPr>
        </p:nvGraphicFramePr>
        <p:xfrm>
          <a:off x="5069128" y="9271529"/>
          <a:ext cx="636814" cy="563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476" r:id="rId37" imgW="855708" imgH="756784" progId="">
                  <p:embed/>
                </p:oleObj>
              </mc:Choice>
              <mc:Fallback>
                <p:oleObj r:id="rId37" imgW="855708" imgH="756784" progId="">
                  <p:embed/>
                  <p:pic>
                    <p:nvPicPr>
                      <p:cNvPr id="4" name="개체 3">
                        <a:extLst>
                          <a:ext uri="{FF2B5EF4-FFF2-40B4-BE49-F238E27FC236}">
                            <a16:creationId xmlns:a16="http://schemas.microsoft.com/office/drawing/2014/main" id="{A797DA60-9568-462F-A119-723691650DF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8"/>
                      <a:stretch>
                        <a:fillRect/>
                      </a:stretch>
                    </p:blipFill>
                    <p:spPr>
                      <a:xfrm>
                        <a:off x="5069128" y="9271529"/>
                        <a:ext cx="636814" cy="563562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4" name="개체 253">
            <a:extLst>
              <a:ext uri="{FF2B5EF4-FFF2-40B4-BE49-F238E27FC236}">
                <a16:creationId xmlns:a16="http://schemas.microsoft.com/office/drawing/2014/main" id="{427DA00B-94D5-4811-8C20-C83B78930A8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230117"/>
              </p:ext>
            </p:extLst>
          </p:nvPr>
        </p:nvGraphicFramePr>
        <p:xfrm>
          <a:off x="5069128" y="5718809"/>
          <a:ext cx="628543" cy="18064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477" r:id="rId39" imgW="845076" imgH="2426884" progId="">
                  <p:embed/>
                </p:oleObj>
              </mc:Choice>
              <mc:Fallback>
                <p:oleObj r:id="rId39" imgW="845076" imgH="2426884" progId="">
                  <p:embed/>
                  <p:pic>
                    <p:nvPicPr>
                      <p:cNvPr id="5" name="개체 4">
                        <a:extLst>
                          <a:ext uri="{FF2B5EF4-FFF2-40B4-BE49-F238E27FC236}">
                            <a16:creationId xmlns:a16="http://schemas.microsoft.com/office/drawing/2014/main" id="{427DA00B-94D5-4811-8C20-C83B78930A8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0"/>
                      <a:stretch>
                        <a:fillRect/>
                      </a:stretch>
                    </p:blipFill>
                    <p:spPr>
                      <a:xfrm>
                        <a:off x="5069128" y="5718809"/>
                        <a:ext cx="628543" cy="1806471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5" name="개체 254">
            <a:extLst>
              <a:ext uri="{FF2B5EF4-FFF2-40B4-BE49-F238E27FC236}">
                <a16:creationId xmlns:a16="http://schemas.microsoft.com/office/drawing/2014/main" id="{62CEBEF3-0D6F-4050-B75E-C5FCEE0F05C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5419906"/>
              </p:ext>
            </p:extLst>
          </p:nvPr>
        </p:nvGraphicFramePr>
        <p:xfrm>
          <a:off x="5020688" y="7560814"/>
          <a:ext cx="676983" cy="16375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478" r:id="rId41" imgW="909722" imgH="2200357" progId="">
                  <p:embed/>
                </p:oleObj>
              </mc:Choice>
              <mc:Fallback>
                <p:oleObj r:id="rId41" imgW="909722" imgH="2200357" progId="">
                  <p:embed/>
                  <p:pic>
                    <p:nvPicPr>
                      <p:cNvPr id="6" name="개체 5">
                        <a:extLst>
                          <a:ext uri="{FF2B5EF4-FFF2-40B4-BE49-F238E27FC236}">
                            <a16:creationId xmlns:a16="http://schemas.microsoft.com/office/drawing/2014/main" id="{62CEBEF3-0D6F-4050-B75E-C5FCEE0F05C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2"/>
                      <a:stretch>
                        <a:fillRect/>
                      </a:stretch>
                    </p:blipFill>
                    <p:spPr>
                      <a:xfrm>
                        <a:off x="5020688" y="7560814"/>
                        <a:ext cx="676983" cy="1637521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" name="TextBox 255"/>
          <p:cNvSpPr txBox="1"/>
          <p:nvPr/>
        </p:nvSpPr>
        <p:spPr>
          <a:xfrm>
            <a:off x="4682484" y="6457381"/>
            <a:ext cx="38664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700" b="1" dirty="0">
                <a:latin typeface="Arial Narrow" panose="020B0606020202030204" pitchFamily="34" charset="0"/>
              </a:rPr>
              <a:t>SOD1</a:t>
            </a:r>
          </a:p>
        </p:txBody>
      </p:sp>
      <p:sp>
        <p:nvSpPr>
          <p:cNvPr id="257" name="TextBox 256"/>
          <p:cNvSpPr txBox="1"/>
          <p:nvPr/>
        </p:nvSpPr>
        <p:spPr>
          <a:xfrm>
            <a:off x="4682484" y="8228602"/>
            <a:ext cx="38664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700" b="1" dirty="0">
                <a:latin typeface="Arial Narrow" panose="020B0606020202030204" pitchFamily="34" charset="0"/>
              </a:rPr>
              <a:t>SOD1</a:t>
            </a:r>
          </a:p>
        </p:txBody>
      </p:sp>
      <p:sp>
        <p:nvSpPr>
          <p:cNvPr id="258" name="TextBox 257"/>
          <p:cNvSpPr txBox="1"/>
          <p:nvPr/>
        </p:nvSpPr>
        <p:spPr>
          <a:xfrm>
            <a:off x="4651676" y="9432411"/>
            <a:ext cx="369012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700" b="1" dirty="0" smtClean="0">
                <a:latin typeface="Arial Narrow" panose="020B0606020202030204" pitchFamily="34" charset="0"/>
              </a:rPr>
              <a:t>Actin</a:t>
            </a:r>
            <a:endParaRPr lang="en-US" altLang="ko-KR" sz="700" b="1" dirty="0">
              <a:latin typeface="Arial Narrow" panose="020B0606020202030204" pitchFamily="34" charset="0"/>
            </a:endParaRPr>
          </a:p>
        </p:txBody>
      </p:sp>
      <p:sp>
        <p:nvSpPr>
          <p:cNvPr id="259" name="오른쪽 중괄호 258"/>
          <p:cNvSpPr/>
          <p:nvPr/>
        </p:nvSpPr>
        <p:spPr>
          <a:xfrm>
            <a:off x="5723868" y="5766371"/>
            <a:ext cx="266453" cy="70786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0" name="TextBox 259"/>
          <p:cNvSpPr txBox="1"/>
          <p:nvPr/>
        </p:nvSpPr>
        <p:spPr>
          <a:xfrm rot="16200000">
            <a:off x="5472040" y="6048122"/>
            <a:ext cx="62591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700" dirty="0" smtClean="0">
                <a:latin typeface="Arial Narrow" panose="020B0606020202030204" pitchFamily="34" charset="0"/>
              </a:rPr>
              <a:t>Oligomer</a:t>
            </a:r>
            <a:endParaRPr lang="ko-KR" altLang="en-US" sz="700" dirty="0">
              <a:latin typeface="Arial Narrow" panose="020B0606020202030204" pitchFamily="34" charset="0"/>
            </a:endParaRPr>
          </a:p>
        </p:txBody>
      </p:sp>
      <p:grpSp>
        <p:nvGrpSpPr>
          <p:cNvPr id="261" name="그룹 260"/>
          <p:cNvGrpSpPr/>
          <p:nvPr/>
        </p:nvGrpSpPr>
        <p:grpSpPr>
          <a:xfrm>
            <a:off x="5907588" y="5755086"/>
            <a:ext cx="456886" cy="1330251"/>
            <a:chOff x="1607733" y="2110664"/>
            <a:chExt cx="561772" cy="1462571"/>
          </a:xfrm>
        </p:grpSpPr>
        <p:cxnSp>
          <p:nvCxnSpPr>
            <p:cNvPr id="262" name="직선 연결선 261"/>
            <p:cNvCxnSpPr/>
            <p:nvPr/>
          </p:nvCxnSpPr>
          <p:spPr>
            <a:xfrm>
              <a:off x="1609792" y="2369817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3" name="직선 연결선 262"/>
            <p:cNvCxnSpPr/>
            <p:nvPr/>
          </p:nvCxnSpPr>
          <p:spPr>
            <a:xfrm>
              <a:off x="1609792" y="2493963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직선 연결선 263"/>
            <p:cNvCxnSpPr/>
            <p:nvPr/>
          </p:nvCxnSpPr>
          <p:spPr>
            <a:xfrm>
              <a:off x="1609792" y="2638882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직선 연결선 264"/>
            <p:cNvCxnSpPr/>
            <p:nvPr/>
          </p:nvCxnSpPr>
          <p:spPr>
            <a:xfrm>
              <a:off x="1609792" y="2798633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직선 연결선 265"/>
            <p:cNvCxnSpPr/>
            <p:nvPr/>
          </p:nvCxnSpPr>
          <p:spPr>
            <a:xfrm>
              <a:off x="1609792" y="2972465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직선 연결선 266"/>
            <p:cNvCxnSpPr/>
            <p:nvPr/>
          </p:nvCxnSpPr>
          <p:spPr>
            <a:xfrm>
              <a:off x="1609792" y="3153236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직선 연결선 267"/>
            <p:cNvCxnSpPr/>
            <p:nvPr/>
          </p:nvCxnSpPr>
          <p:spPr>
            <a:xfrm>
              <a:off x="1609792" y="2252458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9" name="TextBox 268"/>
            <p:cNvSpPr txBox="1"/>
            <p:nvPr/>
          </p:nvSpPr>
          <p:spPr>
            <a:xfrm>
              <a:off x="1788708" y="2110664"/>
              <a:ext cx="380797" cy="2199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180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270" name="TextBox 269"/>
            <p:cNvSpPr txBox="1"/>
            <p:nvPr/>
          </p:nvSpPr>
          <p:spPr>
            <a:xfrm>
              <a:off x="1788708" y="3037506"/>
              <a:ext cx="329551" cy="245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 Narrow" panose="020B0606020202030204" pitchFamily="34" charset="0"/>
                </a:rPr>
                <a:t>35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271" name="TextBox 270"/>
            <p:cNvSpPr txBox="1"/>
            <p:nvPr/>
          </p:nvSpPr>
          <p:spPr>
            <a:xfrm>
              <a:off x="1788708" y="2873246"/>
              <a:ext cx="329551" cy="2199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45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272" name="TextBox 271"/>
            <p:cNvSpPr txBox="1"/>
            <p:nvPr/>
          </p:nvSpPr>
          <p:spPr>
            <a:xfrm>
              <a:off x="1788708" y="2692256"/>
              <a:ext cx="329551" cy="2199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60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273" name="TextBox 272"/>
            <p:cNvSpPr txBox="1"/>
            <p:nvPr/>
          </p:nvSpPr>
          <p:spPr>
            <a:xfrm>
              <a:off x="1788708" y="2532419"/>
              <a:ext cx="329551" cy="245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 Narrow" panose="020B0606020202030204" pitchFamily="34" charset="0"/>
                </a:rPr>
                <a:t>75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274" name="TextBox 273"/>
            <p:cNvSpPr txBox="1"/>
            <p:nvPr/>
          </p:nvSpPr>
          <p:spPr>
            <a:xfrm>
              <a:off x="1788708" y="2399082"/>
              <a:ext cx="380797" cy="2199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100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275" name="TextBox 274"/>
            <p:cNvSpPr txBox="1"/>
            <p:nvPr/>
          </p:nvSpPr>
          <p:spPr>
            <a:xfrm>
              <a:off x="1788708" y="2267360"/>
              <a:ext cx="380797" cy="2199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124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cxnSp>
          <p:nvCxnSpPr>
            <p:cNvPr id="276" name="직선 연결선 275"/>
            <p:cNvCxnSpPr/>
            <p:nvPr/>
          </p:nvCxnSpPr>
          <p:spPr>
            <a:xfrm>
              <a:off x="1607733" y="3456311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7" name="TextBox 276"/>
            <p:cNvSpPr txBox="1"/>
            <p:nvPr/>
          </p:nvSpPr>
          <p:spPr>
            <a:xfrm>
              <a:off x="1788708" y="3353281"/>
              <a:ext cx="329551" cy="2199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25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</p:grpSp>
      <p:sp>
        <p:nvSpPr>
          <p:cNvPr id="278" name="TextBox 277"/>
          <p:cNvSpPr txBox="1"/>
          <p:nvPr/>
        </p:nvSpPr>
        <p:spPr>
          <a:xfrm>
            <a:off x="5709729" y="8812138"/>
            <a:ext cx="61306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dirty="0" smtClean="0">
                <a:latin typeface="Arial Narrow" panose="020B0606020202030204" pitchFamily="34" charset="0"/>
              </a:rPr>
              <a:t>* (Monomer)</a:t>
            </a:r>
            <a:endParaRPr lang="ko-KR" altLang="en-US" sz="700" dirty="0">
              <a:latin typeface="Arial Narrow" panose="020B0606020202030204" pitchFamily="34" charset="0"/>
            </a:endParaRPr>
          </a:p>
        </p:txBody>
      </p:sp>
      <p:sp>
        <p:nvSpPr>
          <p:cNvPr id="279" name="TextBox 278"/>
          <p:cNvSpPr txBox="1"/>
          <p:nvPr/>
        </p:nvSpPr>
        <p:spPr>
          <a:xfrm>
            <a:off x="5709729" y="6537262"/>
            <a:ext cx="613067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dirty="0" smtClean="0">
                <a:latin typeface="Arial Narrow" panose="020B0606020202030204" pitchFamily="34" charset="0"/>
              </a:rPr>
              <a:t>* (Dimer)</a:t>
            </a:r>
            <a:endParaRPr lang="ko-KR" altLang="en-US" sz="700" dirty="0">
              <a:latin typeface="Arial Narrow" panose="020B0606020202030204" pitchFamily="34" charset="0"/>
            </a:endParaRPr>
          </a:p>
        </p:txBody>
      </p:sp>
      <p:grpSp>
        <p:nvGrpSpPr>
          <p:cNvPr id="280" name="그룹 279"/>
          <p:cNvGrpSpPr/>
          <p:nvPr/>
        </p:nvGrpSpPr>
        <p:grpSpPr>
          <a:xfrm>
            <a:off x="5785005" y="7517534"/>
            <a:ext cx="456886" cy="1233779"/>
            <a:chOff x="1607733" y="2216731"/>
            <a:chExt cx="561772" cy="1356504"/>
          </a:xfrm>
        </p:grpSpPr>
        <p:cxnSp>
          <p:nvCxnSpPr>
            <p:cNvPr id="281" name="직선 연결선 280"/>
            <p:cNvCxnSpPr/>
            <p:nvPr/>
          </p:nvCxnSpPr>
          <p:spPr>
            <a:xfrm>
              <a:off x="1609793" y="2319187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2" name="직선 연결선 281"/>
            <p:cNvCxnSpPr/>
            <p:nvPr/>
          </p:nvCxnSpPr>
          <p:spPr>
            <a:xfrm>
              <a:off x="1609792" y="2493963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직선 연결선 282"/>
            <p:cNvCxnSpPr/>
            <p:nvPr/>
          </p:nvCxnSpPr>
          <p:spPr>
            <a:xfrm>
              <a:off x="1609792" y="2638882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4" name="직선 연결선 283"/>
            <p:cNvCxnSpPr/>
            <p:nvPr/>
          </p:nvCxnSpPr>
          <p:spPr>
            <a:xfrm>
              <a:off x="1609792" y="2798633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5" name="직선 연결선 284"/>
            <p:cNvCxnSpPr/>
            <p:nvPr/>
          </p:nvCxnSpPr>
          <p:spPr>
            <a:xfrm>
              <a:off x="1609792" y="2972465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6" name="직선 연결선 285"/>
            <p:cNvCxnSpPr/>
            <p:nvPr/>
          </p:nvCxnSpPr>
          <p:spPr>
            <a:xfrm>
              <a:off x="1609792" y="3153236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7" name="TextBox 286"/>
            <p:cNvSpPr txBox="1"/>
            <p:nvPr/>
          </p:nvSpPr>
          <p:spPr>
            <a:xfrm>
              <a:off x="1788708" y="3037506"/>
              <a:ext cx="329551" cy="245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 Narrow" panose="020B0606020202030204" pitchFamily="34" charset="0"/>
                </a:rPr>
                <a:t>35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288" name="TextBox 287"/>
            <p:cNvSpPr txBox="1"/>
            <p:nvPr/>
          </p:nvSpPr>
          <p:spPr>
            <a:xfrm>
              <a:off x="1788708" y="2873246"/>
              <a:ext cx="329551" cy="2199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45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289" name="TextBox 288"/>
            <p:cNvSpPr txBox="1"/>
            <p:nvPr/>
          </p:nvSpPr>
          <p:spPr>
            <a:xfrm>
              <a:off x="1788708" y="2692256"/>
              <a:ext cx="329551" cy="2199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60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290" name="TextBox 289"/>
            <p:cNvSpPr txBox="1"/>
            <p:nvPr/>
          </p:nvSpPr>
          <p:spPr>
            <a:xfrm>
              <a:off x="1788708" y="2532419"/>
              <a:ext cx="329551" cy="245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 Narrow" panose="020B0606020202030204" pitchFamily="34" charset="0"/>
                </a:rPr>
                <a:t>75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291" name="TextBox 290"/>
            <p:cNvSpPr txBox="1"/>
            <p:nvPr/>
          </p:nvSpPr>
          <p:spPr>
            <a:xfrm>
              <a:off x="1788708" y="2399083"/>
              <a:ext cx="380797" cy="2199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100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292" name="TextBox 291"/>
            <p:cNvSpPr txBox="1"/>
            <p:nvPr/>
          </p:nvSpPr>
          <p:spPr>
            <a:xfrm>
              <a:off x="1788708" y="2216731"/>
              <a:ext cx="380797" cy="2199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smtClean="0">
                  <a:latin typeface="Arial Narrow" panose="020B0606020202030204" pitchFamily="34" charset="0"/>
                </a:rPr>
                <a:t>140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cxnSp>
          <p:nvCxnSpPr>
            <p:cNvPr id="293" name="직선 연결선 292"/>
            <p:cNvCxnSpPr/>
            <p:nvPr/>
          </p:nvCxnSpPr>
          <p:spPr>
            <a:xfrm>
              <a:off x="1607733" y="3456311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4" name="TextBox 293"/>
            <p:cNvSpPr txBox="1"/>
            <p:nvPr/>
          </p:nvSpPr>
          <p:spPr>
            <a:xfrm>
              <a:off x="1788708" y="3353280"/>
              <a:ext cx="329551" cy="2199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25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</p:grpSp>
      <p:grpSp>
        <p:nvGrpSpPr>
          <p:cNvPr id="295" name="그룹 294"/>
          <p:cNvGrpSpPr/>
          <p:nvPr/>
        </p:nvGrpSpPr>
        <p:grpSpPr>
          <a:xfrm>
            <a:off x="5721165" y="9271529"/>
            <a:ext cx="372846" cy="526576"/>
            <a:chOff x="1596099" y="4403873"/>
            <a:chExt cx="636382" cy="898773"/>
          </a:xfrm>
        </p:grpSpPr>
        <p:cxnSp>
          <p:nvCxnSpPr>
            <p:cNvPr id="296" name="직선 연결선 295"/>
            <p:cNvCxnSpPr/>
            <p:nvPr/>
          </p:nvCxnSpPr>
          <p:spPr>
            <a:xfrm>
              <a:off x="1596099" y="4575510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7" name="직선 연결선 296"/>
            <p:cNvCxnSpPr/>
            <p:nvPr/>
          </p:nvCxnSpPr>
          <p:spPr>
            <a:xfrm>
              <a:off x="1596099" y="4836286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직선 연결선 297"/>
            <p:cNvCxnSpPr/>
            <p:nvPr/>
          </p:nvCxnSpPr>
          <p:spPr>
            <a:xfrm>
              <a:off x="1596099" y="5076918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9" name="TextBox 298"/>
            <p:cNvSpPr txBox="1"/>
            <p:nvPr/>
          </p:nvSpPr>
          <p:spPr>
            <a:xfrm>
              <a:off x="1775015" y="4961187"/>
              <a:ext cx="457466" cy="3414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 Narrow" panose="020B0606020202030204" pitchFamily="34" charset="0"/>
                </a:rPr>
                <a:t>35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300" name="TextBox 299"/>
            <p:cNvSpPr txBox="1"/>
            <p:nvPr/>
          </p:nvSpPr>
          <p:spPr>
            <a:xfrm>
              <a:off x="1775015" y="4672160"/>
              <a:ext cx="457466" cy="3414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45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301" name="TextBox 300"/>
            <p:cNvSpPr txBox="1"/>
            <p:nvPr/>
          </p:nvSpPr>
          <p:spPr>
            <a:xfrm>
              <a:off x="1775015" y="4403873"/>
              <a:ext cx="457466" cy="3414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60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</p:grpSp>
      <p:sp>
        <p:nvSpPr>
          <p:cNvPr id="302" name="TextBox 301"/>
          <p:cNvSpPr txBox="1"/>
          <p:nvPr/>
        </p:nvSpPr>
        <p:spPr>
          <a:xfrm>
            <a:off x="4623101" y="5410623"/>
            <a:ext cx="53251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>
                <a:latin typeface="Arial Narrow" panose="020B0606020202030204" pitchFamily="34" charset="0"/>
              </a:rPr>
              <a:t>Fig. </a:t>
            </a:r>
            <a:r>
              <a:rPr lang="en-US" altLang="ko-KR" sz="1000" b="1" dirty="0" smtClean="0">
                <a:latin typeface="Arial Narrow" panose="020B0606020202030204" pitchFamily="34" charset="0"/>
              </a:rPr>
              <a:t>2C</a:t>
            </a:r>
            <a:endParaRPr lang="ko-KR" altLang="en-US" sz="1000" b="1" dirty="0">
              <a:latin typeface="Arial Narrow" panose="020B0606020202030204" pitchFamily="34" charset="0"/>
            </a:endParaRPr>
          </a:p>
        </p:txBody>
      </p:sp>
      <p:sp>
        <p:nvSpPr>
          <p:cNvPr id="303" name="직사각형 302"/>
          <p:cNvSpPr/>
          <p:nvPr/>
        </p:nvSpPr>
        <p:spPr>
          <a:xfrm>
            <a:off x="4602425" y="5350963"/>
            <a:ext cx="1728259" cy="455503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4" name="직사각형 303"/>
          <p:cNvSpPr/>
          <p:nvPr/>
        </p:nvSpPr>
        <p:spPr>
          <a:xfrm>
            <a:off x="4740732" y="5691476"/>
            <a:ext cx="1536438" cy="1214321"/>
          </a:xfrm>
          <a:prstGeom prst="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/>
          </a:p>
        </p:txBody>
      </p:sp>
      <p:sp>
        <p:nvSpPr>
          <p:cNvPr id="305" name="직사각형 304"/>
          <p:cNvSpPr/>
          <p:nvPr/>
        </p:nvSpPr>
        <p:spPr>
          <a:xfrm>
            <a:off x="4740732" y="8684572"/>
            <a:ext cx="1536438" cy="506811"/>
          </a:xfrm>
          <a:prstGeom prst="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/>
          </a:p>
        </p:txBody>
      </p:sp>
    </p:spTree>
    <p:extLst>
      <p:ext uri="{BB962C8B-B14F-4D97-AF65-F5344CB8AC3E}">
        <p14:creationId xmlns:p14="http://schemas.microsoft.com/office/powerpoint/2010/main" val="606143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5" name="개체 74">
            <a:extLst>
              <a:ext uri="{FF2B5EF4-FFF2-40B4-BE49-F238E27FC236}">
                <a16:creationId xmlns:a16="http://schemas.microsoft.com/office/drawing/2014/main" id="{662BAA69-8B87-4B40-BEF5-A80B3314869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9984870"/>
              </p:ext>
            </p:extLst>
          </p:nvPr>
        </p:nvGraphicFramePr>
        <p:xfrm>
          <a:off x="685036" y="639764"/>
          <a:ext cx="1838266" cy="5156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87" r:id="rId3" imgW="2314070" imgH="649035" progId="">
                  <p:embed/>
                </p:oleObj>
              </mc:Choice>
              <mc:Fallback>
                <p:oleObj r:id="rId3" imgW="2314070" imgH="649035" progId="">
                  <p:embed/>
                  <p:pic>
                    <p:nvPicPr>
                      <p:cNvPr id="4" name="개체 3">
                        <a:extLst>
                          <a:ext uri="{FF2B5EF4-FFF2-40B4-BE49-F238E27FC236}">
                            <a16:creationId xmlns:a16="http://schemas.microsoft.com/office/drawing/2014/main" id="{662BAA69-8B87-4B40-BEF5-A80B3314869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85036" y="639764"/>
                        <a:ext cx="1838266" cy="515672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" name="개체 75">
            <a:extLst>
              <a:ext uri="{FF2B5EF4-FFF2-40B4-BE49-F238E27FC236}">
                <a16:creationId xmlns:a16="http://schemas.microsoft.com/office/drawing/2014/main" id="{33716446-AE60-4309-8B95-7F32B49AE03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1739644"/>
              </p:ext>
            </p:extLst>
          </p:nvPr>
        </p:nvGraphicFramePr>
        <p:xfrm>
          <a:off x="685036" y="1218672"/>
          <a:ext cx="1838266" cy="5156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88" r:id="rId5" imgW="2314070" imgH="649035" progId="">
                  <p:embed/>
                </p:oleObj>
              </mc:Choice>
              <mc:Fallback>
                <p:oleObj r:id="rId5" imgW="2314070" imgH="649035" progId="">
                  <p:embed/>
                  <p:pic>
                    <p:nvPicPr>
                      <p:cNvPr id="5" name="개체 4">
                        <a:extLst>
                          <a:ext uri="{FF2B5EF4-FFF2-40B4-BE49-F238E27FC236}">
                            <a16:creationId xmlns:a16="http://schemas.microsoft.com/office/drawing/2014/main" id="{33716446-AE60-4309-8B95-7F32B49AE03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85036" y="1218672"/>
                        <a:ext cx="1838266" cy="515672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" name="개체 76">
            <a:extLst>
              <a:ext uri="{FF2B5EF4-FFF2-40B4-BE49-F238E27FC236}">
                <a16:creationId xmlns:a16="http://schemas.microsoft.com/office/drawing/2014/main" id="{25C7E143-6F82-4D14-9E65-7E9D7BD2AAA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51416629"/>
              </p:ext>
            </p:extLst>
          </p:nvPr>
        </p:nvGraphicFramePr>
        <p:xfrm>
          <a:off x="3036548" y="632144"/>
          <a:ext cx="1838266" cy="5156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89" r:id="rId7" imgW="2314070" imgH="649035" progId="">
                  <p:embed/>
                </p:oleObj>
              </mc:Choice>
              <mc:Fallback>
                <p:oleObj r:id="rId7" imgW="2314070" imgH="649035" progId="">
                  <p:embed/>
                  <p:pic>
                    <p:nvPicPr>
                      <p:cNvPr id="6" name="개체 5">
                        <a:extLst>
                          <a:ext uri="{FF2B5EF4-FFF2-40B4-BE49-F238E27FC236}">
                            <a16:creationId xmlns:a16="http://schemas.microsoft.com/office/drawing/2014/main" id="{25C7E143-6F82-4D14-9E65-7E9D7BD2AAA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036548" y="632144"/>
                        <a:ext cx="1838266" cy="515672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8" name="개체 77">
            <a:extLst>
              <a:ext uri="{FF2B5EF4-FFF2-40B4-BE49-F238E27FC236}">
                <a16:creationId xmlns:a16="http://schemas.microsoft.com/office/drawing/2014/main" id="{E09B52FD-66C5-4857-8070-5FF934BE67C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0606879"/>
              </p:ext>
            </p:extLst>
          </p:nvPr>
        </p:nvGraphicFramePr>
        <p:xfrm>
          <a:off x="2729680" y="1244498"/>
          <a:ext cx="1975695" cy="4475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90" r:id="rId9" imgW="2487168" imgH="562922" progId="">
                  <p:embed/>
                </p:oleObj>
              </mc:Choice>
              <mc:Fallback>
                <p:oleObj r:id="rId9" imgW="2487168" imgH="562922" progId="">
                  <p:embed/>
                  <p:pic>
                    <p:nvPicPr>
                      <p:cNvPr id="7" name="개체 6">
                        <a:extLst>
                          <a:ext uri="{FF2B5EF4-FFF2-40B4-BE49-F238E27FC236}">
                            <a16:creationId xmlns:a16="http://schemas.microsoft.com/office/drawing/2014/main" id="{E09B52FD-66C5-4857-8070-5FF934BE67C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729680" y="1244498"/>
                        <a:ext cx="1975695" cy="447589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6" name="그룹 85"/>
          <p:cNvGrpSpPr/>
          <p:nvPr/>
        </p:nvGrpSpPr>
        <p:grpSpPr>
          <a:xfrm>
            <a:off x="4874814" y="647956"/>
            <a:ext cx="372846" cy="422879"/>
            <a:chOff x="1596099" y="4403873"/>
            <a:chExt cx="636382" cy="609746"/>
          </a:xfrm>
        </p:grpSpPr>
        <p:cxnSp>
          <p:nvCxnSpPr>
            <p:cNvPr id="87" name="직선 연결선 86"/>
            <p:cNvCxnSpPr/>
            <p:nvPr/>
          </p:nvCxnSpPr>
          <p:spPr>
            <a:xfrm>
              <a:off x="1596099" y="4575510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직선 연결선 87"/>
            <p:cNvCxnSpPr/>
            <p:nvPr/>
          </p:nvCxnSpPr>
          <p:spPr>
            <a:xfrm>
              <a:off x="1596099" y="4836286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TextBox 88"/>
            <p:cNvSpPr txBox="1"/>
            <p:nvPr/>
          </p:nvSpPr>
          <p:spPr>
            <a:xfrm>
              <a:off x="1775015" y="4672160"/>
              <a:ext cx="457466" cy="3414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smtClean="0">
                  <a:latin typeface="Arial Narrow" panose="020B0606020202030204" pitchFamily="34" charset="0"/>
                </a:rPr>
                <a:t>45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1775015" y="4403873"/>
              <a:ext cx="457466" cy="3414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60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</p:grpSp>
      <p:sp>
        <p:nvSpPr>
          <p:cNvPr id="91" name="TextBox 90"/>
          <p:cNvSpPr txBox="1"/>
          <p:nvPr/>
        </p:nvSpPr>
        <p:spPr>
          <a:xfrm>
            <a:off x="340070" y="790860"/>
            <a:ext cx="38664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700" b="1" dirty="0">
                <a:latin typeface="Arial Narrow" panose="020B0606020202030204" pitchFamily="34" charset="0"/>
              </a:rPr>
              <a:t>SOD1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2387081" y="711692"/>
            <a:ext cx="174761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dirty="0" smtClean="0">
                <a:latin typeface="Arial Narrow" panose="020B0606020202030204" pitchFamily="34" charset="0"/>
              </a:rPr>
              <a:t>* (N.S)</a:t>
            </a:r>
            <a:endParaRPr lang="ko-KR" altLang="en-US" sz="700" dirty="0">
              <a:latin typeface="Arial Narrow" panose="020B0606020202030204" pitchFamily="34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2395272" y="834022"/>
            <a:ext cx="174761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dirty="0" smtClean="0">
                <a:latin typeface="Arial Narrow" panose="020B0606020202030204" pitchFamily="34" charset="0"/>
              </a:rPr>
              <a:t>* (Halo-SOD1)</a:t>
            </a:r>
            <a:endParaRPr lang="ko-KR" altLang="en-US" sz="700" dirty="0">
              <a:latin typeface="Arial Narrow" panose="020B0606020202030204" pitchFamily="34" charset="0"/>
            </a:endParaRPr>
          </a:p>
        </p:txBody>
      </p:sp>
      <p:grpSp>
        <p:nvGrpSpPr>
          <p:cNvPr id="94" name="그룹 93"/>
          <p:cNvGrpSpPr/>
          <p:nvPr/>
        </p:nvGrpSpPr>
        <p:grpSpPr>
          <a:xfrm>
            <a:off x="4705375" y="1173453"/>
            <a:ext cx="372846" cy="526576"/>
            <a:chOff x="1596099" y="4403873"/>
            <a:chExt cx="636382" cy="898773"/>
          </a:xfrm>
        </p:grpSpPr>
        <p:cxnSp>
          <p:nvCxnSpPr>
            <p:cNvPr id="95" name="직선 연결선 94"/>
            <p:cNvCxnSpPr/>
            <p:nvPr/>
          </p:nvCxnSpPr>
          <p:spPr>
            <a:xfrm>
              <a:off x="1596099" y="4575510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직선 연결선 95"/>
            <p:cNvCxnSpPr/>
            <p:nvPr/>
          </p:nvCxnSpPr>
          <p:spPr>
            <a:xfrm>
              <a:off x="1596099" y="4836286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직선 연결선 96"/>
            <p:cNvCxnSpPr/>
            <p:nvPr/>
          </p:nvCxnSpPr>
          <p:spPr>
            <a:xfrm>
              <a:off x="1596099" y="5076918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TextBox 97"/>
            <p:cNvSpPr txBox="1"/>
            <p:nvPr/>
          </p:nvSpPr>
          <p:spPr>
            <a:xfrm>
              <a:off x="1775015" y="4961187"/>
              <a:ext cx="457466" cy="3414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 Narrow" panose="020B0606020202030204" pitchFamily="34" charset="0"/>
                </a:rPr>
                <a:t>35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1775015" y="4672160"/>
              <a:ext cx="457466" cy="3414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45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1775015" y="4403873"/>
              <a:ext cx="457466" cy="3414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60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</p:grpSp>
      <p:sp>
        <p:nvSpPr>
          <p:cNvPr id="101" name="TextBox 100"/>
          <p:cNvSpPr txBox="1"/>
          <p:nvPr/>
        </p:nvSpPr>
        <p:spPr>
          <a:xfrm>
            <a:off x="357702" y="1346352"/>
            <a:ext cx="369012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700" b="1" dirty="0" smtClean="0">
                <a:latin typeface="Arial Narrow" panose="020B0606020202030204" pitchFamily="34" charset="0"/>
              </a:rPr>
              <a:t>Actin</a:t>
            </a:r>
            <a:endParaRPr lang="en-US" altLang="ko-KR" sz="700" b="1" dirty="0">
              <a:latin typeface="Arial Narrow" panose="020B0606020202030204" pitchFamily="34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152518" y="331577"/>
            <a:ext cx="53251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>
                <a:latin typeface="Arial Narrow" panose="020B0606020202030204" pitchFamily="34" charset="0"/>
              </a:rPr>
              <a:t>Fig. </a:t>
            </a:r>
            <a:r>
              <a:rPr lang="en-US" altLang="ko-KR" sz="1000" b="1" dirty="0" smtClean="0">
                <a:latin typeface="Arial Narrow" panose="020B0606020202030204" pitchFamily="34" charset="0"/>
              </a:rPr>
              <a:t>3B</a:t>
            </a:r>
            <a:endParaRPr lang="ko-KR" altLang="en-US" sz="1000" b="1" dirty="0">
              <a:latin typeface="Arial Narrow" panose="020B0606020202030204" pitchFamily="34" charset="0"/>
            </a:endParaRPr>
          </a:p>
        </p:txBody>
      </p:sp>
      <p:graphicFrame>
        <p:nvGraphicFramePr>
          <p:cNvPr id="103" name="개체 102">
            <a:extLst>
              <a:ext uri="{FF2B5EF4-FFF2-40B4-BE49-F238E27FC236}">
                <a16:creationId xmlns:a16="http://schemas.microsoft.com/office/drawing/2014/main" id="{F7A2E5B1-235F-4B53-A865-CFADC58A78D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8343435"/>
              </p:ext>
            </p:extLst>
          </p:nvPr>
        </p:nvGraphicFramePr>
        <p:xfrm>
          <a:off x="473038" y="2257683"/>
          <a:ext cx="2044529" cy="12481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91" r:id="rId11" imgW="2758511" imgH="1684523" progId="">
                  <p:embed/>
                </p:oleObj>
              </mc:Choice>
              <mc:Fallback>
                <p:oleObj r:id="rId11" imgW="2758511" imgH="1684523" progId="">
                  <p:embed/>
                  <p:pic>
                    <p:nvPicPr>
                      <p:cNvPr id="4" name="개체 3">
                        <a:extLst>
                          <a:ext uri="{FF2B5EF4-FFF2-40B4-BE49-F238E27FC236}">
                            <a16:creationId xmlns:a16="http://schemas.microsoft.com/office/drawing/2014/main" id="{F7A2E5B1-235F-4B53-A865-CFADC58A78D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473038" y="2257683"/>
                        <a:ext cx="2044529" cy="1248127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" name="개체 103">
            <a:extLst>
              <a:ext uri="{FF2B5EF4-FFF2-40B4-BE49-F238E27FC236}">
                <a16:creationId xmlns:a16="http://schemas.microsoft.com/office/drawing/2014/main" id="{A87ECFAF-5AD9-4637-9E49-D663CA2C2EA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1641537"/>
              </p:ext>
            </p:extLst>
          </p:nvPr>
        </p:nvGraphicFramePr>
        <p:xfrm>
          <a:off x="2601134" y="2257684"/>
          <a:ext cx="1986886" cy="12963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92" r:id="rId13" imgW="2681106" imgH="1749851" progId="">
                  <p:embed/>
                </p:oleObj>
              </mc:Choice>
              <mc:Fallback>
                <p:oleObj r:id="rId13" imgW="2681106" imgH="1749851" progId="">
                  <p:embed/>
                  <p:pic>
                    <p:nvPicPr>
                      <p:cNvPr id="5" name="개체 4">
                        <a:extLst>
                          <a:ext uri="{FF2B5EF4-FFF2-40B4-BE49-F238E27FC236}">
                            <a16:creationId xmlns:a16="http://schemas.microsoft.com/office/drawing/2014/main" id="{A87ECFAF-5AD9-4637-9E49-D663CA2C2EA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2601134" y="2257684"/>
                        <a:ext cx="1986886" cy="1296358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" name="개체 104">
            <a:extLst>
              <a:ext uri="{FF2B5EF4-FFF2-40B4-BE49-F238E27FC236}">
                <a16:creationId xmlns:a16="http://schemas.microsoft.com/office/drawing/2014/main" id="{C0388B32-4EAF-48EC-BEA8-291E6416F39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8809330"/>
              </p:ext>
            </p:extLst>
          </p:nvPr>
        </p:nvGraphicFramePr>
        <p:xfrm>
          <a:off x="490500" y="3649998"/>
          <a:ext cx="2031589" cy="5328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93" r:id="rId15" imgW="2741499" imgH="719029" progId="">
                  <p:embed/>
                </p:oleObj>
              </mc:Choice>
              <mc:Fallback>
                <p:oleObj r:id="rId15" imgW="2741499" imgH="719029" progId="">
                  <p:embed/>
                  <p:pic>
                    <p:nvPicPr>
                      <p:cNvPr id="6" name="개체 5">
                        <a:extLst>
                          <a:ext uri="{FF2B5EF4-FFF2-40B4-BE49-F238E27FC236}">
                            <a16:creationId xmlns:a16="http://schemas.microsoft.com/office/drawing/2014/main" id="{C0388B32-4EAF-48EC-BEA8-291E6416F39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490500" y="3649998"/>
                        <a:ext cx="2031589" cy="532895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6" name="개체 105">
            <a:extLst>
              <a:ext uri="{FF2B5EF4-FFF2-40B4-BE49-F238E27FC236}">
                <a16:creationId xmlns:a16="http://schemas.microsoft.com/office/drawing/2014/main" id="{1249FEA3-1C0B-4F52-B81B-B3EDE560773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0195187"/>
              </p:ext>
            </p:extLst>
          </p:nvPr>
        </p:nvGraphicFramePr>
        <p:xfrm>
          <a:off x="2593169" y="3649998"/>
          <a:ext cx="2031589" cy="5328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94" r:id="rId17" imgW="2741499" imgH="719029" progId="">
                  <p:embed/>
                </p:oleObj>
              </mc:Choice>
              <mc:Fallback>
                <p:oleObj r:id="rId17" imgW="2741499" imgH="719029" progId="">
                  <p:embed/>
                  <p:pic>
                    <p:nvPicPr>
                      <p:cNvPr id="7" name="개체 6">
                        <a:extLst>
                          <a:ext uri="{FF2B5EF4-FFF2-40B4-BE49-F238E27FC236}">
                            <a16:creationId xmlns:a16="http://schemas.microsoft.com/office/drawing/2014/main" id="{1249FEA3-1C0B-4F52-B81B-B3EDE560773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2593169" y="3649998"/>
                        <a:ext cx="2031589" cy="532895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7" name="TextBox 106"/>
          <p:cNvSpPr txBox="1"/>
          <p:nvPr/>
        </p:nvSpPr>
        <p:spPr>
          <a:xfrm>
            <a:off x="152518" y="1963305"/>
            <a:ext cx="53251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>
                <a:latin typeface="Arial Narrow" panose="020B0606020202030204" pitchFamily="34" charset="0"/>
              </a:rPr>
              <a:t>Fig. </a:t>
            </a:r>
            <a:r>
              <a:rPr lang="en-US" altLang="ko-KR" sz="1000" b="1" dirty="0" smtClean="0">
                <a:latin typeface="Arial Narrow" panose="020B0606020202030204" pitchFamily="34" charset="0"/>
              </a:rPr>
              <a:t>3C</a:t>
            </a:r>
            <a:endParaRPr lang="ko-KR" altLang="en-US" sz="1000" b="1" dirty="0">
              <a:latin typeface="Arial Narrow" panose="020B0606020202030204" pitchFamily="34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133305" y="2838367"/>
            <a:ext cx="38664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700" b="1" dirty="0">
                <a:latin typeface="Arial Narrow" panose="020B0606020202030204" pitchFamily="34" charset="0"/>
              </a:rPr>
              <a:t>SOD1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127993" y="3786586"/>
            <a:ext cx="369012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700" b="1" dirty="0" smtClean="0">
                <a:latin typeface="Arial Narrow" panose="020B0606020202030204" pitchFamily="34" charset="0"/>
              </a:rPr>
              <a:t>Actin</a:t>
            </a:r>
            <a:endParaRPr lang="en-US" altLang="ko-KR" sz="700" b="1" dirty="0">
              <a:latin typeface="Arial Narrow" panose="020B0606020202030204" pitchFamily="34" charset="0"/>
            </a:endParaRPr>
          </a:p>
        </p:txBody>
      </p:sp>
      <p:grpSp>
        <p:nvGrpSpPr>
          <p:cNvPr id="127" name="그룹 126"/>
          <p:cNvGrpSpPr/>
          <p:nvPr/>
        </p:nvGrpSpPr>
        <p:grpSpPr>
          <a:xfrm>
            <a:off x="4629863" y="2212380"/>
            <a:ext cx="455211" cy="1224738"/>
            <a:chOff x="1609792" y="2110664"/>
            <a:chExt cx="559713" cy="1172823"/>
          </a:xfrm>
        </p:grpSpPr>
        <p:cxnSp>
          <p:nvCxnSpPr>
            <p:cNvPr id="128" name="직선 연결선 127"/>
            <p:cNvCxnSpPr/>
            <p:nvPr/>
          </p:nvCxnSpPr>
          <p:spPr>
            <a:xfrm>
              <a:off x="1609792" y="2369817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직선 연결선 128"/>
            <p:cNvCxnSpPr/>
            <p:nvPr/>
          </p:nvCxnSpPr>
          <p:spPr>
            <a:xfrm>
              <a:off x="1609792" y="2493963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직선 연결선 129"/>
            <p:cNvCxnSpPr/>
            <p:nvPr/>
          </p:nvCxnSpPr>
          <p:spPr>
            <a:xfrm>
              <a:off x="1609792" y="2638882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직선 연결선 130"/>
            <p:cNvCxnSpPr/>
            <p:nvPr/>
          </p:nvCxnSpPr>
          <p:spPr>
            <a:xfrm>
              <a:off x="1609792" y="2798633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직선 연결선 131"/>
            <p:cNvCxnSpPr/>
            <p:nvPr/>
          </p:nvCxnSpPr>
          <p:spPr>
            <a:xfrm>
              <a:off x="1609792" y="2972465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직선 연결선 132"/>
            <p:cNvCxnSpPr/>
            <p:nvPr/>
          </p:nvCxnSpPr>
          <p:spPr>
            <a:xfrm>
              <a:off x="1609792" y="3153236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직선 연결선 133"/>
            <p:cNvCxnSpPr/>
            <p:nvPr/>
          </p:nvCxnSpPr>
          <p:spPr>
            <a:xfrm>
              <a:off x="1609792" y="2252458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5" name="TextBox 134"/>
            <p:cNvSpPr txBox="1"/>
            <p:nvPr/>
          </p:nvSpPr>
          <p:spPr>
            <a:xfrm>
              <a:off x="1788708" y="2110664"/>
              <a:ext cx="380797" cy="2199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180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136" name="TextBox 135"/>
            <p:cNvSpPr txBox="1"/>
            <p:nvPr/>
          </p:nvSpPr>
          <p:spPr>
            <a:xfrm>
              <a:off x="1788708" y="3037506"/>
              <a:ext cx="329551" cy="245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 Narrow" panose="020B0606020202030204" pitchFamily="34" charset="0"/>
                </a:rPr>
                <a:t>35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137" name="TextBox 136"/>
            <p:cNvSpPr txBox="1"/>
            <p:nvPr/>
          </p:nvSpPr>
          <p:spPr>
            <a:xfrm>
              <a:off x="1788708" y="2873246"/>
              <a:ext cx="329551" cy="2199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45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138" name="TextBox 137"/>
            <p:cNvSpPr txBox="1"/>
            <p:nvPr/>
          </p:nvSpPr>
          <p:spPr>
            <a:xfrm>
              <a:off x="1788708" y="2692256"/>
              <a:ext cx="329551" cy="2199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60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139" name="TextBox 138"/>
            <p:cNvSpPr txBox="1"/>
            <p:nvPr/>
          </p:nvSpPr>
          <p:spPr>
            <a:xfrm>
              <a:off x="1788708" y="2532419"/>
              <a:ext cx="329551" cy="245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 Narrow" panose="020B0606020202030204" pitchFamily="34" charset="0"/>
                </a:rPr>
                <a:t>75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140" name="TextBox 139"/>
            <p:cNvSpPr txBox="1"/>
            <p:nvPr/>
          </p:nvSpPr>
          <p:spPr>
            <a:xfrm>
              <a:off x="1788708" y="2399082"/>
              <a:ext cx="380797" cy="2199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100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141" name="TextBox 140"/>
            <p:cNvSpPr txBox="1"/>
            <p:nvPr/>
          </p:nvSpPr>
          <p:spPr>
            <a:xfrm>
              <a:off x="1788708" y="2267360"/>
              <a:ext cx="380797" cy="2199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124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</p:grpSp>
      <p:grpSp>
        <p:nvGrpSpPr>
          <p:cNvPr id="142" name="그룹 141"/>
          <p:cNvGrpSpPr/>
          <p:nvPr/>
        </p:nvGrpSpPr>
        <p:grpSpPr>
          <a:xfrm>
            <a:off x="4653453" y="3623325"/>
            <a:ext cx="372846" cy="526576"/>
            <a:chOff x="1596099" y="4403873"/>
            <a:chExt cx="636382" cy="898773"/>
          </a:xfrm>
        </p:grpSpPr>
        <p:cxnSp>
          <p:nvCxnSpPr>
            <p:cNvPr id="143" name="직선 연결선 142"/>
            <p:cNvCxnSpPr/>
            <p:nvPr/>
          </p:nvCxnSpPr>
          <p:spPr>
            <a:xfrm>
              <a:off x="1596099" y="4575510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직선 연결선 143"/>
            <p:cNvCxnSpPr/>
            <p:nvPr/>
          </p:nvCxnSpPr>
          <p:spPr>
            <a:xfrm>
              <a:off x="1596099" y="4836286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직선 연결선 144"/>
            <p:cNvCxnSpPr/>
            <p:nvPr/>
          </p:nvCxnSpPr>
          <p:spPr>
            <a:xfrm>
              <a:off x="1596099" y="5076918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6" name="TextBox 145"/>
            <p:cNvSpPr txBox="1"/>
            <p:nvPr/>
          </p:nvSpPr>
          <p:spPr>
            <a:xfrm>
              <a:off x="1775015" y="4961187"/>
              <a:ext cx="457466" cy="3414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 Narrow" panose="020B0606020202030204" pitchFamily="34" charset="0"/>
                </a:rPr>
                <a:t>35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147" name="TextBox 146"/>
            <p:cNvSpPr txBox="1"/>
            <p:nvPr/>
          </p:nvSpPr>
          <p:spPr>
            <a:xfrm>
              <a:off x="1775015" y="4672160"/>
              <a:ext cx="457466" cy="3414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45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148" name="TextBox 147"/>
            <p:cNvSpPr txBox="1"/>
            <p:nvPr/>
          </p:nvSpPr>
          <p:spPr>
            <a:xfrm>
              <a:off x="1775015" y="4403873"/>
              <a:ext cx="457466" cy="3414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60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</p:grpSp>
      <p:sp>
        <p:nvSpPr>
          <p:cNvPr id="150" name="직사각형 149"/>
          <p:cNvSpPr/>
          <p:nvPr/>
        </p:nvSpPr>
        <p:spPr>
          <a:xfrm>
            <a:off x="186853" y="271917"/>
            <a:ext cx="5003189" cy="154288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1" name="직사각형 150"/>
          <p:cNvSpPr/>
          <p:nvPr/>
        </p:nvSpPr>
        <p:spPr>
          <a:xfrm>
            <a:off x="186853" y="1956391"/>
            <a:ext cx="5003189" cy="23834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2" name="TextBox 151"/>
          <p:cNvSpPr txBox="1"/>
          <p:nvPr/>
        </p:nvSpPr>
        <p:spPr>
          <a:xfrm>
            <a:off x="215526" y="4483196"/>
            <a:ext cx="53251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>
                <a:latin typeface="Arial Narrow" panose="020B0606020202030204" pitchFamily="34" charset="0"/>
              </a:rPr>
              <a:t>Fig. </a:t>
            </a:r>
            <a:r>
              <a:rPr lang="en-US" altLang="ko-KR" sz="1000" b="1" dirty="0" smtClean="0">
                <a:latin typeface="Arial Narrow" panose="020B0606020202030204" pitchFamily="34" charset="0"/>
              </a:rPr>
              <a:t>3D</a:t>
            </a:r>
            <a:endParaRPr lang="ko-KR" altLang="en-US" sz="1000" b="1" dirty="0">
              <a:latin typeface="Arial Narrow" panose="020B0606020202030204" pitchFamily="34" charset="0"/>
            </a:endParaRPr>
          </a:p>
        </p:txBody>
      </p:sp>
      <p:graphicFrame>
        <p:nvGraphicFramePr>
          <p:cNvPr id="153" name="개체 152">
            <a:extLst>
              <a:ext uri="{FF2B5EF4-FFF2-40B4-BE49-F238E27FC236}">
                <a16:creationId xmlns:a16="http://schemas.microsoft.com/office/drawing/2014/main" id="{F1CD7E08-349D-4251-9BF6-E1E70879A37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9949336"/>
              </p:ext>
            </p:extLst>
          </p:nvPr>
        </p:nvGraphicFramePr>
        <p:xfrm>
          <a:off x="518144" y="5065978"/>
          <a:ext cx="2000265" cy="6839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95" r:id="rId19" imgW="2400832" imgH="821263" progId="">
                  <p:embed/>
                </p:oleObj>
              </mc:Choice>
              <mc:Fallback>
                <p:oleObj r:id="rId19" imgW="2400832" imgH="821263" progId="">
                  <p:embed/>
                  <p:pic>
                    <p:nvPicPr>
                      <p:cNvPr id="8" name="개체 7">
                        <a:extLst>
                          <a:ext uri="{FF2B5EF4-FFF2-40B4-BE49-F238E27FC236}">
                            <a16:creationId xmlns:a16="http://schemas.microsoft.com/office/drawing/2014/main" id="{F1CD7E08-349D-4251-9BF6-E1E70879A37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518144" y="5065978"/>
                        <a:ext cx="2000265" cy="683953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4" name="개체 153">
            <a:extLst>
              <a:ext uri="{FF2B5EF4-FFF2-40B4-BE49-F238E27FC236}">
                <a16:creationId xmlns:a16="http://schemas.microsoft.com/office/drawing/2014/main" id="{C265214E-E405-425F-8EE2-9B1DC48B6A1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5705176"/>
              </p:ext>
            </p:extLst>
          </p:nvPr>
        </p:nvGraphicFramePr>
        <p:xfrm>
          <a:off x="518144" y="5908287"/>
          <a:ext cx="2000265" cy="6839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96" r:id="rId21" imgW="2400832" imgH="821263" progId="">
                  <p:embed/>
                </p:oleObj>
              </mc:Choice>
              <mc:Fallback>
                <p:oleObj r:id="rId21" imgW="2400832" imgH="821263" progId="">
                  <p:embed/>
                  <p:pic>
                    <p:nvPicPr>
                      <p:cNvPr id="10" name="개체 9">
                        <a:extLst>
                          <a:ext uri="{FF2B5EF4-FFF2-40B4-BE49-F238E27FC236}">
                            <a16:creationId xmlns:a16="http://schemas.microsoft.com/office/drawing/2014/main" id="{C265214E-E405-425F-8EE2-9B1DC48B6A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518144" y="5908287"/>
                        <a:ext cx="2000265" cy="683953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5" name="개체 154">
            <a:extLst>
              <a:ext uri="{FF2B5EF4-FFF2-40B4-BE49-F238E27FC236}">
                <a16:creationId xmlns:a16="http://schemas.microsoft.com/office/drawing/2014/main" id="{C2C310C3-8EE1-4BD3-9CC8-CF3F8726B23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3505836"/>
              </p:ext>
            </p:extLst>
          </p:nvPr>
        </p:nvGraphicFramePr>
        <p:xfrm>
          <a:off x="839324" y="8544200"/>
          <a:ext cx="1429857" cy="3541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97" r:id="rId23" imgW="1736509" imgH="430993" progId="">
                  <p:embed/>
                </p:oleObj>
              </mc:Choice>
              <mc:Fallback>
                <p:oleObj r:id="rId23" imgW="1736509" imgH="430993" progId="">
                  <p:embed/>
                  <p:pic>
                    <p:nvPicPr>
                      <p:cNvPr id="15" name="개체 14">
                        <a:extLst>
                          <a:ext uri="{FF2B5EF4-FFF2-40B4-BE49-F238E27FC236}">
                            <a16:creationId xmlns:a16="http://schemas.microsoft.com/office/drawing/2014/main" id="{C2C310C3-8EE1-4BD3-9CC8-CF3F8726B23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839324" y="8544200"/>
                        <a:ext cx="1429857" cy="354197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6" name="개체 155">
            <a:extLst>
              <a:ext uri="{FF2B5EF4-FFF2-40B4-BE49-F238E27FC236}">
                <a16:creationId xmlns:a16="http://schemas.microsoft.com/office/drawing/2014/main" id="{35457D37-E6B3-4CE5-AE4F-FD5F0732AFE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8421660"/>
              </p:ext>
            </p:extLst>
          </p:nvPr>
        </p:nvGraphicFramePr>
        <p:xfrm>
          <a:off x="866875" y="7562466"/>
          <a:ext cx="1429857" cy="3541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98" r:id="rId25" imgW="1736509" imgH="430993" progId="">
                  <p:embed/>
                </p:oleObj>
              </mc:Choice>
              <mc:Fallback>
                <p:oleObj r:id="rId25" imgW="1736509" imgH="430993" progId="">
                  <p:embed/>
                  <p:pic>
                    <p:nvPicPr>
                      <p:cNvPr id="16" name="개체 15">
                        <a:extLst>
                          <a:ext uri="{FF2B5EF4-FFF2-40B4-BE49-F238E27FC236}">
                            <a16:creationId xmlns:a16="http://schemas.microsoft.com/office/drawing/2014/main" id="{35457D37-E6B3-4CE5-AE4F-FD5F0732AFE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866875" y="7562466"/>
                        <a:ext cx="1429857" cy="354197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7" name="개체 156">
            <a:extLst>
              <a:ext uri="{FF2B5EF4-FFF2-40B4-BE49-F238E27FC236}">
                <a16:creationId xmlns:a16="http://schemas.microsoft.com/office/drawing/2014/main" id="{5A1D8891-4A89-4048-975A-583752E72D3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6358525"/>
              </p:ext>
            </p:extLst>
          </p:nvPr>
        </p:nvGraphicFramePr>
        <p:xfrm>
          <a:off x="883119" y="8040294"/>
          <a:ext cx="1429857" cy="3541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99" r:id="rId27" imgW="1736509" imgH="430993" progId="">
                  <p:embed/>
                </p:oleObj>
              </mc:Choice>
              <mc:Fallback>
                <p:oleObj r:id="rId27" imgW="1736509" imgH="430993" progId="">
                  <p:embed/>
                  <p:pic>
                    <p:nvPicPr>
                      <p:cNvPr id="17" name="개체 16">
                        <a:extLst>
                          <a:ext uri="{FF2B5EF4-FFF2-40B4-BE49-F238E27FC236}">
                            <a16:creationId xmlns:a16="http://schemas.microsoft.com/office/drawing/2014/main" id="{5A1D8891-4A89-4048-975A-583752E72D3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8"/>
                      <a:stretch>
                        <a:fillRect/>
                      </a:stretch>
                    </p:blipFill>
                    <p:spPr>
                      <a:xfrm>
                        <a:off x="883119" y="8040294"/>
                        <a:ext cx="1429857" cy="354197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8" name="TextBox 157"/>
          <p:cNvSpPr txBox="1"/>
          <p:nvPr/>
        </p:nvSpPr>
        <p:spPr>
          <a:xfrm>
            <a:off x="4538680" y="3114579"/>
            <a:ext cx="54639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dirty="0" smtClean="0">
                <a:latin typeface="Arial Narrow" panose="020B0606020202030204" pitchFamily="34" charset="0"/>
              </a:rPr>
              <a:t>* (Dimer)</a:t>
            </a:r>
            <a:endParaRPr lang="ko-KR" altLang="en-US" sz="700" dirty="0">
              <a:latin typeface="Arial Narrow" panose="020B0606020202030204" pitchFamily="34" charset="0"/>
            </a:endParaRPr>
          </a:p>
        </p:txBody>
      </p:sp>
      <p:grpSp>
        <p:nvGrpSpPr>
          <p:cNvPr id="159" name="그룹 158"/>
          <p:cNvGrpSpPr/>
          <p:nvPr/>
        </p:nvGrpSpPr>
        <p:grpSpPr>
          <a:xfrm>
            <a:off x="2520278" y="5200981"/>
            <a:ext cx="372846" cy="623368"/>
            <a:chOff x="1596099" y="4403873"/>
            <a:chExt cx="636382" cy="898773"/>
          </a:xfrm>
        </p:grpSpPr>
        <p:cxnSp>
          <p:nvCxnSpPr>
            <p:cNvPr id="160" name="직선 연결선 159"/>
            <p:cNvCxnSpPr/>
            <p:nvPr/>
          </p:nvCxnSpPr>
          <p:spPr>
            <a:xfrm>
              <a:off x="1596099" y="4575510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직선 연결선 160"/>
            <p:cNvCxnSpPr/>
            <p:nvPr/>
          </p:nvCxnSpPr>
          <p:spPr>
            <a:xfrm>
              <a:off x="1596099" y="4836286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직선 연결선 161"/>
            <p:cNvCxnSpPr/>
            <p:nvPr/>
          </p:nvCxnSpPr>
          <p:spPr>
            <a:xfrm>
              <a:off x="1596099" y="5076918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3" name="TextBox 162"/>
            <p:cNvSpPr txBox="1"/>
            <p:nvPr/>
          </p:nvSpPr>
          <p:spPr>
            <a:xfrm>
              <a:off x="1775015" y="4961187"/>
              <a:ext cx="457466" cy="3414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 Narrow" panose="020B0606020202030204" pitchFamily="34" charset="0"/>
                </a:rPr>
                <a:t>35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164" name="TextBox 163"/>
            <p:cNvSpPr txBox="1"/>
            <p:nvPr/>
          </p:nvSpPr>
          <p:spPr>
            <a:xfrm>
              <a:off x="1775015" y="4672160"/>
              <a:ext cx="457466" cy="3414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45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165" name="TextBox 164"/>
            <p:cNvSpPr txBox="1"/>
            <p:nvPr/>
          </p:nvSpPr>
          <p:spPr>
            <a:xfrm>
              <a:off x="1775015" y="4403873"/>
              <a:ext cx="457466" cy="3414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60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</p:grpSp>
      <p:sp>
        <p:nvSpPr>
          <p:cNvPr id="166" name="TextBox 165"/>
          <p:cNvSpPr txBox="1"/>
          <p:nvPr/>
        </p:nvSpPr>
        <p:spPr>
          <a:xfrm>
            <a:off x="117032" y="5285981"/>
            <a:ext cx="38664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700" b="1" dirty="0">
                <a:latin typeface="Arial Narrow" panose="020B0606020202030204" pitchFamily="34" charset="0"/>
              </a:rPr>
              <a:t>SOD1</a:t>
            </a:r>
          </a:p>
        </p:txBody>
      </p:sp>
      <p:sp>
        <p:nvSpPr>
          <p:cNvPr id="167" name="TextBox 166"/>
          <p:cNvSpPr txBox="1"/>
          <p:nvPr/>
        </p:nvSpPr>
        <p:spPr>
          <a:xfrm>
            <a:off x="173823" y="6179680"/>
            <a:ext cx="369012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700" b="1" dirty="0" smtClean="0">
                <a:latin typeface="Arial Narrow" panose="020B0606020202030204" pitchFamily="34" charset="0"/>
              </a:rPr>
              <a:t>Actin</a:t>
            </a:r>
            <a:endParaRPr lang="en-US" altLang="ko-KR" sz="700" b="1" dirty="0">
              <a:latin typeface="Arial Narrow" panose="020B0606020202030204" pitchFamily="34" charset="0"/>
            </a:endParaRPr>
          </a:p>
        </p:txBody>
      </p:sp>
      <p:sp>
        <p:nvSpPr>
          <p:cNvPr id="168" name="TextBox 167"/>
          <p:cNvSpPr txBox="1"/>
          <p:nvPr/>
        </p:nvSpPr>
        <p:spPr>
          <a:xfrm>
            <a:off x="504171" y="7664788"/>
            <a:ext cx="38664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700" b="1" dirty="0">
                <a:latin typeface="Arial Narrow" panose="020B0606020202030204" pitchFamily="34" charset="0"/>
              </a:rPr>
              <a:t>SOD1</a:t>
            </a:r>
          </a:p>
        </p:txBody>
      </p:sp>
      <p:sp>
        <p:nvSpPr>
          <p:cNvPr id="169" name="TextBox 168"/>
          <p:cNvSpPr txBox="1"/>
          <p:nvPr/>
        </p:nvSpPr>
        <p:spPr>
          <a:xfrm>
            <a:off x="481421" y="8645595"/>
            <a:ext cx="369012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700" b="1" dirty="0" smtClean="0">
                <a:latin typeface="Arial Narrow" panose="020B0606020202030204" pitchFamily="34" charset="0"/>
              </a:rPr>
              <a:t>Actin</a:t>
            </a:r>
            <a:endParaRPr lang="en-US" altLang="ko-KR" sz="700" b="1" dirty="0">
              <a:latin typeface="Arial Narrow" panose="020B0606020202030204" pitchFamily="34" charset="0"/>
            </a:endParaRPr>
          </a:p>
        </p:txBody>
      </p:sp>
      <p:sp>
        <p:nvSpPr>
          <p:cNvPr id="170" name="TextBox 169"/>
          <p:cNvSpPr txBox="1"/>
          <p:nvPr/>
        </p:nvSpPr>
        <p:spPr>
          <a:xfrm>
            <a:off x="512751" y="8120782"/>
            <a:ext cx="38664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700" b="1" dirty="0">
                <a:latin typeface="Arial Narrow" panose="020B0606020202030204" pitchFamily="34" charset="0"/>
              </a:rPr>
              <a:t>SOD1</a:t>
            </a:r>
          </a:p>
        </p:txBody>
      </p:sp>
      <p:grpSp>
        <p:nvGrpSpPr>
          <p:cNvPr id="171" name="그룹 170"/>
          <p:cNvGrpSpPr/>
          <p:nvPr/>
        </p:nvGrpSpPr>
        <p:grpSpPr>
          <a:xfrm>
            <a:off x="2518409" y="5987657"/>
            <a:ext cx="372846" cy="526576"/>
            <a:chOff x="1596099" y="4403873"/>
            <a:chExt cx="636382" cy="898773"/>
          </a:xfrm>
        </p:grpSpPr>
        <p:cxnSp>
          <p:nvCxnSpPr>
            <p:cNvPr id="172" name="직선 연결선 171"/>
            <p:cNvCxnSpPr/>
            <p:nvPr/>
          </p:nvCxnSpPr>
          <p:spPr>
            <a:xfrm>
              <a:off x="1596099" y="4575510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직선 연결선 172"/>
            <p:cNvCxnSpPr/>
            <p:nvPr/>
          </p:nvCxnSpPr>
          <p:spPr>
            <a:xfrm>
              <a:off x="1596099" y="4836286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직선 연결선 173"/>
            <p:cNvCxnSpPr/>
            <p:nvPr/>
          </p:nvCxnSpPr>
          <p:spPr>
            <a:xfrm>
              <a:off x="1596099" y="5076918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5" name="TextBox 174"/>
            <p:cNvSpPr txBox="1"/>
            <p:nvPr/>
          </p:nvSpPr>
          <p:spPr>
            <a:xfrm>
              <a:off x="1775015" y="4961187"/>
              <a:ext cx="457466" cy="3414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 Narrow" panose="020B0606020202030204" pitchFamily="34" charset="0"/>
                </a:rPr>
                <a:t>35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176" name="TextBox 175"/>
            <p:cNvSpPr txBox="1"/>
            <p:nvPr/>
          </p:nvSpPr>
          <p:spPr>
            <a:xfrm>
              <a:off x="1775015" y="4672160"/>
              <a:ext cx="457466" cy="3414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45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177" name="TextBox 176"/>
            <p:cNvSpPr txBox="1"/>
            <p:nvPr/>
          </p:nvSpPr>
          <p:spPr>
            <a:xfrm>
              <a:off x="1775015" y="4403873"/>
              <a:ext cx="457466" cy="3414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60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</p:grpSp>
      <p:grpSp>
        <p:nvGrpSpPr>
          <p:cNvPr id="178" name="그룹 177"/>
          <p:cNvGrpSpPr/>
          <p:nvPr/>
        </p:nvGrpSpPr>
        <p:grpSpPr>
          <a:xfrm>
            <a:off x="2296732" y="7524139"/>
            <a:ext cx="372846" cy="422879"/>
            <a:chOff x="1596099" y="4403873"/>
            <a:chExt cx="636382" cy="609746"/>
          </a:xfrm>
        </p:grpSpPr>
        <p:cxnSp>
          <p:nvCxnSpPr>
            <p:cNvPr id="179" name="직선 연결선 178"/>
            <p:cNvCxnSpPr/>
            <p:nvPr/>
          </p:nvCxnSpPr>
          <p:spPr>
            <a:xfrm>
              <a:off x="1596099" y="4575510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직선 연결선 179"/>
            <p:cNvCxnSpPr/>
            <p:nvPr/>
          </p:nvCxnSpPr>
          <p:spPr>
            <a:xfrm>
              <a:off x="1596099" y="4836286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1" name="TextBox 180"/>
            <p:cNvSpPr txBox="1"/>
            <p:nvPr/>
          </p:nvSpPr>
          <p:spPr>
            <a:xfrm>
              <a:off x="1775015" y="4672160"/>
              <a:ext cx="457466" cy="3414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smtClean="0">
                  <a:latin typeface="Arial Narrow" panose="020B0606020202030204" pitchFamily="34" charset="0"/>
                </a:rPr>
                <a:t>45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182" name="TextBox 181"/>
            <p:cNvSpPr txBox="1"/>
            <p:nvPr/>
          </p:nvSpPr>
          <p:spPr>
            <a:xfrm>
              <a:off x="1775015" y="4403873"/>
              <a:ext cx="457466" cy="3414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60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</p:grpSp>
      <p:grpSp>
        <p:nvGrpSpPr>
          <p:cNvPr id="183" name="그룹 182"/>
          <p:cNvGrpSpPr/>
          <p:nvPr/>
        </p:nvGrpSpPr>
        <p:grpSpPr>
          <a:xfrm>
            <a:off x="2296732" y="7997381"/>
            <a:ext cx="372846" cy="422879"/>
            <a:chOff x="1596099" y="4403873"/>
            <a:chExt cx="636382" cy="609746"/>
          </a:xfrm>
        </p:grpSpPr>
        <p:cxnSp>
          <p:nvCxnSpPr>
            <p:cNvPr id="184" name="직선 연결선 183"/>
            <p:cNvCxnSpPr/>
            <p:nvPr/>
          </p:nvCxnSpPr>
          <p:spPr>
            <a:xfrm>
              <a:off x="1596099" y="4575510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직선 연결선 184"/>
            <p:cNvCxnSpPr/>
            <p:nvPr/>
          </p:nvCxnSpPr>
          <p:spPr>
            <a:xfrm>
              <a:off x="1596099" y="4836286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6" name="TextBox 185"/>
            <p:cNvSpPr txBox="1"/>
            <p:nvPr/>
          </p:nvSpPr>
          <p:spPr>
            <a:xfrm>
              <a:off x="1775015" y="4672160"/>
              <a:ext cx="457466" cy="3414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smtClean="0">
                  <a:latin typeface="Arial Narrow" panose="020B0606020202030204" pitchFamily="34" charset="0"/>
                </a:rPr>
                <a:t>45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187" name="TextBox 186"/>
            <p:cNvSpPr txBox="1"/>
            <p:nvPr/>
          </p:nvSpPr>
          <p:spPr>
            <a:xfrm>
              <a:off x="1775015" y="4403873"/>
              <a:ext cx="457466" cy="3414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60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</p:grpSp>
      <p:grpSp>
        <p:nvGrpSpPr>
          <p:cNvPr id="188" name="그룹 187"/>
          <p:cNvGrpSpPr/>
          <p:nvPr/>
        </p:nvGrpSpPr>
        <p:grpSpPr>
          <a:xfrm>
            <a:off x="2269603" y="8461286"/>
            <a:ext cx="372846" cy="357240"/>
            <a:chOff x="1596099" y="4403873"/>
            <a:chExt cx="636382" cy="609746"/>
          </a:xfrm>
        </p:grpSpPr>
        <p:cxnSp>
          <p:nvCxnSpPr>
            <p:cNvPr id="189" name="직선 연결선 188"/>
            <p:cNvCxnSpPr/>
            <p:nvPr/>
          </p:nvCxnSpPr>
          <p:spPr>
            <a:xfrm>
              <a:off x="1596099" y="4575510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직선 연결선 189"/>
            <p:cNvCxnSpPr/>
            <p:nvPr/>
          </p:nvCxnSpPr>
          <p:spPr>
            <a:xfrm>
              <a:off x="1596099" y="4836286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3" name="TextBox 192"/>
            <p:cNvSpPr txBox="1"/>
            <p:nvPr/>
          </p:nvSpPr>
          <p:spPr>
            <a:xfrm>
              <a:off x="1775015" y="4672160"/>
              <a:ext cx="457466" cy="3414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45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194" name="TextBox 193"/>
            <p:cNvSpPr txBox="1"/>
            <p:nvPr/>
          </p:nvSpPr>
          <p:spPr>
            <a:xfrm>
              <a:off x="1775015" y="4403873"/>
              <a:ext cx="457466" cy="3414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60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</p:grpSp>
      <p:sp>
        <p:nvSpPr>
          <p:cNvPr id="195" name="TextBox 194"/>
          <p:cNvSpPr txBox="1"/>
          <p:nvPr/>
        </p:nvSpPr>
        <p:spPr>
          <a:xfrm>
            <a:off x="2437907" y="5301304"/>
            <a:ext cx="174761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dirty="0" smtClean="0">
                <a:latin typeface="Arial Narrow" panose="020B0606020202030204" pitchFamily="34" charset="0"/>
              </a:rPr>
              <a:t>* (Halo-SOD1)</a:t>
            </a:r>
            <a:endParaRPr lang="ko-KR" altLang="en-US" sz="700" dirty="0">
              <a:latin typeface="Arial Narrow" panose="020B0606020202030204" pitchFamily="34" charset="0"/>
            </a:endParaRPr>
          </a:p>
        </p:txBody>
      </p:sp>
      <p:sp>
        <p:nvSpPr>
          <p:cNvPr id="196" name="TextBox 195"/>
          <p:cNvSpPr txBox="1"/>
          <p:nvPr/>
        </p:nvSpPr>
        <p:spPr>
          <a:xfrm>
            <a:off x="2437907" y="5483198"/>
            <a:ext cx="174761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dirty="0" smtClean="0">
                <a:latin typeface="Arial Narrow" panose="020B0606020202030204" pitchFamily="34" charset="0"/>
              </a:rPr>
              <a:t>* (GST-SOD1)</a:t>
            </a:r>
            <a:endParaRPr lang="ko-KR" altLang="en-US" sz="700" dirty="0">
              <a:latin typeface="Arial Narrow" panose="020B0606020202030204" pitchFamily="34" charset="0"/>
            </a:endParaRPr>
          </a:p>
        </p:txBody>
      </p:sp>
      <p:sp>
        <p:nvSpPr>
          <p:cNvPr id="197" name="직사각형 196"/>
          <p:cNvSpPr/>
          <p:nvPr/>
        </p:nvSpPr>
        <p:spPr>
          <a:xfrm>
            <a:off x="121639" y="4427597"/>
            <a:ext cx="2920328" cy="23834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8" name="직사각형 197"/>
          <p:cNvSpPr/>
          <p:nvPr/>
        </p:nvSpPr>
        <p:spPr>
          <a:xfrm>
            <a:off x="121639" y="6924085"/>
            <a:ext cx="2920328" cy="213406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9" name="직사각형 198"/>
          <p:cNvSpPr/>
          <p:nvPr/>
        </p:nvSpPr>
        <p:spPr>
          <a:xfrm>
            <a:off x="846997" y="7418626"/>
            <a:ext cx="508312" cy="1639525"/>
          </a:xfrm>
          <a:prstGeom prst="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/>
          </a:p>
        </p:txBody>
      </p:sp>
      <p:sp>
        <p:nvSpPr>
          <p:cNvPr id="200" name="직사각형 199"/>
          <p:cNvSpPr/>
          <p:nvPr/>
        </p:nvSpPr>
        <p:spPr>
          <a:xfrm>
            <a:off x="1554253" y="7418626"/>
            <a:ext cx="508312" cy="1639525"/>
          </a:xfrm>
          <a:prstGeom prst="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/>
          </a:p>
        </p:txBody>
      </p:sp>
      <p:sp>
        <p:nvSpPr>
          <p:cNvPr id="201" name="TextBox 200"/>
          <p:cNvSpPr txBox="1"/>
          <p:nvPr/>
        </p:nvSpPr>
        <p:spPr>
          <a:xfrm>
            <a:off x="164975" y="6979684"/>
            <a:ext cx="52129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>
                <a:latin typeface="Arial Narrow" panose="020B0606020202030204" pitchFamily="34" charset="0"/>
              </a:rPr>
              <a:t>Fig. </a:t>
            </a:r>
            <a:r>
              <a:rPr lang="en-US" altLang="ko-KR" sz="1000" b="1" dirty="0" smtClean="0">
                <a:latin typeface="Arial Narrow" panose="020B0606020202030204" pitchFamily="34" charset="0"/>
              </a:rPr>
              <a:t>3F</a:t>
            </a:r>
            <a:endParaRPr lang="ko-KR" altLang="en-US" sz="1000" b="1" dirty="0">
              <a:latin typeface="Arial Narrow" panose="020B0606020202030204" pitchFamily="34" charset="0"/>
            </a:endParaRPr>
          </a:p>
        </p:txBody>
      </p:sp>
      <p:sp>
        <p:nvSpPr>
          <p:cNvPr id="202" name="TextBox 201"/>
          <p:cNvSpPr txBox="1"/>
          <p:nvPr/>
        </p:nvSpPr>
        <p:spPr>
          <a:xfrm>
            <a:off x="3243031" y="4507447"/>
            <a:ext cx="52770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>
                <a:latin typeface="Arial Narrow" panose="020B0606020202030204" pitchFamily="34" charset="0"/>
              </a:rPr>
              <a:t>Fig. </a:t>
            </a:r>
            <a:r>
              <a:rPr lang="en-US" altLang="ko-KR" sz="1000" b="1" dirty="0" smtClean="0">
                <a:latin typeface="Arial Narrow" panose="020B0606020202030204" pitchFamily="34" charset="0"/>
              </a:rPr>
              <a:t>3E</a:t>
            </a:r>
            <a:endParaRPr lang="ko-KR" altLang="en-US" sz="1000" b="1" dirty="0">
              <a:latin typeface="Arial Narrow" panose="020B0606020202030204" pitchFamily="34" charset="0"/>
            </a:endParaRPr>
          </a:p>
        </p:txBody>
      </p:sp>
      <p:graphicFrame>
        <p:nvGraphicFramePr>
          <p:cNvPr id="203" name="개체 202">
            <a:extLst>
              <a:ext uri="{FF2B5EF4-FFF2-40B4-BE49-F238E27FC236}">
                <a16:creationId xmlns:a16="http://schemas.microsoft.com/office/drawing/2014/main" id="{FEF0C853-53CC-40DB-B872-7A1C8D2D528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3224801"/>
              </p:ext>
            </p:extLst>
          </p:nvPr>
        </p:nvGraphicFramePr>
        <p:xfrm>
          <a:off x="3386288" y="4869542"/>
          <a:ext cx="678570" cy="14251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600" r:id="rId29" imgW="839547" imgH="1764274" progId="">
                  <p:embed/>
                </p:oleObj>
              </mc:Choice>
              <mc:Fallback>
                <p:oleObj r:id="rId29" imgW="839547" imgH="1764274" progId="">
                  <p:embed/>
                  <p:pic>
                    <p:nvPicPr>
                      <p:cNvPr id="10" name="개체 9">
                        <a:extLst>
                          <a:ext uri="{FF2B5EF4-FFF2-40B4-BE49-F238E27FC236}">
                            <a16:creationId xmlns:a16="http://schemas.microsoft.com/office/drawing/2014/main" id="{FEF0C853-53CC-40DB-B872-7A1C8D2D528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0"/>
                      <a:stretch>
                        <a:fillRect/>
                      </a:stretch>
                    </p:blipFill>
                    <p:spPr>
                      <a:xfrm>
                        <a:off x="3386288" y="4869542"/>
                        <a:ext cx="678570" cy="1425127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" name="개체 203">
            <a:extLst>
              <a:ext uri="{FF2B5EF4-FFF2-40B4-BE49-F238E27FC236}">
                <a16:creationId xmlns:a16="http://schemas.microsoft.com/office/drawing/2014/main" id="{02A0A0D7-CABF-42F7-B36B-B2375A6C5EA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1193558"/>
              </p:ext>
            </p:extLst>
          </p:nvPr>
        </p:nvGraphicFramePr>
        <p:xfrm>
          <a:off x="4162437" y="4868269"/>
          <a:ext cx="678570" cy="14251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601" r:id="rId31" imgW="839547" imgH="1764274" progId="">
                  <p:embed/>
                </p:oleObj>
              </mc:Choice>
              <mc:Fallback>
                <p:oleObj r:id="rId31" imgW="839547" imgH="1764274" progId="">
                  <p:embed/>
                  <p:pic>
                    <p:nvPicPr>
                      <p:cNvPr id="11" name="개체 10">
                        <a:extLst>
                          <a:ext uri="{FF2B5EF4-FFF2-40B4-BE49-F238E27FC236}">
                            <a16:creationId xmlns:a16="http://schemas.microsoft.com/office/drawing/2014/main" id="{02A0A0D7-CABF-42F7-B36B-B2375A6C5EA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2"/>
                      <a:stretch>
                        <a:fillRect/>
                      </a:stretch>
                    </p:blipFill>
                    <p:spPr>
                      <a:xfrm>
                        <a:off x="4162437" y="4868269"/>
                        <a:ext cx="678570" cy="1425127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" name="개체 204">
            <a:extLst>
              <a:ext uri="{FF2B5EF4-FFF2-40B4-BE49-F238E27FC236}">
                <a16:creationId xmlns:a16="http://schemas.microsoft.com/office/drawing/2014/main" id="{1120AE25-F7E9-4424-9474-0B2591AA211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9422585"/>
              </p:ext>
            </p:extLst>
          </p:nvPr>
        </p:nvGraphicFramePr>
        <p:xfrm>
          <a:off x="4949900" y="4868270"/>
          <a:ext cx="690782" cy="14251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602" r:id="rId33" imgW="880801" imgH="1817299" progId="">
                  <p:embed/>
                </p:oleObj>
              </mc:Choice>
              <mc:Fallback>
                <p:oleObj r:id="rId33" imgW="880801" imgH="1817299" progId="">
                  <p:embed/>
                  <p:pic>
                    <p:nvPicPr>
                      <p:cNvPr id="14" name="개체 13">
                        <a:extLst>
                          <a:ext uri="{FF2B5EF4-FFF2-40B4-BE49-F238E27FC236}">
                            <a16:creationId xmlns:a16="http://schemas.microsoft.com/office/drawing/2014/main" id="{1120AE25-F7E9-4424-9474-0B2591AA211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4"/>
                      <a:stretch>
                        <a:fillRect/>
                      </a:stretch>
                    </p:blipFill>
                    <p:spPr>
                      <a:xfrm>
                        <a:off x="4949900" y="4868270"/>
                        <a:ext cx="690782" cy="1425126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6" name="개체 205">
            <a:extLst>
              <a:ext uri="{FF2B5EF4-FFF2-40B4-BE49-F238E27FC236}">
                <a16:creationId xmlns:a16="http://schemas.microsoft.com/office/drawing/2014/main" id="{61E1CFBE-75B3-4642-BB7D-2573F7A080C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6793090"/>
              </p:ext>
            </p:extLst>
          </p:nvPr>
        </p:nvGraphicFramePr>
        <p:xfrm>
          <a:off x="5704226" y="4868270"/>
          <a:ext cx="690782" cy="14251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603" r:id="rId35" imgW="880801" imgH="1817299" progId="">
                  <p:embed/>
                </p:oleObj>
              </mc:Choice>
              <mc:Fallback>
                <p:oleObj r:id="rId35" imgW="880801" imgH="1817299" progId="">
                  <p:embed/>
                  <p:pic>
                    <p:nvPicPr>
                      <p:cNvPr id="15" name="개체 14">
                        <a:extLst>
                          <a:ext uri="{FF2B5EF4-FFF2-40B4-BE49-F238E27FC236}">
                            <a16:creationId xmlns:a16="http://schemas.microsoft.com/office/drawing/2014/main" id="{61E1CFBE-75B3-4642-BB7D-2573F7A080C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6"/>
                      <a:stretch>
                        <a:fillRect/>
                      </a:stretch>
                    </p:blipFill>
                    <p:spPr>
                      <a:xfrm>
                        <a:off x="5704226" y="4868270"/>
                        <a:ext cx="690782" cy="1425126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7" name="개체 206">
            <a:extLst>
              <a:ext uri="{FF2B5EF4-FFF2-40B4-BE49-F238E27FC236}">
                <a16:creationId xmlns:a16="http://schemas.microsoft.com/office/drawing/2014/main" id="{E0F5304A-F717-4CDC-8A2B-7B82860CED0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901882"/>
              </p:ext>
            </p:extLst>
          </p:nvPr>
        </p:nvGraphicFramePr>
        <p:xfrm>
          <a:off x="4944159" y="6357608"/>
          <a:ext cx="724827" cy="2231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604" r:id="rId37" imgW="829765" imgH="255796" progId="">
                  <p:embed/>
                </p:oleObj>
              </mc:Choice>
              <mc:Fallback>
                <p:oleObj r:id="rId37" imgW="829765" imgH="255796" progId="">
                  <p:embed/>
                  <p:pic>
                    <p:nvPicPr>
                      <p:cNvPr id="24" name="개체 23">
                        <a:extLst>
                          <a:ext uri="{FF2B5EF4-FFF2-40B4-BE49-F238E27FC236}">
                            <a16:creationId xmlns:a16="http://schemas.microsoft.com/office/drawing/2014/main" id="{E0F5304A-F717-4CDC-8A2B-7B82860CED0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8"/>
                      <a:stretch>
                        <a:fillRect/>
                      </a:stretch>
                    </p:blipFill>
                    <p:spPr>
                      <a:xfrm>
                        <a:off x="4944159" y="6357608"/>
                        <a:ext cx="724827" cy="223130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8" name="개체 207">
            <a:extLst>
              <a:ext uri="{FF2B5EF4-FFF2-40B4-BE49-F238E27FC236}">
                <a16:creationId xmlns:a16="http://schemas.microsoft.com/office/drawing/2014/main" id="{04FF700B-D5D4-4941-B858-0127C20C460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7473906"/>
              </p:ext>
            </p:extLst>
          </p:nvPr>
        </p:nvGraphicFramePr>
        <p:xfrm>
          <a:off x="5742326" y="6372848"/>
          <a:ext cx="724827" cy="2231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605" r:id="rId39" imgW="829765" imgH="255796" progId="">
                  <p:embed/>
                </p:oleObj>
              </mc:Choice>
              <mc:Fallback>
                <p:oleObj r:id="rId39" imgW="829765" imgH="255796" progId="">
                  <p:embed/>
                  <p:pic>
                    <p:nvPicPr>
                      <p:cNvPr id="25" name="개체 24">
                        <a:extLst>
                          <a:ext uri="{FF2B5EF4-FFF2-40B4-BE49-F238E27FC236}">
                            <a16:creationId xmlns:a16="http://schemas.microsoft.com/office/drawing/2014/main" id="{04FF700B-D5D4-4941-B858-0127C20C460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0"/>
                      <a:stretch>
                        <a:fillRect/>
                      </a:stretch>
                    </p:blipFill>
                    <p:spPr>
                      <a:xfrm>
                        <a:off x="5742326" y="6372848"/>
                        <a:ext cx="724827" cy="223130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9" name="개체 208">
            <a:extLst>
              <a:ext uri="{FF2B5EF4-FFF2-40B4-BE49-F238E27FC236}">
                <a16:creationId xmlns:a16="http://schemas.microsoft.com/office/drawing/2014/main" id="{2EDD5A8C-058F-4769-B2F9-FEE0A3E7A54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2826932"/>
              </p:ext>
            </p:extLst>
          </p:nvPr>
        </p:nvGraphicFramePr>
        <p:xfrm>
          <a:off x="3349816" y="6341732"/>
          <a:ext cx="755316" cy="2356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606" r:id="rId41" imgW="865916" imgH="270219" progId="">
                  <p:embed/>
                </p:oleObj>
              </mc:Choice>
              <mc:Fallback>
                <p:oleObj r:id="rId41" imgW="865916" imgH="270219" progId="">
                  <p:embed/>
                  <p:pic>
                    <p:nvPicPr>
                      <p:cNvPr id="27" name="개체 26">
                        <a:extLst>
                          <a:ext uri="{FF2B5EF4-FFF2-40B4-BE49-F238E27FC236}">
                            <a16:creationId xmlns:a16="http://schemas.microsoft.com/office/drawing/2014/main" id="{2EDD5A8C-058F-4769-B2F9-FEE0A3E7A54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2"/>
                      <a:stretch>
                        <a:fillRect/>
                      </a:stretch>
                    </p:blipFill>
                    <p:spPr>
                      <a:xfrm>
                        <a:off x="3349816" y="6341732"/>
                        <a:ext cx="755316" cy="235603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0" name="개체 209">
            <a:extLst>
              <a:ext uri="{FF2B5EF4-FFF2-40B4-BE49-F238E27FC236}">
                <a16:creationId xmlns:a16="http://schemas.microsoft.com/office/drawing/2014/main" id="{2ABD2678-9827-4535-BCB5-6824194295A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5764722"/>
              </p:ext>
            </p:extLst>
          </p:nvPr>
        </p:nvGraphicFramePr>
        <p:xfrm>
          <a:off x="4173495" y="6357607"/>
          <a:ext cx="730371" cy="2217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607" r:id="rId43" imgW="836995" imgH="253251" progId="">
                  <p:embed/>
                </p:oleObj>
              </mc:Choice>
              <mc:Fallback>
                <p:oleObj r:id="rId43" imgW="836995" imgH="253251" progId="">
                  <p:embed/>
                  <p:pic>
                    <p:nvPicPr>
                      <p:cNvPr id="29" name="개체 28">
                        <a:extLst>
                          <a:ext uri="{FF2B5EF4-FFF2-40B4-BE49-F238E27FC236}">
                            <a16:creationId xmlns:a16="http://schemas.microsoft.com/office/drawing/2014/main" id="{2ABD2678-9827-4535-BCB5-6824194295A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4"/>
                      <a:stretch>
                        <a:fillRect/>
                      </a:stretch>
                    </p:blipFill>
                    <p:spPr>
                      <a:xfrm>
                        <a:off x="4173495" y="6357607"/>
                        <a:ext cx="730371" cy="221744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11" name="그룹 210"/>
          <p:cNvGrpSpPr/>
          <p:nvPr/>
        </p:nvGrpSpPr>
        <p:grpSpPr>
          <a:xfrm>
            <a:off x="6441456" y="4767419"/>
            <a:ext cx="455211" cy="1347848"/>
            <a:chOff x="1609792" y="2110664"/>
            <a:chExt cx="559713" cy="1172823"/>
          </a:xfrm>
        </p:grpSpPr>
        <p:cxnSp>
          <p:nvCxnSpPr>
            <p:cNvPr id="212" name="직선 연결선 211"/>
            <p:cNvCxnSpPr/>
            <p:nvPr/>
          </p:nvCxnSpPr>
          <p:spPr>
            <a:xfrm>
              <a:off x="1609792" y="2369817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직선 연결선 212"/>
            <p:cNvCxnSpPr/>
            <p:nvPr/>
          </p:nvCxnSpPr>
          <p:spPr>
            <a:xfrm>
              <a:off x="1609792" y="2493963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직선 연결선 213"/>
            <p:cNvCxnSpPr/>
            <p:nvPr/>
          </p:nvCxnSpPr>
          <p:spPr>
            <a:xfrm>
              <a:off x="1609792" y="2638882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직선 연결선 214"/>
            <p:cNvCxnSpPr/>
            <p:nvPr/>
          </p:nvCxnSpPr>
          <p:spPr>
            <a:xfrm>
              <a:off x="1609792" y="2798633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직선 연결선 215"/>
            <p:cNvCxnSpPr/>
            <p:nvPr/>
          </p:nvCxnSpPr>
          <p:spPr>
            <a:xfrm>
              <a:off x="1609792" y="2972465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직선 연결선 216"/>
            <p:cNvCxnSpPr/>
            <p:nvPr/>
          </p:nvCxnSpPr>
          <p:spPr>
            <a:xfrm>
              <a:off x="1609792" y="3153236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직선 연결선 217"/>
            <p:cNvCxnSpPr/>
            <p:nvPr/>
          </p:nvCxnSpPr>
          <p:spPr>
            <a:xfrm>
              <a:off x="1609792" y="2252458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9" name="TextBox 218"/>
            <p:cNvSpPr txBox="1"/>
            <p:nvPr/>
          </p:nvSpPr>
          <p:spPr>
            <a:xfrm>
              <a:off x="1788708" y="2110664"/>
              <a:ext cx="380797" cy="2199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180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220" name="TextBox 219"/>
            <p:cNvSpPr txBox="1"/>
            <p:nvPr/>
          </p:nvSpPr>
          <p:spPr>
            <a:xfrm>
              <a:off x="1788708" y="3037506"/>
              <a:ext cx="329551" cy="245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 Narrow" panose="020B0606020202030204" pitchFamily="34" charset="0"/>
                </a:rPr>
                <a:t>35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221" name="TextBox 220"/>
            <p:cNvSpPr txBox="1"/>
            <p:nvPr/>
          </p:nvSpPr>
          <p:spPr>
            <a:xfrm>
              <a:off x="1788708" y="2873246"/>
              <a:ext cx="329551" cy="2199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45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222" name="TextBox 221"/>
            <p:cNvSpPr txBox="1"/>
            <p:nvPr/>
          </p:nvSpPr>
          <p:spPr>
            <a:xfrm>
              <a:off x="1788708" y="2692256"/>
              <a:ext cx="329551" cy="2199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60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223" name="TextBox 222"/>
            <p:cNvSpPr txBox="1"/>
            <p:nvPr/>
          </p:nvSpPr>
          <p:spPr>
            <a:xfrm>
              <a:off x="1788708" y="2532419"/>
              <a:ext cx="329551" cy="245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 Narrow" panose="020B0606020202030204" pitchFamily="34" charset="0"/>
                </a:rPr>
                <a:t>75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224" name="TextBox 223"/>
            <p:cNvSpPr txBox="1"/>
            <p:nvPr/>
          </p:nvSpPr>
          <p:spPr>
            <a:xfrm>
              <a:off x="1788708" y="2399082"/>
              <a:ext cx="380797" cy="2199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100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225" name="TextBox 224"/>
            <p:cNvSpPr txBox="1"/>
            <p:nvPr/>
          </p:nvSpPr>
          <p:spPr>
            <a:xfrm>
              <a:off x="1788708" y="2267360"/>
              <a:ext cx="380797" cy="2199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124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</p:grpSp>
      <p:grpSp>
        <p:nvGrpSpPr>
          <p:cNvPr id="226" name="그룹 225"/>
          <p:cNvGrpSpPr/>
          <p:nvPr/>
        </p:nvGrpSpPr>
        <p:grpSpPr>
          <a:xfrm>
            <a:off x="6487263" y="6303632"/>
            <a:ext cx="372846" cy="200055"/>
            <a:chOff x="1596099" y="4672160"/>
            <a:chExt cx="636382" cy="341459"/>
          </a:xfrm>
        </p:grpSpPr>
        <p:cxnSp>
          <p:nvCxnSpPr>
            <p:cNvPr id="228" name="직선 연결선 227"/>
            <p:cNvCxnSpPr/>
            <p:nvPr/>
          </p:nvCxnSpPr>
          <p:spPr>
            <a:xfrm>
              <a:off x="1596099" y="4836286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1" name="TextBox 230"/>
            <p:cNvSpPr txBox="1"/>
            <p:nvPr/>
          </p:nvSpPr>
          <p:spPr>
            <a:xfrm>
              <a:off x="1775015" y="4672160"/>
              <a:ext cx="457466" cy="3414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45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</p:grpSp>
      <p:sp>
        <p:nvSpPr>
          <p:cNvPr id="233" name="TextBox 232"/>
          <p:cNvSpPr txBox="1"/>
          <p:nvPr/>
        </p:nvSpPr>
        <p:spPr>
          <a:xfrm>
            <a:off x="6419061" y="6430881"/>
            <a:ext cx="47760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dirty="0" smtClean="0">
                <a:latin typeface="Arial Narrow" panose="020B0606020202030204" pitchFamily="34" charset="0"/>
              </a:rPr>
              <a:t>* (N.S)</a:t>
            </a:r>
            <a:endParaRPr lang="ko-KR" altLang="en-US" sz="700" dirty="0">
              <a:latin typeface="Arial Narrow" panose="020B0606020202030204" pitchFamily="34" charset="0"/>
            </a:endParaRPr>
          </a:p>
        </p:txBody>
      </p:sp>
      <p:sp>
        <p:nvSpPr>
          <p:cNvPr id="234" name="TextBox 233"/>
          <p:cNvSpPr txBox="1"/>
          <p:nvPr/>
        </p:nvSpPr>
        <p:spPr>
          <a:xfrm>
            <a:off x="1374009" y="308992"/>
            <a:ext cx="100380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900" b="1" dirty="0" smtClean="0">
                <a:latin typeface="Arial Narrow" panose="020B0606020202030204" pitchFamily="34" charset="0"/>
              </a:rPr>
              <a:t>N.S (Non Specific)</a:t>
            </a:r>
            <a:endParaRPr lang="ko-KR" altLang="en-US" sz="900" b="1" dirty="0">
              <a:latin typeface="Arial Narrow" panose="020B0606020202030204" pitchFamily="34" charset="0"/>
            </a:endParaRPr>
          </a:p>
        </p:txBody>
      </p:sp>
      <p:sp>
        <p:nvSpPr>
          <p:cNvPr id="235" name="TextBox 234"/>
          <p:cNvSpPr txBox="1"/>
          <p:nvPr/>
        </p:nvSpPr>
        <p:spPr>
          <a:xfrm>
            <a:off x="3901365" y="4527750"/>
            <a:ext cx="100380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900" b="1" dirty="0" smtClean="0">
                <a:latin typeface="Arial Narrow" panose="020B0606020202030204" pitchFamily="34" charset="0"/>
              </a:rPr>
              <a:t>N.S (Non Specific)</a:t>
            </a:r>
            <a:endParaRPr lang="ko-KR" altLang="en-US" sz="900" b="1" dirty="0">
              <a:latin typeface="Arial Narrow" panose="020B0606020202030204" pitchFamily="34" charset="0"/>
            </a:endParaRPr>
          </a:p>
        </p:txBody>
      </p:sp>
      <p:sp>
        <p:nvSpPr>
          <p:cNvPr id="236" name="TextBox 235"/>
          <p:cNvSpPr txBox="1"/>
          <p:nvPr/>
        </p:nvSpPr>
        <p:spPr>
          <a:xfrm>
            <a:off x="3027543" y="5521977"/>
            <a:ext cx="38664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700" b="1" dirty="0">
                <a:latin typeface="Arial Narrow" panose="020B0606020202030204" pitchFamily="34" charset="0"/>
              </a:rPr>
              <a:t>SOD1</a:t>
            </a:r>
          </a:p>
        </p:txBody>
      </p:sp>
      <p:sp>
        <p:nvSpPr>
          <p:cNvPr id="237" name="직사각형 236"/>
          <p:cNvSpPr/>
          <p:nvPr/>
        </p:nvSpPr>
        <p:spPr>
          <a:xfrm>
            <a:off x="3071643" y="4427597"/>
            <a:ext cx="3799296" cy="223636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8" name="TextBox 237"/>
          <p:cNvSpPr txBox="1"/>
          <p:nvPr/>
        </p:nvSpPr>
        <p:spPr>
          <a:xfrm>
            <a:off x="3026125" y="6378164"/>
            <a:ext cx="369012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700" b="1" dirty="0" smtClean="0">
                <a:latin typeface="Arial Narrow" panose="020B0606020202030204" pitchFamily="34" charset="0"/>
              </a:rPr>
              <a:t>Actin</a:t>
            </a:r>
            <a:endParaRPr lang="en-US" altLang="ko-KR" sz="700" b="1" dirty="0">
              <a:latin typeface="Arial Narrow" panose="020B0606020202030204" pitchFamily="34" charset="0"/>
            </a:endParaRPr>
          </a:p>
        </p:txBody>
      </p:sp>
      <p:graphicFrame>
        <p:nvGraphicFramePr>
          <p:cNvPr id="239" name="개체 238">
            <a:extLst>
              <a:ext uri="{FF2B5EF4-FFF2-40B4-BE49-F238E27FC236}">
                <a16:creationId xmlns:a16="http://schemas.microsoft.com/office/drawing/2014/main" id="{40637642-3FC8-41F0-9760-B6F932B6021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6224403"/>
              </p:ext>
            </p:extLst>
          </p:nvPr>
        </p:nvGraphicFramePr>
        <p:xfrm>
          <a:off x="3533837" y="8504303"/>
          <a:ext cx="2669481" cy="5286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608" r:id="rId45" imgW="3414327" imgH="675760" progId="">
                  <p:embed/>
                </p:oleObj>
              </mc:Choice>
              <mc:Fallback>
                <p:oleObj r:id="rId45" imgW="3414327" imgH="675760" progId="">
                  <p:embed/>
                  <p:pic>
                    <p:nvPicPr>
                      <p:cNvPr id="8" name="개체 7">
                        <a:extLst>
                          <a:ext uri="{FF2B5EF4-FFF2-40B4-BE49-F238E27FC236}">
                            <a16:creationId xmlns:a16="http://schemas.microsoft.com/office/drawing/2014/main" id="{40637642-3FC8-41F0-9760-B6F932B6021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6"/>
                      <a:stretch>
                        <a:fillRect/>
                      </a:stretch>
                    </p:blipFill>
                    <p:spPr>
                      <a:xfrm>
                        <a:off x="3533837" y="8504303"/>
                        <a:ext cx="2669481" cy="528684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0" name="개체 239">
            <a:extLst>
              <a:ext uri="{FF2B5EF4-FFF2-40B4-BE49-F238E27FC236}">
                <a16:creationId xmlns:a16="http://schemas.microsoft.com/office/drawing/2014/main" id="{4DF3FA7F-44D7-4ACC-BD09-FF99DB71A5B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6873617"/>
              </p:ext>
            </p:extLst>
          </p:nvPr>
        </p:nvGraphicFramePr>
        <p:xfrm>
          <a:off x="3502812" y="7118556"/>
          <a:ext cx="2731532" cy="12869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609" r:id="rId47" imgW="3494284" imgH="1645920" progId="">
                  <p:embed/>
                </p:oleObj>
              </mc:Choice>
              <mc:Fallback>
                <p:oleObj r:id="rId47" imgW="3494284" imgH="1645920" progId="">
                  <p:embed/>
                  <p:pic>
                    <p:nvPicPr>
                      <p:cNvPr id="9" name="개체 8">
                        <a:extLst>
                          <a:ext uri="{FF2B5EF4-FFF2-40B4-BE49-F238E27FC236}">
                            <a16:creationId xmlns:a16="http://schemas.microsoft.com/office/drawing/2014/main" id="{4DF3FA7F-44D7-4ACC-BD09-FF99DB71A5B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8"/>
                      <a:stretch>
                        <a:fillRect/>
                      </a:stretch>
                    </p:blipFill>
                    <p:spPr>
                      <a:xfrm>
                        <a:off x="3502812" y="7118556"/>
                        <a:ext cx="2731532" cy="1286960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1" name="TextBox 240"/>
          <p:cNvSpPr txBox="1"/>
          <p:nvPr/>
        </p:nvSpPr>
        <p:spPr>
          <a:xfrm>
            <a:off x="3243031" y="6763247"/>
            <a:ext cx="5389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>
                <a:latin typeface="Arial Narrow" panose="020B0606020202030204" pitchFamily="34" charset="0"/>
              </a:rPr>
              <a:t>Fig. </a:t>
            </a:r>
            <a:r>
              <a:rPr lang="en-US" altLang="ko-KR" sz="1000" b="1" dirty="0" smtClean="0">
                <a:latin typeface="Arial Narrow" panose="020B0606020202030204" pitchFamily="34" charset="0"/>
              </a:rPr>
              <a:t>3G</a:t>
            </a:r>
            <a:endParaRPr lang="ko-KR" altLang="en-US" sz="1000" b="1" dirty="0">
              <a:latin typeface="Arial Narrow" panose="020B0606020202030204" pitchFamily="34" charset="0"/>
            </a:endParaRPr>
          </a:p>
        </p:txBody>
      </p:sp>
      <p:sp>
        <p:nvSpPr>
          <p:cNvPr id="242" name="TextBox 241"/>
          <p:cNvSpPr txBox="1"/>
          <p:nvPr/>
        </p:nvSpPr>
        <p:spPr>
          <a:xfrm>
            <a:off x="3143063" y="7658310"/>
            <a:ext cx="38664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700" b="1" dirty="0">
                <a:latin typeface="Arial Narrow" panose="020B0606020202030204" pitchFamily="34" charset="0"/>
              </a:rPr>
              <a:t>SOD1</a:t>
            </a:r>
          </a:p>
        </p:txBody>
      </p:sp>
      <p:sp>
        <p:nvSpPr>
          <p:cNvPr id="243" name="TextBox 242"/>
          <p:cNvSpPr txBox="1"/>
          <p:nvPr/>
        </p:nvSpPr>
        <p:spPr>
          <a:xfrm>
            <a:off x="3143063" y="8659168"/>
            <a:ext cx="369012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700" b="1" dirty="0" smtClean="0">
                <a:latin typeface="Arial Narrow" panose="020B0606020202030204" pitchFamily="34" charset="0"/>
              </a:rPr>
              <a:t>Actin</a:t>
            </a:r>
            <a:endParaRPr lang="en-US" altLang="ko-KR" sz="700" b="1" dirty="0">
              <a:latin typeface="Arial Narrow" panose="020B0606020202030204" pitchFamily="34" charset="0"/>
            </a:endParaRPr>
          </a:p>
        </p:txBody>
      </p:sp>
      <p:grpSp>
        <p:nvGrpSpPr>
          <p:cNvPr id="244" name="그룹 243"/>
          <p:cNvGrpSpPr/>
          <p:nvPr/>
        </p:nvGrpSpPr>
        <p:grpSpPr>
          <a:xfrm>
            <a:off x="6255138" y="7027853"/>
            <a:ext cx="455211" cy="1268547"/>
            <a:chOff x="1609792" y="2110664"/>
            <a:chExt cx="559713" cy="1172823"/>
          </a:xfrm>
        </p:grpSpPr>
        <p:cxnSp>
          <p:nvCxnSpPr>
            <p:cNvPr id="245" name="직선 연결선 244"/>
            <p:cNvCxnSpPr/>
            <p:nvPr/>
          </p:nvCxnSpPr>
          <p:spPr>
            <a:xfrm>
              <a:off x="1609792" y="2369817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직선 연결선 245"/>
            <p:cNvCxnSpPr/>
            <p:nvPr/>
          </p:nvCxnSpPr>
          <p:spPr>
            <a:xfrm>
              <a:off x="1609792" y="2493963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직선 연결선 246"/>
            <p:cNvCxnSpPr/>
            <p:nvPr/>
          </p:nvCxnSpPr>
          <p:spPr>
            <a:xfrm>
              <a:off x="1609792" y="2638882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직선 연결선 247"/>
            <p:cNvCxnSpPr/>
            <p:nvPr/>
          </p:nvCxnSpPr>
          <p:spPr>
            <a:xfrm>
              <a:off x="1609792" y="2798633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직선 연결선 248"/>
            <p:cNvCxnSpPr/>
            <p:nvPr/>
          </p:nvCxnSpPr>
          <p:spPr>
            <a:xfrm>
              <a:off x="1609792" y="2972465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직선 연결선 249"/>
            <p:cNvCxnSpPr/>
            <p:nvPr/>
          </p:nvCxnSpPr>
          <p:spPr>
            <a:xfrm>
              <a:off x="1609792" y="3153236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직선 연결선 250"/>
            <p:cNvCxnSpPr/>
            <p:nvPr/>
          </p:nvCxnSpPr>
          <p:spPr>
            <a:xfrm>
              <a:off x="1609792" y="2252458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2" name="TextBox 251"/>
            <p:cNvSpPr txBox="1"/>
            <p:nvPr/>
          </p:nvSpPr>
          <p:spPr>
            <a:xfrm>
              <a:off x="1788708" y="2110664"/>
              <a:ext cx="380797" cy="2199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180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253" name="TextBox 252"/>
            <p:cNvSpPr txBox="1"/>
            <p:nvPr/>
          </p:nvSpPr>
          <p:spPr>
            <a:xfrm>
              <a:off x="1788708" y="3037506"/>
              <a:ext cx="329551" cy="245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 Narrow" panose="020B0606020202030204" pitchFamily="34" charset="0"/>
                </a:rPr>
                <a:t>35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254" name="TextBox 253"/>
            <p:cNvSpPr txBox="1"/>
            <p:nvPr/>
          </p:nvSpPr>
          <p:spPr>
            <a:xfrm>
              <a:off x="1788708" y="2873246"/>
              <a:ext cx="329551" cy="2199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45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255" name="TextBox 254"/>
            <p:cNvSpPr txBox="1"/>
            <p:nvPr/>
          </p:nvSpPr>
          <p:spPr>
            <a:xfrm>
              <a:off x="1788708" y="2692256"/>
              <a:ext cx="329551" cy="2199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60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256" name="TextBox 255"/>
            <p:cNvSpPr txBox="1"/>
            <p:nvPr/>
          </p:nvSpPr>
          <p:spPr>
            <a:xfrm>
              <a:off x="1788708" y="2532419"/>
              <a:ext cx="329551" cy="245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 Narrow" panose="020B0606020202030204" pitchFamily="34" charset="0"/>
                </a:rPr>
                <a:t>75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257" name="TextBox 256"/>
            <p:cNvSpPr txBox="1"/>
            <p:nvPr/>
          </p:nvSpPr>
          <p:spPr>
            <a:xfrm>
              <a:off x="1788708" y="2399082"/>
              <a:ext cx="380797" cy="2199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100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258" name="TextBox 257"/>
            <p:cNvSpPr txBox="1"/>
            <p:nvPr/>
          </p:nvSpPr>
          <p:spPr>
            <a:xfrm>
              <a:off x="1788708" y="2267360"/>
              <a:ext cx="380797" cy="2199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124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</p:grpSp>
      <p:grpSp>
        <p:nvGrpSpPr>
          <p:cNvPr id="259" name="그룹 258"/>
          <p:cNvGrpSpPr/>
          <p:nvPr/>
        </p:nvGrpSpPr>
        <p:grpSpPr>
          <a:xfrm>
            <a:off x="6214121" y="8486601"/>
            <a:ext cx="372846" cy="200055"/>
            <a:chOff x="1596099" y="4672160"/>
            <a:chExt cx="636382" cy="341459"/>
          </a:xfrm>
        </p:grpSpPr>
        <p:cxnSp>
          <p:nvCxnSpPr>
            <p:cNvPr id="260" name="직선 연결선 259"/>
            <p:cNvCxnSpPr/>
            <p:nvPr/>
          </p:nvCxnSpPr>
          <p:spPr>
            <a:xfrm>
              <a:off x="1596099" y="4836286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1" name="TextBox 260"/>
            <p:cNvSpPr txBox="1"/>
            <p:nvPr/>
          </p:nvSpPr>
          <p:spPr>
            <a:xfrm>
              <a:off x="1775015" y="4672160"/>
              <a:ext cx="457466" cy="3414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45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</p:grpSp>
      <p:sp>
        <p:nvSpPr>
          <p:cNvPr id="262" name="TextBox 261"/>
          <p:cNvSpPr txBox="1"/>
          <p:nvPr/>
        </p:nvSpPr>
        <p:spPr>
          <a:xfrm>
            <a:off x="6145919" y="8613850"/>
            <a:ext cx="47760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dirty="0" smtClean="0">
                <a:latin typeface="Arial Narrow" panose="020B0606020202030204" pitchFamily="34" charset="0"/>
              </a:rPr>
              <a:t>* (N.S)</a:t>
            </a:r>
            <a:endParaRPr lang="ko-KR" altLang="en-US" sz="700" dirty="0">
              <a:latin typeface="Arial Narrow" panose="020B0606020202030204" pitchFamily="34" charset="0"/>
            </a:endParaRPr>
          </a:p>
        </p:txBody>
      </p:sp>
      <p:sp>
        <p:nvSpPr>
          <p:cNvPr id="263" name="직사각형 262"/>
          <p:cNvSpPr/>
          <p:nvPr/>
        </p:nvSpPr>
        <p:spPr>
          <a:xfrm>
            <a:off x="3130547" y="6782248"/>
            <a:ext cx="3622485" cy="23911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6757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개체 9">
            <a:extLst>
              <a:ext uri="{FF2B5EF4-FFF2-40B4-BE49-F238E27FC236}">
                <a16:creationId xmlns:a16="http://schemas.microsoft.com/office/drawing/2014/main" id="{E1EF55E6-F6D2-4AB7-8435-EF54BD9E8E9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0494629"/>
              </p:ext>
            </p:extLst>
          </p:nvPr>
        </p:nvGraphicFramePr>
        <p:xfrm>
          <a:off x="490652" y="2388200"/>
          <a:ext cx="2379663" cy="1468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91" r:id="rId3" imgW="2379141" imgH="1467753" progId="">
                  <p:embed/>
                </p:oleObj>
              </mc:Choice>
              <mc:Fallback>
                <p:oleObj r:id="rId3" imgW="2379141" imgH="1467753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90652" y="2388200"/>
                        <a:ext cx="2379663" cy="14684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개체 10">
            <a:extLst>
              <a:ext uri="{FF2B5EF4-FFF2-40B4-BE49-F238E27FC236}">
                <a16:creationId xmlns:a16="http://schemas.microsoft.com/office/drawing/2014/main" id="{4C8C50F2-1D4C-49AD-B003-2D7CE04D873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4987600"/>
              </p:ext>
            </p:extLst>
          </p:nvPr>
        </p:nvGraphicFramePr>
        <p:xfrm>
          <a:off x="490652" y="4545733"/>
          <a:ext cx="2346325" cy="541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92" r:id="rId5" imgW="2346818" imgH="541287" progId="">
                  <p:embed/>
                </p:oleObj>
              </mc:Choice>
              <mc:Fallback>
                <p:oleObj r:id="rId5" imgW="2346818" imgH="541287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90652" y="4545733"/>
                        <a:ext cx="2346325" cy="5413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개체 12">
            <a:extLst>
              <a:ext uri="{FF2B5EF4-FFF2-40B4-BE49-F238E27FC236}">
                <a16:creationId xmlns:a16="http://schemas.microsoft.com/office/drawing/2014/main" id="{9A8469CE-FEEE-4E46-A40A-011C0508A68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5929823"/>
              </p:ext>
            </p:extLst>
          </p:nvPr>
        </p:nvGraphicFramePr>
        <p:xfrm>
          <a:off x="490651" y="3930516"/>
          <a:ext cx="2346325" cy="541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93" r:id="rId7" imgW="2346818" imgH="541287" progId="">
                  <p:embed/>
                </p:oleObj>
              </mc:Choice>
              <mc:Fallback>
                <p:oleObj r:id="rId7" imgW="2346818" imgH="541287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90651" y="3930516"/>
                        <a:ext cx="2346325" cy="5413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개체 13">
            <a:extLst>
              <a:ext uri="{FF2B5EF4-FFF2-40B4-BE49-F238E27FC236}">
                <a16:creationId xmlns:a16="http://schemas.microsoft.com/office/drawing/2014/main" id="{CCFD2BCB-88F4-4DE5-B046-7CC03AE5F67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7241155"/>
              </p:ext>
            </p:extLst>
          </p:nvPr>
        </p:nvGraphicFramePr>
        <p:xfrm>
          <a:off x="2969111" y="2216590"/>
          <a:ext cx="2271713" cy="1611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94" r:id="rId9" imgW="2271114" imgH="1610711" progId="">
                  <p:embed/>
                </p:oleObj>
              </mc:Choice>
              <mc:Fallback>
                <p:oleObj r:id="rId9" imgW="2271114" imgH="1610711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969111" y="2216590"/>
                        <a:ext cx="2271713" cy="16113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개체 14">
            <a:extLst>
              <a:ext uri="{FF2B5EF4-FFF2-40B4-BE49-F238E27FC236}">
                <a16:creationId xmlns:a16="http://schemas.microsoft.com/office/drawing/2014/main" id="{E5D5B7E6-8865-4B75-8B8C-FFA3EFFEB35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2687725"/>
              </p:ext>
            </p:extLst>
          </p:nvPr>
        </p:nvGraphicFramePr>
        <p:xfrm>
          <a:off x="2961174" y="4545733"/>
          <a:ext cx="2279650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95" r:id="rId11" imgW="2279195" imgH="584132" progId="">
                  <p:embed/>
                </p:oleObj>
              </mc:Choice>
              <mc:Fallback>
                <p:oleObj r:id="rId11" imgW="2279195" imgH="584132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2961174" y="4545733"/>
                        <a:ext cx="2279650" cy="584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개체 16">
            <a:extLst>
              <a:ext uri="{FF2B5EF4-FFF2-40B4-BE49-F238E27FC236}">
                <a16:creationId xmlns:a16="http://schemas.microsoft.com/office/drawing/2014/main" id="{99F73218-6E40-40E3-8659-D6D3545D33C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4627425"/>
              </p:ext>
            </p:extLst>
          </p:nvPr>
        </p:nvGraphicFramePr>
        <p:xfrm>
          <a:off x="2969111" y="3842189"/>
          <a:ext cx="2279650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96" r:id="rId13" imgW="2279195" imgH="584132" progId="">
                  <p:embed/>
                </p:oleObj>
              </mc:Choice>
              <mc:Fallback>
                <p:oleObj r:id="rId13" imgW="2279195" imgH="584132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2969111" y="3842189"/>
                        <a:ext cx="2279650" cy="584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개체 17">
            <a:extLst>
              <a:ext uri="{FF2B5EF4-FFF2-40B4-BE49-F238E27FC236}">
                <a16:creationId xmlns:a16="http://schemas.microsoft.com/office/drawing/2014/main" id="{5320F10D-EBC4-490F-9319-B41092B2927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3670675"/>
              </p:ext>
            </p:extLst>
          </p:nvPr>
        </p:nvGraphicFramePr>
        <p:xfrm>
          <a:off x="490651" y="5592845"/>
          <a:ext cx="2841951" cy="11929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97" r:id="rId15" imgW="3599759" imgH="1511022" progId="">
                  <p:embed/>
                </p:oleObj>
              </mc:Choice>
              <mc:Fallback>
                <p:oleObj r:id="rId15" imgW="3599759" imgH="1511022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490651" y="5592845"/>
                        <a:ext cx="2841951" cy="1192918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개체 18">
            <a:extLst>
              <a:ext uri="{FF2B5EF4-FFF2-40B4-BE49-F238E27FC236}">
                <a16:creationId xmlns:a16="http://schemas.microsoft.com/office/drawing/2014/main" id="{15BE170B-B2D0-4418-A875-6EAB3859E79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3353982"/>
              </p:ext>
            </p:extLst>
          </p:nvPr>
        </p:nvGraphicFramePr>
        <p:xfrm>
          <a:off x="527253" y="6890410"/>
          <a:ext cx="2841951" cy="11929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98" r:id="rId17" imgW="3599759" imgH="1511022" progId="">
                  <p:embed/>
                </p:oleObj>
              </mc:Choice>
              <mc:Fallback>
                <p:oleObj r:id="rId17" imgW="3599759" imgH="1511022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527253" y="6890410"/>
                        <a:ext cx="2841951" cy="1192918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개체 19">
            <a:extLst>
              <a:ext uri="{FF2B5EF4-FFF2-40B4-BE49-F238E27FC236}">
                <a16:creationId xmlns:a16="http://schemas.microsoft.com/office/drawing/2014/main" id="{B1F04F79-71D6-4835-B4D3-FD64FF2ABE0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9107026"/>
              </p:ext>
            </p:extLst>
          </p:nvPr>
        </p:nvGraphicFramePr>
        <p:xfrm>
          <a:off x="527254" y="8187974"/>
          <a:ext cx="2892074" cy="6904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99" r:id="rId19" imgW="3664405" imgH="875137" progId="">
                  <p:embed/>
                </p:oleObj>
              </mc:Choice>
              <mc:Fallback>
                <p:oleObj r:id="rId19" imgW="3664405" imgH="875137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527254" y="8187974"/>
                        <a:ext cx="2892074" cy="690439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개체 20">
            <a:extLst>
              <a:ext uri="{FF2B5EF4-FFF2-40B4-BE49-F238E27FC236}">
                <a16:creationId xmlns:a16="http://schemas.microsoft.com/office/drawing/2014/main" id="{DB24F4BC-DA0E-4961-8641-2D6F546489F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3265530"/>
              </p:ext>
            </p:extLst>
          </p:nvPr>
        </p:nvGraphicFramePr>
        <p:xfrm>
          <a:off x="540364" y="9012360"/>
          <a:ext cx="2892074" cy="6904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00" r:id="rId21" imgW="3664405" imgH="875137" progId="">
                  <p:embed/>
                </p:oleObj>
              </mc:Choice>
              <mc:Fallback>
                <p:oleObj r:id="rId21" imgW="3664405" imgH="875137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540364" y="9012360"/>
                        <a:ext cx="2892074" cy="690439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개체 15">
            <a:extLst>
              <a:ext uri="{FF2B5EF4-FFF2-40B4-BE49-F238E27FC236}">
                <a16:creationId xmlns:a16="http://schemas.microsoft.com/office/drawing/2014/main" id="{A34437D0-8FA9-46C3-BC05-A0C41430CDB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9522772"/>
              </p:ext>
            </p:extLst>
          </p:nvPr>
        </p:nvGraphicFramePr>
        <p:xfrm>
          <a:off x="615643" y="634710"/>
          <a:ext cx="1776833" cy="5034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01" r:id="rId23" imgW="2319599" imgH="657095" progId="">
                  <p:embed/>
                </p:oleObj>
              </mc:Choice>
              <mc:Fallback>
                <p:oleObj r:id="rId23" imgW="2319599" imgH="657095" progId="">
                  <p:embed/>
                  <p:pic>
                    <p:nvPicPr>
                      <p:cNvPr id="315" name="개체 314">
                        <a:extLst>
                          <a:ext uri="{FF2B5EF4-FFF2-40B4-BE49-F238E27FC236}">
                            <a16:creationId xmlns:a16="http://schemas.microsoft.com/office/drawing/2014/main" id="{A34437D0-8FA9-46C3-BC05-A0C41430CDB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615643" y="634710"/>
                        <a:ext cx="1776833" cy="503497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개체 21">
            <a:extLst>
              <a:ext uri="{FF2B5EF4-FFF2-40B4-BE49-F238E27FC236}">
                <a16:creationId xmlns:a16="http://schemas.microsoft.com/office/drawing/2014/main" id="{EFBE4CE3-915B-43D0-A26A-51C9A80C6B6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5319789"/>
              </p:ext>
            </p:extLst>
          </p:nvPr>
        </p:nvGraphicFramePr>
        <p:xfrm>
          <a:off x="615643" y="1210616"/>
          <a:ext cx="1776833" cy="5034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02" r:id="rId25" imgW="2319599" imgH="657095" progId="">
                  <p:embed/>
                </p:oleObj>
              </mc:Choice>
              <mc:Fallback>
                <p:oleObj r:id="rId25" imgW="2319599" imgH="657095" progId="">
                  <p:embed/>
                  <p:pic>
                    <p:nvPicPr>
                      <p:cNvPr id="316" name="개체 315">
                        <a:extLst>
                          <a:ext uri="{FF2B5EF4-FFF2-40B4-BE49-F238E27FC236}">
                            <a16:creationId xmlns:a16="http://schemas.microsoft.com/office/drawing/2014/main" id="{EFBE4CE3-915B-43D0-A26A-51C9A80C6B6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615643" y="1210616"/>
                        <a:ext cx="1776833" cy="503497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197669" y="1354749"/>
            <a:ext cx="369012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700" b="1" dirty="0" smtClean="0">
                <a:latin typeface="Arial Narrow" panose="020B0606020202030204" pitchFamily="34" charset="0"/>
              </a:rPr>
              <a:t>Actin</a:t>
            </a:r>
            <a:endParaRPr lang="en-US" altLang="ko-KR" sz="700" b="1" dirty="0">
              <a:latin typeface="Arial Narrow" panose="020B060602020203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28999" y="829936"/>
            <a:ext cx="38664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700" b="1" dirty="0">
                <a:latin typeface="Arial Narrow" panose="020B0606020202030204" pitchFamily="34" charset="0"/>
              </a:rPr>
              <a:t>SOD1</a:t>
            </a:r>
          </a:p>
        </p:txBody>
      </p:sp>
      <p:grpSp>
        <p:nvGrpSpPr>
          <p:cNvPr id="30" name="그룹 29"/>
          <p:cNvGrpSpPr/>
          <p:nvPr/>
        </p:nvGrpSpPr>
        <p:grpSpPr>
          <a:xfrm>
            <a:off x="2405620" y="1239584"/>
            <a:ext cx="372846" cy="200055"/>
            <a:chOff x="1596099" y="4672160"/>
            <a:chExt cx="636382" cy="341459"/>
          </a:xfrm>
        </p:grpSpPr>
        <p:cxnSp>
          <p:nvCxnSpPr>
            <p:cNvPr id="32" name="직선 연결선 31"/>
            <p:cNvCxnSpPr/>
            <p:nvPr/>
          </p:nvCxnSpPr>
          <p:spPr>
            <a:xfrm>
              <a:off x="1596099" y="4836286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/>
            <p:cNvSpPr txBox="1"/>
            <p:nvPr/>
          </p:nvSpPr>
          <p:spPr>
            <a:xfrm>
              <a:off x="1775015" y="4672160"/>
              <a:ext cx="457466" cy="3414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45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</p:grpSp>
      <p:cxnSp>
        <p:nvCxnSpPr>
          <p:cNvPr id="35" name="직선 연결선 34"/>
          <p:cNvCxnSpPr/>
          <p:nvPr/>
        </p:nvCxnSpPr>
        <p:spPr>
          <a:xfrm>
            <a:off x="2405620" y="643269"/>
            <a:ext cx="105459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2510444" y="534682"/>
            <a:ext cx="268022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00" b="1" dirty="0" smtClean="0">
                <a:latin typeface="Arial Narrow" panose="020B0606020202030204" pitchFamily="34" charset="0"/>
              </a:rPr>
              <a:t>25</a:t>
            </a:r>
            <a:endParaRPr lang="ko-KR" altLang="en-US" sz="700" b="1" dirty="0">
              <a:latin typeface="Arial Narrow" panose="020B060602020203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52518" y="331577"/>
            <a:ext cx="53251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>
                <a:latin typeface="Arial Narrow" panose="020B0606020202030204" pitchFamily="34" charset="0"/>
              </a:rPr>
              <a:t>Fig. </a:t>
            </a:r>
            <a:r>
              <a:rPr lang="en-US" altLang="ko-KR" sz="1000" b="1" dirty="0" smtClean="0">
                <a:latin typeface="Arial Narrow" panose="020B0606020202030204" pitchFamily="34" charset="0"/>
              </a:rPr>
              <a:t>4D</a:t>
            </a:r>
            <a:endParaRPr lang="ko-KR" altLang="en-US" sz="1000" b="1" dirty="0">
              <a:latin typeface="Arial Narrow" panose="020B0606020202030204" pitchFamily="34" charset="0"/>
            </a:endParaRPr>
          </a:p>
        </p:txBody>
      </p:sp>
      <p:sp>
        <p:nvSpPr>
          <p:cNvPr id="38" name="직사각형 37"/>
          <p:cNvSpPr/>
          <p:nvPr/>
        </p:nvSpPr>
        <p:spPr>
          <a:xfrm>
            <a:off x="121639" y="163047"/>
            <a:ext cx="2695310" cy="166575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TextBox 38"/>
          <p:cNvSpPr txBox="1"/>
          <p:nvPr/>
        </p:nvSpPr>
        <p:spPr>
          <a:xfrm>
            <a:off x="121639" y="4737805"/>
            <a:ext cx="369012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700" b="1" dirty="0" smtClean="0">
                <a:latin typeface="Arial Narrow" panose="020B0606020202030204" pitchFamily="34" charset="0"/>
              </a:rPr>
              <a:t>Actin</a:t>
            </a:r>
            <a:endParaRPr lang="en-US" altLang="ko-KR" sz="700" b="1" dirty="0">
              <a:latin typeface="Arial Narrow" panose="020B060602020203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52969" y="3050117"/>
            <a:ext cx="38664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700" b="1" dirty="0">
                <a:latin typeface="Arial Narrow" panose="020B0606020202030204" pitchFamily="34" charset="0"/>
              </a:rPr>
              <a:t>SOD1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52969" y="4097166"/>
            <a:ext cx="38664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700" b="1" dirty="0">
                <a:latin typeface="Arial Narrow" panose="020B0606020202030204" pitchFamily="34" charset="0"/>
              </a:rPr>
              <a:t>SOD1</a:t>
            </a:r>
          </a:p>
        </p:txBody>
      </p:sp>
      <p:grpSp>
        <p:nvGrpSpPr>
          <p:cNvPr id="42" name="그룹 41"/>
          <p:cNvGrpSpPr/>
          <p:nvPr/>
        </p:nvGrpSpPr>
        <p:grpSpPr>
          <a:xfrm>
            <a:off x="5250434" y="2296158"/>
            <a:ext cx="455211" cy="1278771"/>
            <a:chOff x="1609792" y="2110664"/>
            <a:chExt cx="559713" cy="1172823"/>
          </a:xfrm>
        </p:grpSpPr>
        <p:cxnSp>
          <p:nvCxnSpPr>
            <p:cNvPr id="43" name="직선 연결선 42"/>
            <p:cNvCxnSpPr/>
            <p:nvPr/>
          </p:nvCxnSpPr>
          <p:spPr>
            <a:xfrm>
              <a:off x="1609792" y="2369817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직선 연결선 43"/>
            <p:cNvCxnSpPr/>
            <p:nvPr/>
          </p:nvCxnSpPr>
          <p:spPr>
            <a:xfrm>
              <a:off x="1609792" y="2493963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직선 연결선 44"/>
            <p:cNvCxnSpPr/>
            <p:nvPr/>
          </p:nvCxnSpPr>
          <p:spPr>
            <a:xfrm>
              <a:off x="1609792" y="2638882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직선 연결선 45"/>
            <p:cNvCxnSpPr/>
            <p:nvPr/>
          </p:nvCxnSpPr>
          <p:spPr>
            <a:xfrm>
              <a:off x="1609792" y="2798633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직선 연결선 46"/>
            <p:cNvCxnSpPr/>
            <p:nvPr/>
          </p:nvCxnSpPr>
          <p:spPr>
            <a:xfrm>
              <a:off x="1609792" y="2972465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직선 연결선 47"/>
            <p:cNvCxnSpPr/>
            <p:nvPr/>
          </p:nvCxnSpPr>
          <p:spPr>
            <a:xfrm>
              <a:off x="1609792" y="3153236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직선 연결선 48"/>
            <p:cNvCxnSpPr/>
            <p:nvPr/>
          </p:nvCxnSpPr>
          <p:spPr>
            <a:xfrm>
              <a:off x="1609792" y="2252458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TextBox 49"/>
            <p:cNvSpPr txBox="1"/>
            <p:nvPr/>
          </p:nvSpPr>
          <p:spPr>
            <a:xfrm>
              <a:off x="1788708" y="2110664"/>
              <a:ext cx="380797" cy="245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180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1788708" y="3037506"/>
              <a:ext cx="329551" cy="245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 Narrow" panose="020B0606020202030204" pitchFamily="34" charset="0"/>
                </a:rPr>
                <a:t>35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1788708" y="2873246"/>
              <a:ext cx="329551" cy="245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45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1788708" y="2692256"/>
              <a:ext cx="329551" cy="245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60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1788708" y="2532419"/>
              <a:ext cx="329551" cy="245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 Narrow" panose="020B0606020202030204" pitchFamily="34" charset="0"/>
                </a:rPr>
                <a:t>75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1788708" y="2399083"/>
              <a:ext cx="380797" cy="245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100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1788708" y="2267361"/>
              <a:ext cx="380797" cy="245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140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</p:grpSp>
      <p:cxnSp>
        <p:nvCxnSpPr>
          <p:cNvPr id="59" name="직선 연결선 58"/>
          <p:cNvCxnSpPr/>
          <p:nvPr/>
        </p:nvCxnSpPr>
        <p:spPr>
          <a:xfrm>
            <a:off x="5262270" y="3880616"/>
            <a:ext cx="105459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5367094" y="3772029"/>
            <a:ext cx="268022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00" b="1" dirty="0" smtClean="0">
                <a:latin typeface="Arial Narrow" panose="020B0606020202030204" pitchFamily="34" charset="0"/>
              </a:rPr>
              <a:t>25</a:t>
            </a:r>
            <a:endParaRPr lang="ko-KR" altLang="en-US" sz="700" b="1" dirty="0">
              <a:latin typeface="Arial Narrow" panose="020B0606020202030204" pitchFamily="34" charset="0"/>
            </a:endParaRPr>
          </a:p>
        </p:txBody>
      </p:sp>
      <p:grpSp>
        <p:nvGrpSpPr>
          <p:cNvPr id="61" name="그룹 60"/>
          <p:cNvGrpSpPr/>
          <p:nvPr/>
        </p:nvGrpSpPr>
        <p:grpSpPr>
          <a:xfrm>
            <a:off x="5240824" y="4687230"/>
            <a:ext cx="372846" cy="200055"/>
            <a:chOff x="1596099" y="4672160"/>
            <a:chExt cx="636382" cy="341459"/>
          </a:xfrm>
        </p:grpSpPr>
        <p:cxnSp>
          <p:nvCxnSpPr>
            <p:cNvPr id="62" name="직선 연결선 61"/>
            <p:cNvCxnSpPr/>
            <p:nvPr/>
          </p:nvCxnSpPr>
          <p:spPr>
            <a:xfrm>
              <a:off x="1596099" y="4836286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TextBox 62"/>
            <p:cNvSpPr txBox="1"/>
            <p:nvPr/>
          </p:nvSpPr>
          <p:spPr>
            <a:xfrm>
              <a:off x="1775015" y="4672160"/>
              <a:ext cx="457466" cy="3414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45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</p:grpSp>
      <p:sp>
        <p:nvSpPr>
          <p:cNvPr id="64" name="TextBox 63"/>
          <p:cNvSpPr txBox="1"/>
          <p:nvPr/>
        </p:nvSpPr>
        <p:spPr>
          <a:xfrm>
            <a:off x="5202805" y="4012833"/>
            <a:ext cx="174761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dirty="0" smtClean="0">
                <a:latin typeface="Arial Narrow" panose="020B0606020202030204" pitchFamily="34" charset="0"/>
              </a:rPr>
              <a:t>* (Monomer)</a:t>
            </a:r>
            <a:endParaRPr lang="ko-KR" altLang="en-US" sz="700" dirty="0">
              <a:latin typeface="Arial Narrow" panose="020B0606020202030204" pitchFamily="34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5171834" y="3220639"/>
            <a:ext cx="174761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dirty="0" smtClean="0">
                <a:latin typeface="Arial Narrow" panose="020B0606020202030204" pitchFamily="34" charset="0"/>
              </a:rPr>
              <a:t>* (Dimer)</a:t>
            </a:r>
            <a:endParaRPr lang="ko-KR" altLang="en-US" sz="700" dirty="0">
              <a:latin typeface="Arial Narrow" panose="020B0606020202030204" pitchFamily="34" charset="0"/>
            </a:endParaRPr>
          </a:p>
        </p:txBody>
      </p:sp>
      <p:sp>
        <p:nvSpPr>
          <p:cNvPr id="66" name="직사각형 65"/>
          <p:cNvSpPr/>
          <p:nvPr/>
        </p:nvSpPr>
        <p:spPr>
          <a:xfrm>
            <a:off x="83155" y="1944486"/>
            <a:ext cx="5698519" cy="331331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7" name="TextBox 66"/>
          <p:cNvSpPr txBox="1"/>
          <p:nvPr/>
        </p:nvSpPr>
        <p:spPr>
          <a:xfrm>
            <a:off x="152518" y="2026293"/>
            <a:ext cx="60305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>
                <a:latin typeface="Arial Narrow" panose="020B0606020202030204" pitchFamily="34" charset="0"/>
              </a:rPr>
              <a:t>Fig. </a:t>
            </a:r>
            <a:r>
              <a:rPr lang="en-US" altLang="ko-KR" sz="1000" b="1" dirty="0" smtClean="0">
                <a:latin typeface="Arial Narrow" panose="020B0606020202030204" pitchFamily="34" charset="0"/>
              </a:rPr>
              <a:t>S1A</a:t>
            </a:r>
            <a:endParaRPr lang="ko-KR" altLang="en-US" sz="1000" b="1" dirty="0">
              <a:latin typeface="Arial Narrow" panose="020B0606020202030204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152518" y="5312486"/>
            <a:ext cx="60305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>
                <a:latin typeface="Arial Narrow" panose="020B0606020202030204" pitchFamily="34" charset="0"/>
              </a:rPr>
              <a:t>Fig. </a:t>
            </a:r>
            <a:r>
              <a:rPr lang="en-US" altLang="ko-KR" sz="1000" b="1" dirty="0" smtClean="0">
                <a:latin typeface="Arial Narrow" panose="020B0606020202030204" pitchFamily="34" charset="0"/>
              </a:rPr>
              <a:t>S2A</a:t>
            </a:r>
            <a:endParaRPr lang="ko-KR" altLang="en-US" sz="1000" b="1" dirty="0">
              <a:latin typeface="Arial Narrow" panose="020B0606020202030204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111299" y="9207643"/>
            <a:ext cx="369012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700" b="1" dirty="0" smtClean="0">
                <a:latin typeface="Arial Narrow" panose="020B0606020202030204" pitchFamily="34" charset="0"/>
              </a:rPr>
              <a:t>Actin</a:t>
            </a:r>
            <a:endParaRPr lang="en-US" altLang="ko-KR" sz="700" b="1" dirty="0">
              <a:latin typeface="Arial Narrow" panose="020B0606020202030204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142629" y="6108142"/>
            <a:ext cx="38664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700" b="1" dirty="0">
                <a:latin typeface="Arial Narrow" panose="020B0606020202030204" pitchFamily="34" charset="0"/>
              </a:rPr>
              <a:t>SOD1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142629" y="7408453"/>
            <a:ext cx="38664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700" b="1" dirty="0">
                <a:latin typeface="Arial Narrow" panose="020B0606020202030204" pitchFamily="34" charset="0"/>
              </a:rPr>
              <a:t>SOD1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142629" y="8453594"/>
            <a:ext cx="38664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700" b="1" dirty="0">
                <a:latin typeface="Arial Narrow" panose="020B0606020202030204" pitchFamily="34" charset="0"/>
              </a:rPr>
              <a:t>SOD1</a:t>
            </a:r>
          </a:p>
        </p:txBody>
      </p:sp>
      <p:grpSp>
        <p:nvGrpSpPr>
          <p:cNvPr id="88" name="그룹 87"/>
          <p:cNvGrpSpPr/>
          <p:nvPr/>
        </p:nvGrpSpPr>
        <p:grpSpPr>
          <a:xfrm>
            <a:off x="3370877" y="5512216"/>
            <a:ext cx="455211" cy="953851"/>
            <a:chOff x="1609792" y="2110664"/>
            <a:chExt cx="559713" cy="1172823"/>
          </a:xfrm>
        </p:grpSpPr>
        <p:cxnSp>
          <p:nvCxnSpPr>
            <p:cNvPr id="89" name="직선 연결선 88"/>
            <p:cNvCxnSpPr/>
            <p:nvPr/>
          </p:nvCxnSpPr>
          <p:spPr>
            <a:xfrm>
              <a:off x="1609792" y="2369817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직선 연결선 89"/>
            <p:cNvCxnSpPr/>
            <p:nvPr/>
          </p:nvCxnSpPr>
          <p:spPr>
            <a:xfrm>
              <a:off x="1609792" y="2493963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직선 연결선 90"/>
            <p:cNvCxnSpPr/>
            <p:nvPr/>
          </p:nvCxnSpPr>
          <p:spPr>
            <a:xfrm>
              <a:off x="1609792" y="2638882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직선 연결선 91"/>
            <p:cNvCxnSpPr/>
            <p:nvPr/>
          </p:nvCxnSpPr>
          <p:spPr>
            <a:xfrm>
              <a:off x="1609792" y="2798633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직선 연결선 92"/>
            <p:cNvCxnSpPr/>
            <p:nvPr/>
          </p:nvCxnSpPr>
          <p:spPr>
            <a:xfrm>
              <a:off x="1609792" y="2972465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직선 연결선 93"/>
            <p:cNvCxnSpPr/>
            <p:nvPr/>
          </p:nvCxnSpPr>
          <p:spPr>
            <a:xfrm>
              <a:off x="1609792" y="3153236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직선 연결선 94"/>
            <p:cNvCxnSpPr/>
            <p:nvPr/>
          </p:nvCxnSpPr>
          <p:spPr>
            <a:xfrm>
              <a:off x="1609792" y="2252458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6" name="TextBox 95"/>
            <p:cNvSpPr txBox="1"/>
            <p:nvPr/>
          </p:nvSpPr>
          <p:spPr>
            <a:xfrm>
              <a:off x="1788708" y="2110664"/>
              <a:ext cx="380797" cy="245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180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1788708" y="3037506"/>
              <a:ext cx="329551" cy="245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 Narrow" panose="020B0606020202030204" pitchFamily="34" charset="0"/>
                </a:rPr>
                <a:t>35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1788708" y="2873246"/>
              <a:ext cx="329551" cy="245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45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1788708" y="2692256"/>
              <a:ext cx="329551" cy="245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60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1788708" y="2532419"/>
              <a:ext cx="329551" cy="245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 Narrow" panose="020B0606020202030204" pitchFamily="34" charset="0"/>
                </a:rPr>
                <a:t>75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1788708" y="2399083"/>
              <a:ext cx="380797" cy="245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100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1788708" y="2267361"/>
              <a:ext cx="380797" cy="245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140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</p:grpSp>
      <p:grpSp>
        <p:nvGrpSpPr>
          <p:cNvPr id="105" name="그룹 104"/>
          <p:cNvGrpSpPr/>
          <p:nvPr/>
        </p:nvGrpSpPr>
        <p:grpSpPr>
          <a:xfrm>
            <a:off x="3370877" y="6931527"/>
            <a:ext cx="455211" cy="953851"/>
            <a:chOff x="1609792" y="2110664"/>
            <a:chExt cx="559713" cy="1172823"/>
          </a:xfrm>
        </p:grpSpPr>
        <p:cxnSp>
          <p:nvCxnSpPr>
            <p:cNvPr id="106" name="직선 연결선 105"/>
            <p:cNvCxnSpPr/>
            <p:nvPr/>
          </p:nvCxnSpPr>
          <p:spPr>
            <a:xfrm>
              <a:off x="1609792" y="2369817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직선 연결선 106"/>
            <p:cNvCxnSpPr/>
            <p:nvPr/>
          </p:nvCxnSpPr>
          <p:spPr>
            <a:xfrm>
              <a:off x="1609792" y="2493963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직선 연결선 107"/>
            <p:cNvCxnSpPr/>
            <p:nvPr/>
          </p:nvCxnSpPr>
          <p:spPr>
            <a:xfrm>
              <a:off x="1609792" y="2638882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직선 연결선 108"/>
            <p:cNvCxnSpPr/>
            <p:nvPr/>
          </p:nvCxnSpPr>
          <p:spPr>
            <a:xfrm>
              <a:off x="1609792" y="2798633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직선 연결선 109"/>
            <p:cNvCxnSpPr/>
            <p:nvPr/>
          </p:nvCxnSpPr>
          <p:spPr>
            <a:xfrm>
              <a:off x="1609792" y="2972465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직선 연결선 110"/>
            <p:cNvCxnSpPr/>
            <p:nvPr/>
          </p:nvCxnSpPr>
          <p:spPr>
            <a:xfrm>
              <a:off x="1609792" y="3153236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직선 연결선 111"/>
            <p:cNvCxnSpPr/>
            <p:nvPr/>
          </p:nvCxnSpPr>
          <p:spPr>
            <a:xfrm>
              <a:off x="1609792" y="2252458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3" name="TextBox 112"/>
            <p:cNvSpPr txBox="1"/>
            <p:nvPr/>
          </p:nvSpPr>
          <p:spPr>
            <a:xfrm>
              <a:off x="1788708" y="2110664"/>
              <a:ext cx="380797" cy="245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180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114" name="TextBox 113"/>
            <p:cNvSpPr txBox="1"/>
            <p:nvPr/>
          </p:nvSpPr>
          <p:spPr>
            <a:xfrm>
              <a:off x="1788708" y="3037506"/>
              <a:ext cx="329551" cy="245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 Narrow" panose="020B0606020202030204" pitchFamily="34" charset="0"/>
                </a:rPr>
                <a:t>35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115" name="TextBox 114"/>
            <p:cNvSpPr txBox="1"/>
            <p:nvPr/>
          </p:nvSpPr>
          <p:spPr>
            <a:xfrm>
              <a:off x="1788708" y="2873246"/>
              <a:ext cx="329551" cy="245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45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1788708" y="2692256"/>
              <a:ext cx="329551" cy="245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60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1788708" y="2532419"/>
              <a:ext cx="329551" cy="245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 Narrow" panose="020B0606020202030204" pitchFamily="34" charset="0"/>
                </a:rPr>
                <a:t>75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1788708" y="2399083"/>
              <a:ext cx="380797" cy="245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100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1788708" y="2267361"/>
              <a:ext cx="380797" cy="245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140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</p:grpSp>
      <p:cxnSp>
        <p:nvCxnSpPr>
          <p:cNvPr id="120" name="직선 연결선 119"/>
          <p:cNvCxnSpPr/>
          <p:nvPr/>
        </p:nvCxnSpPr>
        <p:spPr>
          <a:xfrm>
            <a:off x="3453241" y="8293418"/>
            <a:ext cx="105459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TextBox 120"/>
          <p:cNvSpPr txBox="1"/>
          <p:nvPr/>
        </p:nvSpPr>
        <p:spPr>
          <a:xfrm>
            <a:off x="3558065" y="8184831"/>
            <a:ext cx="268022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00" b="1" dirty="0" smtClean="0">
                <a:latin typeface="Arial Narrow" panose="020B0606020202030204" pitchFamily="34" charset="0"/>
              </a:rPr>
              <a:t>25</a:t>
            </a:r>
            <a:endParaRPr lang="ko-KR" altLang="en-US" sz="700" b="1" dirty="0">
              <a:latin typeface="Arial Narrow" panose="020B0606020202030204" pitchFamily="34" charset="0"/>
            </a:endParaRPr>
          </a:p>
        </p:txBody>
      </p:sp>
      <p:grpSp>
        <p:nvGrpSpPr>
          <p:cNvPr id="122" name="그룹 121"/>
          <p:cNvGrpSpPr/>
          <p:nvPr/>
        </p:nvGrpSpPr>
        <p:grpSpPr>
          <a:xfrm>
            <a:off x="3453241" y="9095124"/>
            <a:ext cx="372846" cy="200055"/>
            <a:chOff x="1596099" y="4672160"/>
            <a:chExt cx="636382" cy="341459"/>
          </a:xfrm>
        </p:grpSpPr>
        <p:cxnSp>
          <p:nvCxnSpPr>
            <p:cNvPr id="123" name="직선 연결선 122"/>
            <p:cNvCxnSpPr/>
            <p:nvPr/>
          </p:nvCxnSpPr>
          <p:spPr>
            <a:xfrm>
              <a:off x="1596099" y="4836286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4" name="TextBox 123"/>
            <p:cNvSpPr txBox="1"/>
            <p:nvPr/>
          </p:nvSpPr>
          <p:spPr>
            <a:xfrm>
              <a:off x="1775015" y="4672160"/>
              <a:ext cx="457466" cy="3414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45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</p:grpSp>
      <p:sp>
        <p:nvSpPr>
          <p:cNvPr id="125" name="직사각형 124"/>
          <p:cNvSpPr/>
          <p:nvPr/>
        </p:nvSpPr>
        <p:spPr>
          <a:xfrm>
            <a:off x="83156" y="5314726"/>
            <a:ext cx="3837492" cy="452202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7" name="TextBox 146"/>
          <p:cNvSpPr txBox="1"/>
          <p:nvPr/>
        </p:nvSpPr>
        <p:spPr>
          <a:xfrm>
            <a:off x="5355205" y="4165233"/>
            <a:ext cx="174761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dirty="0" smtClean="0">
                <a:latin typeface="Arial Narrow" panose="020B0606020202030204" pitchFamily="34" charset="0"/>
              </a:rPr>
              <a:t>* (Monomer)</a:t>
            </a:r>
            <a:endParaRPr lang="ko-KR" altLang="en-US" sz="7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71030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개체 5">
            <a:extLst>
              <a:ext uri="{FF2B5EF4-FFF2-40B4-BE49-F238E27FC236}">
                <a16:creationId xmlns:a16="http://schemas.microsoft.com/office/drawing/2014/main" id="{8BE0DEF8-4F37-4CC6-BC91-47CEA38A7C1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8996721"/>
              </p:ext>
            </p:extLst>
          </p:nvPr>
        </p:nvGraphicFramePr>
        <p:xfrm>
          <a:off x="4079484" y="866252"/>
          <a:ext cx="1217811" cy="14632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87" r:id="rId3" imgW="1441775" imgH="1732034" progId="">
                  <p:embed/>
                </p:oleObj>
              </mc:Choice>
              <mc:Fallback>
                <p:oleObj r:id="rId3" imgW="1441775" imgH="1732034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079484" y="866252"/>
                        <a:ext cx="1217811" cy="1463251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개체 6">
            <a:extLst>
              <a:ext uri="{FF2B5EF4-FFF2-40B4-BE49-F238E27FC236}">
                <a16:creationId xmlns:a16="http://schemas.microsoft.com/office/drawing/2014/main" id="{7FDE12F1-8A69-45EB-B893-F81D91F3897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4275063"/>
              </p:ext>
            </p:extLst>
          </p:nvPr>
        </p:nvGraphicFramePr>
        <p:xfrm>
          <a:off x="4079484" y="2377045"/>
          <a:ext cx="1217811" cy="14632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88" r:id="rId5" imgW="1441775" imgH="1732034" progId="">
                  <p:embed/>
                </p:oleObj>
              </mc:Choice>
              <mc:Fallback>
                <p:oleObj r:id="rId5" imgW="1441775" imgH="1732034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079484" y="2377045"/>
                        <a:ext cx="1217811" cy="1463251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개체 7">
            <a:extLst>
              <a:ext uri="{FF2B5EF4-FFF2-40B4-BE49-F238E27FC236}">
                <a16:creationId xmlns:a16="http://schemas.microsoft.com/office/drawing/2014/main" id="{9078096F-AF29-4899-9243-C2F353C3A2E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763281"/>
              </p:ext>
            </p:extLst>
          </p:nvPr>
        </p:nvGraphicFramePr>
        <p:xfrm>
          <a:off x="4093771" y="3912890"/>
          <a:ext cx="1193669" cy="6571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89" r:id="rId7" imgW="1412429" imgH="778418" progId="">
                  <p:embed/>
                </p:oleObj>
              </mc:Choice>
              <mc:Fallback>
                <p:oleObj r:id="rId7" imgW="1412429" imgH="778418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093771" y="3912890"/>
                        <a:ext cx="1193669" cy="657189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개체 8">
            <a:extLst>
              <a:ext uri="{FF2B5EF4-FFF2-40B4-BE49-F238E27FC236}">
                <a16:creationId xmlns:a16="http://schemas.microsoft.com/office/drawing/2014/main" id="{09BAC700-3A31-4A93-9CE2-101AF6BD513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9917428"/>
              </p:ext>
            </p:extLst>
          </p:nvPr>
        </p:nvGraphicFramePr>
        <p:xfrm>
          <a:off x="4108059" y="4633303"/>
          <a:ext cx="1193669" cy="6571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90" r:id="rId9" imgW="1412429" imgH="778418" progId="">
                  <p:embed/>
                </p:oleObj>
              </mc:Choice>
              <mc:Fallback>
                <p:oleObj r:id="rId9" imgW="1412429" imgH="778418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108059" y="4633303"/>
                        <a:ext cx="1193669" cy="657189"/>
                      </a:xfrm>
                      <a:prstGeom prst="rect">
                        <a:avLst/>
                      </a:prstGeom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3692840" y="1620368"/>
            <a:ext cx="38664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700" b="1" dirty="0">
                <a:latin typeface="Arial Narrow" panose="020B0606020202030204" pitchFamily="34" charset="0"/>
              </a:rPr>
              <a:t>SOD1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92840" y="3165512"/>
            <a:ext cx="38664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700" b="1" dirty="0">
                <a:latin typeface="Arial Narrow" panose="020B0606020202030204" pitchFamily="34" charset="0"/>
              </a:rPr>
              <a:t>SOD1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710472" y="4922212"/>
            <a:ext cx="369012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700" b="1" dirty="0" smtClean="0">
                <a:latin typeface="Arial Narrow" panose="020B0606020202030204" pitchFamily="34" charset="0"/>
              </a:rPr>
              <a:t>Actin</a:t>
            </a:r>
            <a:endParaRPr lang="en-US" altLang="ko-KR" sz="700" b="1" dirty="0">
              <a:latin typeface="Arial Narrow" panose="020B0606020202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692840" y="4133522"/>
            <a:ext cx="38664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700" b="1" dirty="0">
                <a:latin typeface="Arial Narrow" panose="020B0606020202030204" pitchFamily="34" charset="0"/>
              </a:rPr>
              <a:t>SOD1</a:t>
            </a:r>
          </a:p>
        </p:txBody>
      </p:sp>
      <p:grpSp>
        <p:nvGrpSpPr>
          <p:cNvPr id="15" name="그룹 14"/>
          <p:cNvGrpSpPr/>
          <p:nvPr/>
        </p:nvGrpSpPr>
        <p:grpSpPr>
          <a:xfrm>
            <a:off x="5316345" y="998115"/>
            <a:ext cx="455211" cy="953851"/>
            <a:chOff x="1609792" y="2110664"/>
            <a:chExt cx="559713" cy="1172823"/>
          </a:xfrm>
        </p:grpSpPr>
        <p:cxnSp>
          <p:nvCxnSpPr>
            <p:cNvPr id="16" name="직선 연결선 15"/>
            <p:cNvCxnSpPr/>
            <p:nvPr/>
          </p:nvCxnSpPr>
          <p:spPr>
            <a:xfrm>
              <a:off x="1609792" y="2369817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직선 연결선 16"/>
            <p:cNvCxnSpPr/>
            <p:nvPr/>
          </p:nvCxnSpPr>
          <p:spPr>
            <a:xfrm>
              <a:off x="1609792" y="2493963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직선 연결선 17"/>
            <p:cNvCxnSpPr/>
            <p:nvPr/>
          </p:nvCxnSpPr>
          <p:spPr>
            <a:xfrm>
              <a:off x="1609792" y="2638882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직선 연결선 18"/>
            <p:cNvCxnSpPr/>
            <p:nvPr/>
          </p:nvCxnSpPr>
          <p:spPr>
            <a:xfrm>
              <a:off x="1609792" y="2798633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직선 연결선 19"/>
            <p:cNvCxnSpPr/>
            <p:nvPr/>
          </p:nvCxnSpPr>
          <p:spPr>
            <a:xfrm>
              <a:off x="1609792" y="2972465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직선 연결선 20"/>
            <p:cNvCxnSpPr/>
            <p:nvPr/>
          </p:nvCxnSpPr>
          <p:spPr>
            <a:xfrm>
              <a:off x="1609792" y="3153236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직선 연결선 21"/>
            <p:cNvCxnSpPr/>
            <p:nvPr/>
          </p:nvCxnSpPr>
          <p:spPr>
            <a:xfrm>
              <a:off x="1609792" y="2252458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1788708" y="2110664"/>
              <a:ext cx="380797" cy="245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180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788708" y="3037506"/>
              <a:ext cx="329551" cy="245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 Narrow" panose="020B0606020202030204" pitchFamily="34" charset="0"/>
                </a:rPr>
                <a:t>35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788708" y="2873246"/>
              <a:ext cx="329551" cy="245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45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788708" y="2692256"/>
              <a:ext cx="329551" cy="245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60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788708" y="2532419"/>
              <a:ext cx="329551" cy="245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 Narrow" panose="020B0606020202030204" pitchFamily="34" charset="0"/>
                </a:rPr>
                <a:t>75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788708" y="2399083"/>
              <a:ext cx="380797" cy="245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100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788708" y="2267361"/>
              <a:ext cx="380797" cy="245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140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</p:grpSp>
      <p:cxnSp>
        <p:nvCxnSpPr>
          <p:cNvPr id="45" name="직선 연결선 44"/>
          <p:cNvCxnSpPr/>
          <p:nvPr/>
        </p:nvCxnSpPr>
        <p:spPr>
          <a:xfrm>
            <a:off x="5275733" y="3967494"/>
            <a:ext cx="105459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5380557" y="3858907"/>
            <a:ext cx="268022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00" b="1" dirty="0" smtClean="0">
                <a:latin typeface="Arial Narrow" panose="020B0606020202030204" pitchFamily="34" charset="0"/>
              </a:rPr>
              <a:t>25</a:t>
            </a:r>
            <a:endParaRPr lang="ko-KR" altLang="en-US" sz="700" b="1" dirty="0">
              <a:latin typeface="Arial Narrow" panose="020B0606020202030204" pitchFamily="34" charset="0"/>
            </a:endParaRPr>
          </a:p>
        </p:txBody>
      </p:sp>
      <p:cxnSp>
        <p:nvCxnSpPr>
          <p:cNvPr id="47" name="직선 연결선 46"/>
          <p:cNvCxnSpPr/>
          <p:nvPr/>
        </p:nvCxnSpPr>
        <p:spPr>
          <a:xfrm>
            <a:off x="5275733" y="4898652"/>
            <a:ext cx="105459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5380557" y="4790065"/>
            <a:ext cx="268022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700" b="1" dirty="0" smtClean="0">
                <a:latin typeface="Arial Narrow" panose="020B0606020202030204" pitchFamily="34" charset="0"/>
              </a:rPr>
              <a:t>45</a:t>
            </a:r>
            <a:endParaRPr lang="ko-KR" altLang="en-US" sz="700" b="1" dirty="0">
              <a:latin typeface="Arial Narrow" panose="020B0606020202030204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034520" y="3229486"/>
            <a:ext cx="174761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smtClean="0">
                <a:latin typeface="Arial Narrow" panose="020B0606020202030204" pitchFamily="34" charset="0"/>
              </a:rPr>
              <a:t>* (Dimer)</a:t>
            </a:r>
            <a:endParaRPr lang="ko-KR" altLang="en-US" sz="700" dirty="0">
              <a:latin typeface="Arial Narrow" panose="020B0606020202030204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034520" y="4105645"/>
            <a:ext cx="1747618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dirty="0" smtClean="0">
                <a:latin typeface="Arial Narrow" panose="020B0606020202030204" pitchFamily="34" charset="0"/>
              </a:rPr>
              <a:t>* (Monomer)</a:t>
            </a:r>
            <a:endParaRPr lang="ko-KR" altLang="en-US" sz="700" dirty="0">
              <a:latin typeface="Arial Narrow" panose="020B0606020202030204" pitchFamily="34" charset="0"/>
            </a:endParaRPr>
          </a:p>
        </p:txBody>
      </p:sp>
      <p:grpSp>
        <p:nvGrpSpPr>
          <p:cNvPr id="51" name="그룹 50"/>
          <p:cNvGrpSpPr/>
          <p:nvPr/>
        </p:nvGrpSpPr>
        <p:grpSpPr>
          <a:xfrm>
            <a:off x="5316345" y="2529280"/>
            <a:ext cx="455211" cy="820260"/>
            <a:chOff x="1609792" y="2110664"/>
            <a:chExt cx="559713" cy="1008563"/>
          </a:xfrm>
        </p:grpSpPr>
        <p:cxnSp>
          <p:nvCxnSpPr>
            <p:cNvPr id="52" name="직선 연결선 51"/>
            <p:cNvCxnSpPr/>
            <p:nvPr/>
          </p:nvCxnSpPr>
          <p:spPr>
            <a:xfrm>
              <a:off x="1609792" y="2369817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직선 연결선 52"/>
            <p:cNvCxnSpPr/>
            <p:nvPr/>
          </p:nvCxnSpPr>
          <p:spPr>
            <a:xfrm>
              <a:off x="1609792" y="2493963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직선 연결선 53"/>
            <p:cNvCxnSpPr/>
            <p:nvPr/>
          </p:nvCxnSpPr>
          <p:spPr>
            <a:xfrm>
              <a:off x="1609792" y="2638882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직선 연결선 54"/>
            <p:cNvCxnSpPr/>
            <p:nvPr/>
          </p:nvCxnSpPr>
          <p:spPr>
            <a:xfrm>
              <a:off x="1609792" y="2798633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직선 연결선 55"/>
            <p:cNvCxnSpPr/>
            <p:nvPr/>
          </p:nvCxnSpPr>
          <p:spPr>
            <a:xfrm>
              <a:off x="1609792" y="2972465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직선 연결선 57"/>
            <p:cNvCxnSpPr/>
            <p:nvPr/>
          </p:nvCxnSpPr>
          <p:spPr>
            <a:xfrm>
              <a:off x="1609792" y="2252458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TextBox 58"/>
            <p:cNvSpPr txBox="1"/>
            <p:nvPr/>
          </p:nvSpPr>
          <p:spPr>
            <a:xfrm>
              <a:off x="1788708" y="2110664"/>
              <a:ext cx="380797" cy="245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180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1788708" y="2873246"/>
              <a:ext cx="329551" cy="245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45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1788708" y="2692256"/>
              <a:ext cx="329551" cy="245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60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1788708" y="2532419"/>
              <a:ext cx="329551" cy="245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 Narrow" panose="020B0606020202030204" pitchFamily="34" charset="0"/>
                </a:rPr>
                <a:t>75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1788708" y="2399083"/>
              <a:ext cx="380797" cy="245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100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1788708" y="2267361"/>
              <a:ext cx="380797" cy="2459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140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</p:grpSp>
      <p:sp>
        <p:nvSpPr>
          <p:cNvPr id="67" name="TextBox 66"/>
          <p:cNvSpPr txBox="1"/>
          <p:nvPr/>
        </p:nvSpPr>
        <p:spPr>
          <a:xfrm>
            <a:off x="3584637" y="572489"/>
            <a:ext cx="59182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>
                <a:latin typeface="Arial Narrow" panose="020B0606020202030204" pitchFamily="34" charset="0"/>
              </a:rPr>
              <a:t>Fig. </a:t>
            </a:r>
            <a:r>
              <a:rPr lang="en-US" altLang="ko-KR" sz="1000" b="1" dirty="0" smtClean="0">
                <a:latin typeface="Arial Narrow" panose="020B0606020202030204" pitchFamily="34" charset="0"/>
              </a:rPr>
              <a:t>S4F</a:t>
            </a:r>
            <a:endParaRPr lang="ko-KR" altLang="en-US" sz="1000" b="1" dirty="0">
              <a:latin typeface="Arial Narrow" panose="020B0606020202030204" pitchFamily="34" charset="0"/>
            </a:endParaRPr>
          </a:p>
        </p:txBody>
      </p:sp>
      <p:graphicFrame>
        <p:nvGraphicFramePr>
          <p:cNvPr id="68" name="개체 67">
            <a:extLst>
              <a:ext uri="{FF2B5EF4-FFF2-40B4-BE49-F238E27FC236}">
                <a16:creationId xmlns:a16="http://schemas.microsoft.com/office/drawing/2014/main" id="{C1B30CD7-FDC3-4802-90F6-1D4F3F94A4D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7706939"/>
              </p:ext>
            </p:extLst>
          </p:nvPr>
        </p:nvGraphicFramePr>
        <p:xfrm>
          <a:off x="791910" y="1159609"/>
          <a:ext cx="1756075" cy="6041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91" r:id="rId11" imgW="1979357" imgH="681275" progId="">
                  <p:embed/>
                </p:oleObj>
              </mc:Choice>
              <mc:Fallback>
                <p:oleObj r:id="rId11" imgW="1979357" imgH="681275" progId="">
                  <p:embed/>
                  <p:pic>
                    <p:nvPicPr>
                      <p:cNvPr id="126" name="개체 125">
                        <a:extLst>
                          <a:ext uri="{FF2B5EF4-FFF2-40B4-BE49-F238E27FC236}">
                            <a16:creationId xmlns:a16="http://schemas.microsoft.com/office/drawing/2014/main" id="{C1B30CD7-FDC3-4802-90F6-1D4F3F94A4D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791910" y="1159609"/>
                        <a:ext cx="1756075" cy="6041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" name="개체 68">
            <a:extLst>
              <a:ext uri="{FF2B5EF4-FFF2-40B4-BE49-F238E27FC236}">
                <a16:creationId xmlns:a16="http://schemas.microsoft.com/office/drawing/2014/main" id="{C2E05965-A6CC-4BAC-BD69-93B8798CDBB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0655385"/>
              </p:ext>
            </p:extLst>
          </p:nvPr>
        </p:nvGraphicFramePr>
        <p:xfrm>
          <a:off x="791909" y="1857170"/>
          <a:ext cx="1756075" cy="6041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92" r:id="rId13" imgW="1979357" imgH="681275" progId="">
                  <p:embed/>
                </p:oleObj>
              </mc:Choice>
              <mc:Fallback>
                <p:oleObj r:id="rId13" imgW="1979357" imgH="681275" progId="">
                  <p:embed/>
                  <p:pic>
                    <p:nvPicPr>
                      <p:cNvPr id="127" name="개체 126">
                        <a:extLst>
                          <a:ext uri="{FF2B5EF4-FFF2-40B4-BE49-F238E27FC236}">
                            <a16:creationId xmlns:a16="http://schemas.microsoft.com/office/drawing/2014/main" id="{C2E05965-A6CC-4BAC-BD69-93B8798CDBB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791909" y="1857170"/>
                        <a:ext cx="1756075" cy="6041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" name="개체 69">
            <a:extLst>
              <a:ext uri="{FF2B5EF4-FFF2-40B4-BE49-F238E27FC236}">
                <a16:creationId xmlns:a16="http://schemas.microsoft.com/office/drawing/2014/main" id="{5B4FCD0F-FF49-4808-8062-C458335446C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0942002"/>
              </p:ext>
            </p:extLst>
          </p:nvPr>
        </p:nvGraphicFramePr>
        <p:xfrm>
          <a:off x="761747" y="2584757"/>
          <a:ext cx="1782831" cy="690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93" r:id="rId15" imgW="2009128" imgH="778418" progId="">
                  <p:embed/>
                </p:oleObj>
              </mc:Choice>
              <mc:Fallback>
                <p:oleObj r:id="rId15" imgW="2009128" imgH="778418" progId="">
                  <p:embed/>
                  <p:pic>
                    <p:nvPicPr>
                      <p:cNvPr id="128" name="개체 127">
                        <a:extLst>
                          <a:ext uri="{FF2B5EF4-FFF2-40B4-BE49-F238E27FC236}">
                            <a16:creationId xmlns:a16="http://schemas.microsoft.com/office/drawing/2014/main" id="{5B4FCD0F-FF49-4808-8062-C458335446C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761747" y="2584757"/>
                        <a:ext cx="1782831" cy="6900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" name="TextBox 70"/>
          <p:cNvSpPr txBox="1"/>
          <p:nvPr/>
        </p:nvSpPr>
        <p:spPr>
          <a:xfrm>
            <a:off x="336054" y="820656"/>
            <a:ext cx="60305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>
                <a:latin typeface="Arial Narrow" panose="020B0606020202030204" pitchFamily="34" charset="0"/>
              </a:rPr>
              <a:t>Fig. </a:t>
            </a:r>
            <a:r>
              <a:rPr lang="en-US" altLang="ko-KR" sz="1000" b="1" dirty="0" smtClean="0">
                <a:latin typeface="Arial Narrow" panose="020B0606020202030204" pitchFamily="34" charset="0"/>
              </a:rPr>
              <a:t>S3B</a:t>
            </a:r>
            <a:endParaRPr lang="ko-KR" altLang="en-US" sz="1000" b="1" dirty="0">
              <a:latin typeface="Arial Narrow" panose="020B0606020202030204" pitchFamily="34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409553" y="1373038"/>
            <a:ext cx="38664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700" b="1" dirty="0">
                <a:latin typeface="Arial Narrow" panose="020B0606020202030204" pitchFamily="34" charset="0"/>
              </a:rPr>
              <a:t>SOD1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409553" y="2057354"/>
            <a:ext cx="38664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700" b="1" dirty="0">
                <a:latin typeface="Arial Narrow" panose="020B0606020202030204" pitchFamily="34" charset="0"/>
              </a:rPr>
              <a:t>SOD1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427185" y="2779629"/>
            <a:ext cx="369012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700" b="1" dirty="0" smtClean="0">
                <a:latin typeface="Arial Narrow" panose="020B0606020202030204" pitchFamily="34" charset="0"/>
              </a:rPr>
              <a:t>Actin</a:t>
            </a:r>
            <a:endParaRPr lang="en-US" altLang="ko-KR" sz="700" b="1" dirty="0">
              <a:latin typeface="Arial Narrow" panose="020B0606020202030204" pitchFamily="34" charset="0"/>
            </a:endParaRPr>
          </a:p>
        </p:txBody>
      </p:sp>
      <p:grpSp>
        <p:nvGrpSpPr>
          <p:cNvPr id="75" name="그룹 74"/>
          <p:cNvGrpSpPr/>
          <p:nvPr/>
        </p:nvGrpSpPr>
        <p:grpSpPr>
          <a:xfrm>
            <a:off x="2541250" y="2712648"/>
            <a:ext cx="372846" cy="200055"/>
            <a:chOff x="1596099" y="4672160"/>
            <a:chExt cx="636382" cy="341459"/>
          </a:xfrm>
        </p:grpSpPr>
        <p:cxnSp>
          <p:nvCxnSpPr>
            <p:cNvPr id="76" name="직선 연결선 75"/>
            <p:cNvCxnSpPr/>
            <p:nvPr/>
          </p:nvCxnSpPr>
          <p:spPr>
            <a:xfrm>
              <a:off x="1596099" y="4836286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TextBox 76"/>
            <p:cNvSpPr txBox="1"/>
            <p:nvPr/>
          </p:nvSpPr>
          <p:spPr>
            <a:xfrm>
              <a:off x="1775015" y="4672160"/>
              <a:ext cx="457466" cy="3414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45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</p:grpSp>
      <p:sp>
        <p:nvSpPr>
          <p:cNvPr id="78" name="TextBox 77"/>
          <p:cNvSpPr txBox="1"/>
          <p:nvPr/>
        </p:nvSpPr>
        <p:spPr>
          <a:xfrm>
            <a:off x="2489342" y="1324222"/>
            <a:ext cx="63855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dirty="0" smtClean="0">
                <a:latin typeface="Arial Narrow" panose="020B0606020202030204" pitchFamily="34" charset="0"/>
              </a:rPr>
              <a:t>* (Halo-SOD1)</a:t>
            </a:r>
            <a:endParaRPr lang="ko-KR" altLang="en-US" sz="700" dirty="0">
              <a:latin typeface="Arial Narrow" panose="020B0606020202030204" pitchFamily="34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2489342" y="2110923"/>
            <a:ext cx="63855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00" dirty="0" smtClean="0">
                <a:latin typeface="Arial Narrow" panose="020B0606020202030204" pitchFamily="34" charset="0"/>
              </a:rPr>
              <a:t>* (Halo-SOD1)</a:t>
            </a:r>
            <a:endParaRPr lang="ko-KR" altLang="en-US" sz="700" dirty="0">
              <a:latin typeface="Arial Narrow" panose="020B0606020202030204" pitchFamily="34" charset="0"/>
            </a:endParaRPr>
          </a:p>
        </p:txBody>
      </p:sp>
      <p:grpSp>
        <p:nvGrpSpPr>
          <p:cNvPr id="80" name="그룹 79"/>
          <p:cNvGrpSpPr/>
          <p:nvPr/>
        </p:nvGrpSpPr>
        <p:grpSpPr>
          <a:xfrm>
            <a:off x="2557496" y="1219908"/>
            <a:ext cx="372846" cy="623368"/>
            <a:chOff x="1596099" y="4403873"/>
            <a:chExt cx="636382" cy="898773"/>
          </a:xfrm>
        </p:grpSpPr>
        <p:cxnSp>
          <p:nvCxnSpPr>
            <p:cNvPr id="81" name="직선 연결선 80"/>
            <p:cNvCxnSpPr/>
            <p:nvPr/>
          </p:nvCxnSpPr>
          <p:spPr>
            <a:xfrm>
              <a:off x="1596099" y="4575510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직선 연결선 81"/>
            <p:cNvCxnSpPr/>
            <p:nvPr/>
          </p:nvCxnSpPr>
          <p:spPr>
            <a:xfrm>
              <a:off x="1596099" y="4836286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직선 연결선 82"/>
            <p:cNvCxnSpPr/>
            <p:nvPr/>
          </p:nvCxnSpPr>
          <p:spPr>
            <a:xfrm>
              <a:off x="1596099" y="5076918"/>
              <a:ext cx="180000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TextBox 83"/>
            <p:cNvSpPr txBox="1"/>
            <p:nvPr/>
          </p:nvSpPr>
          <p:spPr>
            <a:xfrm>
              <a:off x="1775015" y="4961187"/>
              <a:ext cx="457466" cy="3414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>
                  <a:latin typeface="Arial Narrow" panose="020B0606020202030204" pitchFamily="34" charset="0"/>
                </a:rPr>
                <a:t>35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1775015" y="4672160"/>
              <a:ext cx="457466" cy="3414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45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1775015" y="4403873"/>
              <a:ext cx="457466" cy="3414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700" b="1" dirty="0" smtClean="0">
                  <a:latin typeface="Arial Narrow" panose="020B0606020202030204" pitchFamily="34" charset="0"/>
                </a:rPr>
                <a:t>60</a:t>
              </a:r>
              <a:endParaRPr lang="ko-KR" altLang="en-US" sz="700" b="1" dirty="0">
                <a:latin typeface="Arial Narrow" panose="020B0606020202030204" pitchFamily="34" charset="0"/>
              </a:endParaRPr>
            </a:p>
          </p:txBody>
        </p:sp>
      </p:grpSp>
      <p:sp>
        <p:nvSpPr>
          <p:cNvPr id="87" name="직사각형 86"/>
          <p:cNvSpPr/>
          <p:nvPr/>
        </p:nvSpPr>
        <p:spPr>
          <a:xfrm>
            <a:off x="295367" y="822896"/>
            <a:ext cx="2818641" cy="254432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직사각형 87"/>
          <p:cNvSpPr/>
          <p:nvPr/>
        </p:nvSpPr>
        <p:spPr>
          <a:xfrm>
            <a:off x="3313610" y="572490"/>
            <a:ext cx="2818641" cy="487633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25592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15745</TotalTime>
  <Words>365</Words>
  <Application>Microsoft Office PowerPoint</Application>
  <PresentationFormat>A4 용지(210x297mm)</PresentationFormat>
  <Paragraphs>247</Paragraphs>
  <Slides>4</Slides>
  <Notes>0</Notes>
  <HiddenSlides>0</HiddenSlides>
  <MMClips>0</MMClips>
  <ScaleCrop>false</ScaleCrop>
  <HeadingPairs>
    <vt:vector size="8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포함된 OLE 서버</vt:lpstr>
      </vt:variant>
      <vt:variant>
        <vt:i4>0</vt:i4>
      </vt:variant>
      <vt:variant>
        <vt:lpstr>슬라이드 제목</vt:lpstr>
      </vt:variant>
      <vt:variant>
        <vt:i4>4</vt:i4>
      </vt:variant>
    </vt:vector>
  </HeadingPairs>
  <TitlesOfParts>
    <vt:vector size="10" baseType="lpstr">
      <vt:lpstr>맑은 고딕</vt:lpstr>
      <vt:lpstr>Arial</vt:lpstr>
      <vt:lpstr>Arial Narrow</vt:lpstr>
      <vt:lpstr>Calibri</vt:lpstr>
      <vt:lpstr>Calibri Light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Owner</cp:lastModifiedBy>
  <cp:revision>477</cp:revision>
  <dcterms:created xsi:type="dcterms:W3CDTF">2019-10-19T01:40:47Z</dcterms:created>
  <dcterms:modified xsi:type="dcterms:W3CDTF">2024-11-08T19:19:08Z</dcterms:modified>
</cp:coreProperties>
</file>