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82" r:id="rId3"/>
    <p:sldId id="266" r:id="rId4"/>
    <p:sldId id="281" r:id="rId5"/>
    <p:sldId id="28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11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14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F88E-61B6-48FA-8608-BC7BD70557FC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87FD-19FF-49A9-BAB4-6454DA074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059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F88E-61B6-48FA-8608-BC7BD70557FC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87FD-19FF-49A9-BAB4-6454DA074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820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F88E-61B6-48FA-8608-BC7BD70557FC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87FD-19FF-49A9-BAB4-6454DA074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79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F88E-61B6-48FA-8608-BC7BD70557FC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87FD-19FF-49A9-BAB4-6454DA074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108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F88E-61B6-48FA-8608-BC7BD70557FC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87FD-19FF-49A9-BAB4-6454DA074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667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F88E-61B6-48FA-8608-BC7BD70557FC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87FD-19FF-49A9-BAB4-6454DA074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227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F88E-61B6-48FA-8608-BC7BD70557FC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87FD-19FF-49A9-BAB4-6454DA074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776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F88E-61B6-48FA-8608-BC7BD70557FC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87FD-19FF-49A9-BAB4-6454DA074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531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F88E-61B6-48FA-8608-BC7BD70557FC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87FD-19FF-49A9-BAB4-6454DA074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023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F88E-61B6-48FA-8608-BC7BD70557FC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87FD-19FF-49A9-BAB4-6454DA074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128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F88E-61B6-48FA-8608-BC7BD70557FC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87FD-19FF-49A9-BAB4-6454DA074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999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9F88E-61B6-48FA-8608-BC7BD70557FC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E87FD-19FF-49A9-BAB4-6454DA074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994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71300" y="4941739"/>
            <a:ext cx="700551" cy="153918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945430" y="0"/>
            <a:ext cx="59338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45429" y="1337091"/>
            <a:ext cx="59338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945428" y="4509837"/>
            <a:ext cx="59338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0805CE-A9E0-4C1E-9F9B-535ADE297740}"/>
              </a:ext>
            </a:extLst>
          </p:cNvPr>
          <p:cNvSpPr txBox="1"/>
          <p:nvPr/>
        </p:nvSpPr>
        <p:spPr>
          <a:xfrm>
            <a:off x="26317" y="39482"/>
            <a:ext cx="1919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Additional file 2: Fig. S1</a:t>
            </a:r>
            <a:endParaRPr lang="ko-KR" altLang="en-US" sz="1400" b="1" dirty="0"/>
          </a:p>
        </p:txBody>
      </p:sp>
      <p:grpSp>
        <p:nvGrpSpPr>
          <p:cNvPr id="9" name="Group 8"/>
          <p:cNvGrpSpPr/>
          <p:nvPr/>
        </p:nvGrpSpPr>
        <p:grpSpPr>
          <a:xfrm>
            <a:off x="3021575" y="89282"/>
            <a:ext cx="7315215" cy="1152431"/>
            <a:chOff x="2671300" y="105405"/>
            <a:chExt cx="7315215" cy="1152431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222"/>
            <a:stretch/>
          </p:blipFill>
          <p:spPr>
            <a:xfrm>
              <a:off x="2671300" y="105405"/>
              <a:ext cx="7315215" cy="991875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438399" y="988867"/>
              <a:ext cx="12454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/>
                <a:t>Mean proportion, %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250216" y="1011615"/>
              <a:ext cx="216992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/>
                <a:t>Difference in mean proportions, %</a:t>
              </a: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3438398" y="6605194"/>
            <a:ext cx="12454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Mean proportion, %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2671300" y="1402962"/>
            <a:ext cx="7315215" cy="3123562"/>
            <a:chOff x="2671300" y="1402962"/>
            <a:chExt cx="7315215" cy="312356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202"/>
            <a:stretch/>
          </p:blipFill>
          <p:spPr>
            <a:xfrm>
              <a:off x="2671300" y="1402962"/>
              <a:ext cx="7315215" cy="2871858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3834639" y="4263616"/>
              <a:ext cx="12454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/>
                <a:t>Mean proportion, %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250216" y="4280303"/>
              <a:ext cx="216992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/>
                <a:t>Difference in mean proportions, %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066186" y="6605193"/>
            <a:ext cx="21699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Difference in mean proportions, %</a:t>
            </a: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F9A1F7EA-2A85-446A-8938-F0D2F1C61CBA}"/>
              </a:ext>
            </a:extLst>
          </p:cNvPr>
          <p:cNvGrpSpPr/>
          <p:nvPr/>
        </p:nvGrpSpPr>
        <p:grpSpPr>
          <a:xfrm>
            <a:off x="2705167" y="4532007"/>
            <a:ext cx="7789348" cy="2067310"/>
            <a:chOff x="2705167" y="4532007"/>
            <a:chExt cx="7789348" cy="206731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658"/>
            <a:stretch/>
          </p:blipFill>
          <p:spPr>
            <a:xfrm>
              <a:off x="3179300" y="4532007"/>
              <a:ext cx="7315215" cy="2067310"/>
            </a:xfrm>
            <a:prstGeom prst="rect">
              <a:avLst/>
            </a:prstGeom>
          </p:spPr>
        </p:pic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8BB73E60-FB73-4BED-A547-A2CDD96C04F0}"/>
                </a:ext>
              </a:extLst>
            </p:cNvPr>
            <p:cNvGrpSpPr/>
            <p:nvPr/>
          </p:nvGrpSpPr>
          <p:grpSpPr>
            <a:xfrm>
              <a:off x="2705167" y="4892716"/>
              <a:ext cx="1209675" cy="1369584"/>
              <a:chOff x="2682589" y="4937872"/>
              <a:chExt cx="1209675" cy="1369584"/>
            </a:xfrm>
          </p:grpSpPr>
          <p:sp>
            <p:nvSpPr>
              <p:cNvPr id="2" name="TextBox 1"/>
              <p:cNvSpPr txBox="1"/>
              <p:nvPr/>
            </p:nvSpPr>
            <p:spPr>
              <a:xfrm>
                <a:off x="2682589" y="5151652"/>
                <a:ext cx="1209675" cy="2308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Unclassified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2682589" y="4937872"/>
                <a:ext cx="1209675" cy="2308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9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Prevotella</a:t>
                </a: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2682589" y="5365432"/>
                <a:ext cx="1209675" cy="2308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9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Treponema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2682589" y="5610962"/>
                <a:ext cx="1209675" cy="2308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9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Lactobacillus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2682589" y="5843792"/>
                <a:ext cx="1209675" cy="2308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9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Bacteroides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2682589" y="6076624"/>
                <a:ext cx="1209675" cy="2308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9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p-75-a5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86149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425292" y="448930"/>
            <a:ext cx="6082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44951" y="448930"/>
            <a:ext cx="6082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439888" y="3679343"/>
            <a:ext cx="6082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DA5F64-35AE-42CD-AA4A-DC133C49B60C}"/>
              </a:ext>
            </a:extLst>
          </p:cNvPr>
          <p:cNvSpPr txBox="1"/>
          <p:nvPr/>
        </p:nvSpPr>
        <p:spPr>
          <a:xfrm>
            <a:off x="145714" y="37641"/>
            <a:ext cx="24158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Additional file 2:Fig. S2</a:t>
            </a:r>
            <a:endParaRPr lang="ko-KR" altLang="en-US" sz="1400" dirty="0"/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2184980"/>
              </p:ext>
            </p:extLst>
          </p:nvPr>
        </p:nvGraphicFramePr>
        <p:xfrm>
          <a:off x="1060034" y="405137"/>
          <a:ext cx="4641850" cy="3214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3" name="Prism 7" r:id="rId3" imgW="5595068" imgH="3875618" progId="Prism7.Document">
                  <p:embed/>
                </p:oleObj>
              </mc:Choice>
              <mc:Fallback>
                <p:oleObj name="Prism 7" r:id="rId3" imgW="5595068" imgH="3875618" progId="Prism7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60034" y="405137"/>
                        <a:ext cx="4641850" cy="3214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1736938"/>
              </p:ext>
            </p:extLst>
          </p:nvPr>
        </p:nvGraphicFramePr>
        <p:xfrm>
          <a:off x="6510400" y="405137"/>
          <a:ext cx="4933950" cy="3214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4" name="Prism 7" r:id="rId5" imgW="5948722" imgH="3875618" progId="Prism7.Document">
                  <p:embed/>
                </p:oleObj>
              </mc:Choice>
              <mc:Fallback>
                <p:oleObj name="Prism 7" r:id="rId5" imgW="5948722" imgH="3875618" progId="Prism7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10400" y="405137"/>
                        <a:ext cx="4933950" cy="3214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7817631"/>
              </p:ext>
            </p:extLst>
          </p:nvPr>
        </p:nvGraphicFramePr>
        <p:xfrm>
          <a:off x="3965575" y="3679672"/>
          <a:ext cx="4646613" cy="321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5" name="Prism 7" r:id="rId7" imgW="5604432" imgH="3875618" progId="Prism7.Document">
                  <p:embed/>
                </p:oleObj>
              </mc:Choice>
              <mc:Fallback>
                <p:oleObj name="Prism 7" r:id="rId7" imgW="5604432" imgH="3875618" progId="Prism7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965575" y="3679672"/>
                        <a:ext cx="4646613" cy="3213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3800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0DCC6E5-29A6-4413-B85B-D4E9D7B12317}"/>
              </a:ext>
            </a:extLst>
          </p:cNvPr>
          <p:cNvSpPr txBox="1"/>
          <p:nvPr/>
        </p:nvSpPr>
        <p:spPr>
          <a:xfrm>
            <a:off x="45154" y="18266"/>
            <a:ext cx="25512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Additional file 2: Fig. S3</a:t>
            </a:r>
            <a:endParaRPr lang="ko-KR" altLang="en-US" sz="1400" b="1" dirty="0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6A96912-939F-428F-8CCC-CCFB50E5F160}"/>
              </a:ext>
            </a:extLst>
          </p:cNvPr>
          <p:cNvGrpSpPr/>
          <p:nvPr/>
        </p:nvGrpSpPr>
        <p:grpSpPr>
          <a:xfrm>
            <a:off x="4404204" y="228600"/>
            <a:ext cx="3568222" cy="6356384"/>
            <a:chOff x="4404204" y="228600"/>
            <a:chExt cx="3568222" cy="6356384"/>
          </a:xfrm>
        </p:grpSpPr>
        <p:grpSp>
          <p:nvGrpSpPr>
            <p:cNvPr id="4" name="Group 3"/>
            <p:cNvGrpSpPr/>
            <p:nvPr/>
          </p:nvGrpSpPr>
          <p:grpSpPr>
            <a:xfrm>
              <a:off x="4404204" y="228600"/>
              <a:ext cx="3568222" cy="6356384"/>
              <a:chOff x="114777" y="71683"/>
              <a:chExt cx="3722575" cy="6623084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356" r="15360"/>
              <a:stretch/>
            </p:blipFill>
            <p:spPr>
              <a:xfrm>
                <a:off x="114777" y="464351"/>
                <a:ext cx="3722575" cy="6230416"/>
              </a:xfrm>
              <a:prstGeom prst="rect">
                <a:avLst/>
              </a:prstGeom>
            </p:spPr>
          </p:pic>
          <p:pic>
            <p:nvPicPr>
              <p:cNvPr id="6" name="Picture 5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2804" r="86463"/>
              <a:stretch/>
            </p:blipFill>
            <p:spPr>
              <a:xfrm>
                <a:off x="553975" y="71683"/>
                <a:ext cx="812322" cy="493470"/>
              </a:xfrm>
              <a:prstGeom prst="rect">
                <a:avLst/>
              </a:prstGeom>
            </p:spPr>
          </p:pic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191688E-7982-4A5F-B122-A1FD56B3C222}"/>
                </a:ext>
              </a:extLst>
            </p:cNvPr>
            <p:cNvSpPr txBox="1"/>
            <p:nvPr/>
          </p:nvSpPr>
          <p:spPr>
            <a:xfrm>
              <a:off x="6353250" y="588317"/>
              <a:ext cx="1178523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dirty="0"/>
                <a:t>abundance, %</a:t>
              </a:r>
              <a:endParaRPr lang="ko-KR" alt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2287130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A8F800-863F-4F31-8286-5D5D7A15BE72}"/>
              </a:ext>
            </a:extLst>
          </p:cNvPr>
          <p:cNvSpPr txBox="1"/>
          <p:nvPr/>
        </p:nvSpPr>
        <p:spPr>
          <a:xfrm>
            <a:off x="43736" y="0"/>
            <a:ext cx="2428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Additional file 2: Fig. S4</a:t>
            </a:r>
            <a:endParaRPr lang="ko-KR" altLang="en-US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495292" y="2033776"/>
            <a:ext cx="11511861" cy="2626926"/>
            <a:chOff x="495292" y="2033776"/>
            <a:chExt cx="11511861" cy="2626926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210"/>
            <a:stretch/>
          </p:blipFill>
          <p:spPr>
            <a:xfrm>
              <a:off x="495292" y="2033776"/>
              <a:ext cx="11511861" cy="2328674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3400425" y="4352925"/>
              <a:ext cx="16834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Mean proportion, %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038975" y="4352924"/>
              <a:ext cx="2748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Difference in mean proportions, 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4073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50658" y="674549"/>
            <a:ext cx="6082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03177" y="674549"/>
            <a:ext cx="6082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1227343"/>
              </p:ext>
            </p:extLst>
          </p:nvPr>
        </p:nvGraphicFramePr>
        <p:xfrm>
          <a:off x="433073" y="1259150"/>
          <a:ext cx="5067300" cy="5205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4" name="Prism 7" r:id="rId3" imgW="5067830" imgH="5205306" progId="Prism7.Document">
                  <p:embed/>
                </p:oleObj>
              </mc:Choice>
              <mc:Fallback>
                <p:oleObj name="Prism 7" r:id="rId3" imgW="5067830" imgH="5205306" progId="Prism7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3073" y="1259150"/>
                        <a:ext cx="5067300" cy="5205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8814276"/>
              </p:ext>
            </p:extLst>
          </p:nvPr>
        </p:nvGraphicFramePr>
        <p:xfrm>
          <a:off x="5500373" y="1259150"/>
          <a:ext cx="5581650" cy="555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5" name="Prism 7" r:id="rId5" imgW="5581383" imgH="5551414" progId="Prism7.Document">
                  <p:embed/>
                </p:oleObj>
              </mc:Choice>
              <mc:Fallback>
                <p:oleObj name="Prism 7" r:id="rId5" imgW="5581383" imgH="5551414" progId="Prism7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500373" y="1259150"/>
                        <a:ext cx="5581650" cy="5551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FE8B804-7A92-4FE6-A791-897D0F01B1E4}"/>
              </a:ext>
            </a:extLst>
          </p:cNvPr>
          <p:cNvSpPr txBox="1"/>
          <p:nvPr/>
        </p:nvSpPr>
        <p:spPr>
          <a:xfrm>
            <a:off x="0" y="14170"/>
            <a:ext cx="26754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Additional file 2: Fig. S5</a:t>
            </a:r>
            <a:endParaRPr lang="ko-KR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802133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2316</TotalTime>
  <Words>92</Words>
  <Application>Microsoft Office PowerPoint</Application>
  <PresentationFormat>와이드스크린</PresentationFormat>
  <Paragraphs>28</Paragraphs>
  <Slides>5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1" baseType="lpstr">
      <vt:lpstr>맑은 고딕</vt:lpstr>
      <vt:lpstr>Arial</vt:lpstr>
      <vt:lpstr>Calibri</vt:lpstr>
      <vt:lpstr>Calibri Light</vt:lpstr>
      <vt:lpstr>Office Theme</vt:lpstr>
      <vt:lpstr>Prism 7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사용자</dc:creator>
  <cp:lastModifiedBy>kimxx887</cp:lastModifiedBy>
  <cp:revision>88</cp:revision>
  <dcterms:created xsi:type="dcterms:W3CDTF">2018-02-19T08:05:34Z</dcterms:created>
  <dcterms:modified xsi:type="dcterms:W3CDTF">2018-04-18T06:33:04Z</dcterms:modified>
</cp:coreProperties>
</file>