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30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61464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90324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20693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8512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4767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9506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3961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978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6639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6262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50877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1612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2640684"/>
              </p:ext>
            </p:extLst>
          </p:nvPr>
        </p:nvGraphicFramePr>
        <p:xfrm>
          <a:off x="252503" y="410370"/>
          <a:ext cx="5307965" cy="3336483"/>
        </p:xfrm>
        <a:graphic>
          <a:graphicData uri="http://schemas.openxmlformats.org/drawingml/2006/table">
            <a:tbl>
              <a:tblPr firstRow="1" firstCol="1" bandRow="1">
                <a:tableStyleId>{793D81CF-94F2-401A-BA57-92F5A7B2D0C5}</a:tableStyleId>
              </a:tblPr>
              <a:tblGrid>
                <a:gridCol w="1437005">
                  <a:extLst>
                    <a:ext uri="{9D8B030D-6E8A-4147-A177-3AD203B41FA5}">
                      <a16:colId xmlns:a16="http://schemas.microsoft.com/office/drawing/2014/main" val="1776069553"/>
                    </a:ext>
                  </a:extLst>
                </a:gridCol>
                <a:gridCol w="3870960">
                  <a:extLst>
                    <a:ext uri="{9D8B030D-6E8A-4147-A177-3AD203B41FA5}">
                      <a16:colId xmlns:a16="http://schemas.microsoft.com/office/drawing/2014/main" val="11226985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tx1"/>
                          </a:solidFill>
                          <a:effectLst/>
                        </a:rPr>
                        <a:t>Validated miRNA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tx1"/>
                          </a:solidFill>
                          <a:effectLst/>
                        </a:rPr>
                        <a:t>The predicted target mRNA that match DEGs in transcriptome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672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effectLst/>
                        </a:rPr>
                        <a:t>miR-1964-3p </a:t>
                      </a:r>
                      <a:r>
                        <a:rPr lang="en-GB" sz="1400" kern="1200">
                          <a:effectLst/>
                        </a:rPr>
                        <a:t>↓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effectLst/>
                        </a:rPr>
                        <a:t>↑</a:t>
                      </a:r>
                      <a:r>
                        <a:rPr lang="en-GB" sz="1200" kern="1200">
                          <a:effectLst/>
                        </a:rPr>
                        <a:t> Fosb, Plk 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8402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effectLst/>
                        </a:rPr>
                        <a:t>miR-206-3p </a:t>
                      </a:r>
                      <a:r>
                        <a:rPr lang="en-GB" sz="1400" kern="1200">
                          <a:effectLst/>
                        </a:rPr>
                        <a:t>↓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effectLst/>
                        </a:rPr>
                        <a:t>↑</a:t>
                      </a:r>
                      <a:r>
                        <a:rPr lang="en-GB" sz="1200" kern="1200">
                          <a:effectLst/>
                        </a:rPr>
                        <a:t> Hecw2, Fosb, Pcdh7, Bdnf, Kitl, Rab3c, Ccdc85a, Arhgap32, Hmgcr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2988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effectLst/>
                        </a:rPr>
                        <a:t>miR-219a-2-3p </a:t>
                      </a:r>
                      <a:r>
                        <a:rPr lang="en-GB" sz="1400" kern="1200">
                          <a:effectLst/>
                        </a:rPr>
                        <a:t>↓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effectLst/>
                        </a:rPr>
                        <a:t>↑</a:t>
                      </a:r>
                      <a:r>
                        <a:rPr lang="en-GB" sz="1200" kern="1200">
                          <a:effectLst/>
                        </a:rPr>
                        <a:t> Fosb, Pcdh7, Mef2c, Plk2, Rab3c, Ccd85a, Arhgap6, Nsa2, Atp2b4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9644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effectLst/>
                        </a:rPr>
                        <a:t>miR-182-5p </a:t>
                      </a:r>
                      <a:r>
                        <a:rPr lang="en-GB" sz="1400" kern="1200">
                          <a:effectLst/>
                        </a:rPr>
                        <a:t>↓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effectLst/>
                        </a:rPr>
                        <a:t>↑</a:t>
                      </a:r>
                      <a:r>
                        <a:rPr lang="en-GB" sz="1200" kern="1200">
                          <a:effectLst/>
                        </a:rPr>
                        <a:t> Pcdh7. Mef2c, Slc2a1, Bdnf, Tmem245, Sv2b, Cacna2d1, Samd3, Hdac9, Rgs7, Dis3, Chrm1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72557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effectLst/>
                        </a:rPr>
                        <a:t>miR-183-5p </a:t>
                      </a:r>
                      <a:r>
                        <a:rPr lang="en-GB" sz="1400" kern="1200">
                          <a:effectLst/>
                        </a:rPr>
                        <a:t>↓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effectLst/>
                        </a:rPr>
                        <a:t>↑</a:t>
                      </a:r>
                      <a:r>
                        <a:rPr lang="en-GB" sz="1200" kern="1200">
                          <a:effectLst/>
                        </a:rPr>
                        <a:t> Mef2c, Kitl, Tmem245. Sv2b, Arhgap6, Pam, Sik1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688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effectLst/>
                        </a:rPr>
                        <a:t>miR-187-3p </a:t>
                      </a:r>
                      <a:r>
                        <a:rPr lang="en-GB" sz="1400" kern="1200">
                          <a:effectLst/>
                        </a:rPr>
                        <a:t>↓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effectLst/>
                        </a:rPr>
                        <a:t>↑</a:t>
                      </a:r>
                      <a:r>
                        <a:rPr lang="en-GB" sz="1200" kern="1200">
                          <a:effectLst/>
                        </a:rPr>
                        <a:t>Slc2a1, Crim1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9805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effectLst/>
                        </a:rPr>
                        <a:t>miR-362-5p </a:t>
                      </a:r>
                      <a:r>
                        <a:rPr lang="en-GB" sz="1400" kern="1200">
                          <a:effectLst/>
                        </a:rPr>
                        <a:t>↑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effectLst/>
                        </a:rPr>
                        <a:t>↓</a:t>
                      </a:r>
                      <a:r>
                        <a:rPr lang="en-GB" sz="1200" kern="1200">
                          <a:effectLst/>
                        </a:rPr>
                        <a:t> Apln, Slc43a2, Sh3rf2, Robo3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801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effectLst/>
                        </a:rPr>
                        <a:t>miR-673-5p </a:t>
                      </a:r>
                      <a:r>
                        <a:rPr lang="en-GB" sz="1400" kern="1200">
                          <a:effectLst/>
                        </a:rPr>
                        <a:t>↑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effectLst/>
                        </a:rPr>
                        <a:t>↓</a:t>
                      </a:r>
                      <a:r>
                        <a:rPr lang="en-GB" sz="1200" kern="1200">
                          <a:effectLst/>
                        </a:rPr>
                        <a:t> Mme, Apln, Slc43a2, Dctn3, Taf4a, Tmp3, Bcat1, Igfbp5, Hist1h1c, Mrpl35, Mzt1, D2hgdh, Pnpo, Srgap1, Rassf4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877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effectLst/>
                        </a:rPr>
                        <a:t>miR-3535 </a:t>
                      </a:r>
                      <a:r>
                        <a:rPr lang="en-GB" sz="1400" kern="1200" dirty="0">
                          <a:effectLst/>
                        </a:rPr>
                        <a:t>↑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effectLst/>
                        </a:rPr>
                        <a:t>↓</a:t>
                      </a:r>
                      <a:r>
                        <a:rPr lang="en-GB" sz="1200" kern="1200" dirty="0">
                          <a:effectLst/>
                        </a:rPr>
                        <a:t> </a:t>
                      </a:r>
                      <a:r>
                        <a:rPr lang="en-GB" sz="1200" kern="1200" dirty="0" err="1">
                          <a:effectLst/>
                        </a:rPr>
                        <a:t>Gnal</a:t>
                      </a:r>
                      <a:r>
                        <a:rPr lang="en-GB" sz="1200" kern="1200" dirty="0">
                          <a:effectLst/>
                        </a:rPr>
                        <a:t>, Kcnab3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971324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9376" y="133371"/>
            <a:ext cx="3250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Supplemental Table 4.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1267934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</TotalTime>
  <Words>158</Words>
  <Application>Microsoft Office PowerPoint</Application>
  <PresentationFormat>A4 Paper (210x297 mm)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</dc:creator>
  <cp:lastModifiedBy>Hoban, Alan</cp:lastModifiedBy>
  <cp:revision>6</cp:revision>
  <dcterms:created xsi:type="dcterms:W3CDTF">2016-09-14T11:07:02Z</dcterms:created>
  <dcterms:modified xsi:type="dcterms:W3CDTF">2017-01-14T13:09:07Z</dcterms:modified>
</cp:coreProperties>
</file>