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24" autoAdjust="0"/>
    <p:restoredTop sz="94598" autoAdjust="0"/>
  </p:normalViewPr>
  <p:slideViewPr>
    <p:cSldViewPr>
      <p:cViewPr varScale="1">
        <p:scale>
          <a:sx n="80" d="100"/>
          <a:sy n="80" d="100"/>
        </p:scale>
        <p:origin x="122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058144-8497-4415-AE27-B02F858F8745}" type="datetimeFigureOut">
              <a:rPr lang="en-AU" smtClean="0"/>
              <a:t>16/07/2020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28953-CAAC-497E-816B-3C6B02CD4A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20522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2827580B-0969-4FB4-9310-45FCF042D2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096530"/>
              </p:ext>
            </p:extLst>
          </p:nvPr>
        </p:nvGraphicFramePr>
        <p:xfrm>
          <a:off x="914400" y="2286000"/>
          <a:ext cx="7467599" cy="3191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4296">
                  <a:extLst>
                    <a:ext uri="{9D8B030D-6E8A-4147-A177-3AD203B41FA5}">
                      <a16:colId xmlns:a16="http://schemas.microsoft.com/office/drawing/2014/main" val="2371080059"/>
                    </a:ext>
                  </a:extLst>
                </a:gridCol>
                <a:gridCol w="1892606">
                  <a:extLst>
                    <a:ext uri="{9D8B030D-6E8A-4147-A177-3AD203B41FA5}">
                      <a16:colId xmlns:a16="http://schemas.microsoft.com/office/drawing/2014/main" val="3714683705"/>
                    </a:ext>
                  </a:extLst>
                </a:gridCol>
                <a:gridCol w="725361">
                  <a:extLst>
                    <a:ext uri="{9D8B030D-6E8A-4147-A177-3AD203B41FA5}">
                      <a16:colId xmlns:a16="http://schemas.microsoft.com/office/drawing/2014/main" val="3990364585"/>
                    </a:ext>
                  </a:extLst>
                </a:gridCol>
                <a:gridCol w="744815">
                  <a:extLst>
                    <a:ext uri="{9D8B030D-6E8A-4147-A177-3AD203B41FA5}">
                      <a16:colId xmlns:a16="http://schemas.microsoft.com/office/drawing/2014/main" val="2498435883"/>
                    </a:ext>
                  </a:extLst>
                </a:gridCol>
                <a:gridCol w="644765">
                  <a:extLst>
                    <a:ext uri="{9D8B030D-6E8A-4147-A177-3AD203B41FA5}">
                      <a16:colId xmlns:a16="http://schemas.microsoft.com/office/drawing/2014/main" val="2382113675"/>
                    </a:ext>
                  </a:extLst>
                </a:gridCol>
                <a:gridCol w="525260">
                  <a:extLst>
                    <a:ext uri="{9D8B030D-6E8A-4147-A177-3AD203B41FA5}">
                      <a16:colId xmlns:a16="http://schemas.microsoft.com/office/drawing/2014/main" val="411302811"/>
                    </a:ext>
                  </a:extLst>
                </a:gridCol>
                <a:gridCol w="500248">
                  <a:extLst>
                    <a:ext uri="{9D8B030D-6E8A-4147-A177-3AD203B41FA5}">
                      <a16:colId xmlns:a16="http://schemas.microsoft.com/office/drawing/2014/main" val="3230695396"/>
                    </a:ext>
                  </a:extLst>
                </a:gridCol>
                <a:gridCol w="500248">
                  <a:extLst>
                    <a:ext uri="{9D8B030D-6E8A-4147-A177-3AD203B41FA5}">
                      <a16:colId xmlns:a16="http://schemas.microsoft.com/office/drawing/2014/main" val="675680460"/>
                    </a:ext>
                  </a:extLst>
                </a:gridCol>
              </a:tblGrid>
              <a:tr h="5427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Level_1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Level_2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Mean%</a:t>
                      </a:r>
                      <a:b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SD%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Mean%</a:t>
                      </a:r>
                      <a:b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SD%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Mean%</a:t>
                      </a:r>
                      <a:b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SD%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 vs </a:t>
                      </a:r>
                      <a:b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HFFD</a:t>
                      </a:r>
                      <a:b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  <a:endParaRPr lang="en-US" sz="8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HFBG vs </a:t>
                      </a:r>
                      <a:b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HFFD</a:t>
                      </a:r>
                      <a:b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  <a:endParaRPr lang="en-US" sz="8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9389808"/>
                  </a:ext>
                </a:extLst>
              </a:tr>
              <a:tr h="22076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Cellular Processes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 Motility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2.131 (0.393)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2.718 (0.200)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2.737 (0.158)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0371842"/>
                  </a:ext>
                </a:extLst>
              </a:tr>
              <a:tr h="22076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Cellular Processes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 Growth and Death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0.491 (0.041)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0.509 (0.007)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0.467 (0.014)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8765674"/>
                  </a:ext>
                </a:extLst>
              </a:tr>
              <a:tr h="22076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Metabolism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Amino Acid Metabolism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9.685 (0.150)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9.043 (0.177)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9.556 (0.149)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6880912"/>
                  </a:ext>
                </a:extLst>
              </a:tr>
              <a:tr h="22076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Metabolism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Biosynthesis of Other Secondary Metabolites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0.980 (0.045)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0.899 (0.042)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0.972 (0.030)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0.014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323897"/>
                  </a:ext>
                </a:extLst>
              </a:tr>
              <a:tr h="22076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Metabolism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Carbohydrate Metabolism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10.442 (0.377)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10.995 (0.139)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10.344 (0.153)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0.008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0.002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186617"/>
                  </a:ext>
                </a:extLst>
              </a:tr>
              <a:tr h="22076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Metabolism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Nucleotide Metabolism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3.900 (0.159)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4.044 (0.055)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3.808 (0.089)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0.001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7908304"/>
                  </a:ext>
                </a:extLst>
              </a:tr>
              <a:tr h="22076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Metabolism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Xenobiotics Biodegradation and Metabolism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1.696 (0.129)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1.584 (0.043)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1.746 (0.094)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0.038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6952555"/>
                  </a:ext>
                </a:extLst>
              </a:tr>
              <a:tr h="22076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Environmental Information Processing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Signal Transduction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1.726 (0.117)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1.819 (0.062)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1.877 (0.093)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1901487"/>
                  </a:ext>
                </a:extLst>
              </a:tr>
              <a:tr h="22076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Human Diseases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Immune System Diseases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0.051 (0.005)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0.049 (0.003)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0.044 (0.002)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0.001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4428414"/>
                  </a:ext>
                </a:extLst>
              </a:tr>
              <a:tr h="22076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Human Diseases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Cancers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0.108 (0.005)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0.089 (0.006)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0.109 (0.008)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0.041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7176680"/>
                  </a:ext>
                </a:extLst>
              </a:tr>
              <a:tr h="22076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Organismal Systems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Nervous System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0.107 (0.006)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0.096 (0.007)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0.102 (0.004)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0.001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3464894"/>
                  </a:ext>
                </a:extLst>
              </a:tr>
              <a:tr h="22076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Organismal Systems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Immune System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0.088 (0.003)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0.072 (0.004)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0.086 (0.005)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0.001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9" marR="9199" marT="919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0407579"/>
                  </a:ext>
                </a:extLst>
              </a:tr>
            </a:tbl>
          </a:graphicData>
        </a:graphic>
      </p:graphicFrame>
      <p:grpSp>
        <p:nvGrpSpPr>
          <p:cNvPr id="6" name="组合 9">
            <a:extLst>
              <a:ext uri="{FF2B5EF4-FFF2-40B4-BE49-F238E27FC236}">
                <a16:creationId xmlns:a16="http://schemas.microsoft.com/office/drawing/2014/main" id="{D6E27CD3-5E21-4D6F-9FF2-DB0E90F4BE60}"/>
              </a:ext>
            </a:extLst>
          </p:cNvPr>
          <p:cNvGrpSpPr/>
          <p:nvPr/>
        </p:nvGrpSpPr>
        <p:grpSpPr>
          <a:xfrm>
            <a:off x="762002" y="2286000"/>
            <a:ext cx="7696198" cy="593725"/>
            <a:chOff x="554346" y="3937168"/>
            <a:chExt cx="5743050" cy="593725"/>
          </a:xfrm>
        </p:grpSpPr>
        <p:cxnSp>
          <p:nvCxnSpPr>
            <p:cNvPr id="7" name="直接连接符 3">
              <a:extLst>
                <a:ext uri="{FF2B5EF4-FFF2-40B4-BE49-F238E27FC236}">
                  <a16:creationId xmlns:a16="http://schemas.microsoft.com/office/drawing/2014/main" id="{E9681848-1673-4712-A980-BF8A3EEDDD7D}"/>
                </a:ext>
              </a:extLst>
            </p:cNvPr>
            <p:cNvCxnSpPr/>
            <p:nvPr/>
          </p:nvCxnSpPr>
          <p:spPr>
            <a:xfrm>
              <a:off x="573396" y="3937168"/>
              <a:ext cx="5724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11">
              <a:extLst>
                <a:ext uri="{FF2B5EF4-FFF2-40B4-BE49-F238E27FC236}">
                  <a16:creationId xmlns:a16="http://schemas.microsoft.com/office/drawing/2014/main" id="{83EF7C96-2316-4300-9050-130327069082}"/>
                </a:ext>
              </a:extLst>
            </p:cNvPr>
            <p:cNvCxnSpPr/>
            <p:nvPr/>
          </p:nvCxnSpPr>
          <p:spPr>
            <a:xfrm>
              <a:off x="567000" y="4243556"/>
              <a:ext cx="2484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12">
              <a:extLst>
                <a:ext uri="{FF2B5EF4-FFF2-40B4-BE49-F238E27FC236}">
                  <a16:creationId xmlns:a16="http://schemas.microsoft.com/office/drawing/2014/main" id="{DBD9152E-ED76-46D8-8DA0-F5600690C251}"/>
                </a:ext>
              </a:extLst>
            </p:cNvPr>
            <p:cNvCxnSpPr/>
            <p:nvPr/>
          </p:nvCxnSpPr>
          <p:spPr>
            <a:xfrm>
              <a:off x="554346" y="4530893"/>
              <a:ext cx="5724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8">
              <a:extLst>
                <a:ext uri="{FF2B5EF4-FFF2-40B4-BE49-F238E27FC236}">
                  <a16:creationId xmlns:a16="http://schemas.microsoft.com/office/drawing/2014/main" id="{AFD9A69F-40B8-44AF-885F-8BE17257583B}"/>
                </a:ext>
              </a:extLst>
            </p:cNvPr>
            <p:cNvSpPr txBox="1"/>
            <p:nvPr/>
          </p:nvSpPr>
          <p:spPr>
            <a:xfrm>
              <a:off x="1407273" y="3962751"/>
              <a:ext cx="98279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KO functional categories</a:t>
              </a:r>
              <a:endParaRPr lang="zh-CN" alt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矩形 10">
            <a:extLst>
              <a:ext uri="{FF2B5EF4-FFF2-40B4-BE49-F238E27FC236}">
                <a16:creationId xmlns:a16="http://schemas.microsoft.com/office/drawing/2014/main" id="{2823519A-0F35-40E9-9F03-7F2C4E43E728}"/>
              </a:ext>
            </a:extLst>
          </p:cNvPr>
          <p:cNvSpPr/>
          <p:nvPr/>
        </p:nvSpPr>
        <p:spPr>
          <a:xfrm>
            <a:off x="685800" y="1824335"/>
            <a:ext cx="784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S2  Predicted KEGG functional pathway differences at level 2 inferred from 16S rRNA gene sequences using </a:t>
            </a:r>
            <a:r>
              <a:rPr lang="en-US" altLang="zh-C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PICRUSt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after acute </a:t>
            </a:r>
            <a:r>
              <a:rPr lang="en-A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HFFD diet with or without β-glucan supplementation. 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E6E72032-D90D-41D4-9670-96EBDA136F28}"/>
              </a:ext>
            </a:extLst>
          </p:cNvPr>
          <p:cNvSpPr/>
          <p:nvPr/>
        </p:nvSpPr>
        <p:spPr>
          <a:xfrm>
            <a:off x="882502" y="5647321"/>
            <a:ext cx="69015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A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Note: Data are given as mean% (SD%). KEGG, Kyoto </a:t>
            </a:r>
            <a:r>
              <a:rPr lang="en-A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Encyclopedia</a:t>
            </a:r>
            <a:r>
              <a:rPr lang="en-A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Genes and Genomes; </a:t>
            </a:r>
            <a:r>
              <a:rPr lang="en-A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PICRUSt</a:t>
            </a:r>
            <a:r>
              <a:rPr lang="en-A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Phylogenetic Investigation of Communities by Reconstruction of Unobserved States; KO, KEGG </a:t>
            </a:r>
            <a:r>
              <a:rPr lang="en-A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Ortholog</a:t>
            </a:r>
            <a:r>
              <a:rPr lang="en-A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SD: standard deviation.</a:t>
            </a:r>
          </a:p>
        </p:txBody>
      </p:sp>
      <p:cxnSp>
        <p:nvCxnSpPr>
          <p:cNvPr id="13" name="直接连接符 146">
            <a:extLst>
              <a:ext uri="{FF2B5EF4-FFF2-40B4-BE49-F238E27FC236}">
                <a16:creationId xmlns:a16="http://schemas.microsoft.com/office/drawing/2014/main" id="{F30C4952-D131-4A50-9ABC-AC588A9E573C}"/>
              </a:ext>
            </a:extLst>
          </p:cNvPr>
          <p:cNvCxnSpPr/>
          <p:nvPr/>
        </p:nvCxnSpPr>
        <p:spPr>
          <a:xfrm>
            <a:off x="914400" y="5562600"/>
            <a:ext cx="7344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8120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309</Words>
  <Application>Microsoft Office PowerPoint</Application>
  <PresentationFormat>On-screen Show (4:3)</PresentationFormat>
  <Paragraphs>93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Yinghua Yu</dc:creator>
  <cp:lastModifiedBy>Yinghua Yu</cp:lastModifiedBy>
  <cp:revision>24</cp:revision>
  <dcterms:created xsi:type="dcterms:W3CDTF">2006-08-16T00:00:00Z</dcterms:created>
  <dcterms:modified xsi:type="dcterms:W3CDTF">2020-07-16T06:04:06Z</dcterms:modified>
</cp:coreProperties>
</file>