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6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292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432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88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11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64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399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9510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06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21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76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41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05EE3-F02A-4EF1-99B6-FDDC77E6FA63}" type="datetimeFigureOut">
              <a:rPr lang="fr-FR" smtClean="0"/>
              <a:t>06/10/2021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4E805-0F0C-482D-B4BF-4B47163178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19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5079032" y="163466"/>
            <a:ext cx="207217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i="1" dirty="0" smtClean="0"/>
              <a:t>F. </a:t>
            </a:r>
            <a:r>
              <a:rPr lang="fr-FR" i="1" dirty="0" err="1"/>
              <a:t>p</a:t>
            </a:r>
            <a:r>
              <a:rPr lang="fr-FR" i="1" dirty="0" err="1" smtClean="0"/>
              <a:t>rausnitzii</a:t>
            </a:r>
            <a:r>
              <a:rPr lang="fr-FR" i="1" dirty="0" smtClean="0"/>
              <a:t> </a:t>
            </a:r>
            <a:r>
              <a:rPr lang="fr-FR" dirty="0" smtClean="0"/>
              <a:t>A2-165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496" y="532798"/>
            <a:ext cx="5143349" cy="62641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94163" y="1336283"/>
            <a:ext cx="804335" cy="279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SSC/FSC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0040" y="2699416"/>
            <a:ext cx="1148458" cy="4182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LIVE/DEAD™</a:t>
            </a: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Syto9/PI</a:t>
            </a:r>
            <a:endParaRPr lang="fr-FR" sz="13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3208" y="4197629"/>
            <a:ext cx="1455290" cy="5443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err="1" smtClean="0">
                <a:solidFill>
                  <a:schemeClr val="tx1"/>
                </a:solidFill>
              </a:rPr>
              <a:t>Anti-</a:t>
            </a:r>
            <a:r>
              <a:rPr lang="fr-FR" sz="1300" b="1" i="1" dirty="0" err="1" smtClean="0">
                <a:solidFill>
                  <a:schemeClr val="tx1"/>
                </a:solidFill>
              </a:rPr>
              <a:t>F</a:t>
            </a:r>
            <a:r>
              <a:rPr lang="fr-FR" sz="1300" b="1" i="1" dirty="0" smtClean="0">
                <a:solidFill>
                  <a:schemeClr val="tx1"/>
                </a:solidFill>
              </a:rPr>
              <a:t>. </a:t>
            </a:r>
            <a:r>
              <a:rPr lang="fr-FR" sz="1300" b="1" i="1" dirty="0" err="1" smtClean="0">
                <a:solidFill>
                  <a:schemeClr val="tx1"/>
                </a:solidFill>
              </a:rPr>
              <a:t>prau</a:t>
            </a:r>
            <a:r>
              <a:rPr lang="fr-FR" sz="1300" b="1" i="1" dirty="0" smtClean="0">
                <a:solidFill>
                  <a:schemeClr val="tx1"/>
                </a:solidFill>
              </a:rPr>
              <a:t> </a:t>
            </a:r>
            <a:r>
              <a:rPr lang="fr-FR" sz="1300" b="1" dirty="0" smtClean="0">
                <a:solidFill>
                  <a:schemeClr val="tx1"/>
                </a:solidFill>
              </a:rPr>
              <a:t>ATCC </a:t>
            </a: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R670/FSC</a:t>
            </a:r>
            <a:endParaRPr lang="fr-FR" sz="13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073" y="5733288"/>
            <a:ext cx="1522425" cy="530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err="1" smtClean="0">
                <a:solidFill>
                  <a:schemeClr val="tx1"/>
                </a:solidFill>
              </a:rPr>
              <a:t>Anti-</a:t>
            </a:r>
            <a:r>
              <a:rPr lang="fr-FR" sz="1300" b="1" i="1" dirty="0" err="1" smtClean="0">
                <a:solidFill>
                  <a:schemeClr val="tx1"/>
                </a:solidFill>
              </a:rPr>
              <a:t>F</a:t>
            </a:r>
            <a:r>
              <a:rPr lang="fr-FR" sz="1300" b="1" i="1" dirty="0" smtClean="0">
                <a:solidFill>
                  <a:schemeClr val="tx1"/>
                </a:solidFill>
              </a:rPr>
              <a:t>. </a:t>
            </a:r>
            <a:r>
              <a:rPr lang="fr-FR" sz="1300" b="1" i="1" dirty="0" err="1">
                <a:solidFill>
                  <a:schemeClr val="tx1"/>
                </a:solidFill>
              </a:rPr>
              <a:t>prau</a:t>
            </a:r>
            <a:r>
              <a:rPr lang="fr-FR" sz="1300" b="1" i="1" dirty="0">
                <a:solidFill>
                  <a:schemeClr val="tx1"/>
                </a:solidFill>
              </a:rPr>
              <a:t> </a:t>
            </a:r>
            <a:r>
              <a:rPr lang="fr-FR" sz="1300" b="1" dirty="0" smtClean="0">
                <a:solidFill>
                  <a:schemeClr val="tx1"/>
                </a:solidFill>
              </a:rPr>
              <a:t>A2-165 </a:t>
            </a:r>
            <a:endParaRPr lang="fr-FR" sz="13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V405/FSC</a:t>
            </a:r>
            <a:endParaRPr lang="fr-FR" sz="1300" b="1" dirty="0">
              <a:solidFill>
                <a:schemeClr val="tx1"/>
              </a:solidFill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2418660" y="1381325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2417644" y="183242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2439126" y="288906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2428966" y="333102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2449286" y="451974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V="1">
            <a:off x="2439126" y="496170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V="1">
            <a:off x="2444206" y="602850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2434046" y="647046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 rot="16200000">
            <a:off x="2024156" y="1480569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SSC</a:t>
            </a:r>
            <a:endParaRPr lang="fr-FR" sz="1200" dirty="0"/>
          </a:p>
        </p:txBody>
      </p:sp>
      <p:sp>
        <p:nvSpPr>
          <p:cNvPr id="22" name="ZoneTexte 21"/>
          <p:cNvSpPr txBox="1"/>
          <p:nvPr/>
        </p:nvSpPr>
        <p:spPr>
          <a:xfrm rot="16200000">
            <a:off x="1722014" y="2725158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Blue 540/30 nm</a:t>
            </a:r>
            <a:endParaRPr lang="fr-FR" sz="1200" dirty="0"/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1731415" y="4386076"/>
            <a:ext cx="1148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Red</a:t>
            </a:r>
            <a:r>
              <a:rPr lang="fr-FR" sz="1200" dirty="0" smtClean="0"/>
              <a:t> 670/30 nm</a:t>
            </a:r>
            <a:endParaRPr lang="fr-FR" sz="1200" dirty="0"/>
          </a:p>
        </p:txBody>
      </p:sp>
      <p:sp>
        <p:nvSpPr>
          <p:cNvPr id="24" name="ZoneTexte 23"/>
          <p:cNvSpPr txBox="1"/>
          <p:nvPr/>
        </p:nvSpPr>
        <p:spPr>
          <a:xfrm>
            <a:off x="2412564" y="1799158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  <p:sp>
        <p:nvSpPr>
          <p:cNvPr id="25" name="ZoneTexte 24"/>
          <p:cNvSpPr txBox="1"/>
          <p:nvPr/>
        </p:nvSpPr>
        <p:spPr>
          <a:xfrm>
            <a:off x="2315286" y="3329689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Blue 670/30 nm</a:t>
            </a:r>
            <a:endParaRPr lang="fr-FR" sz="1200" dirty="0"/>
          </a:p>
        </p:txBody>
      </p:sp>
      <p:sp>
        <p:nvSpPr>
          <p:cNvPr id="26" name="ZoneTexte 25"/>
          <p:cNvSpPr txBox="1"/>
          <p:nvPr/>
        </p:nvSpPr>
        <p:spPr>
          <a:xfrm>
            <a:off x="2450776" y="4934122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  <p:sp>
        <p:nvSpPr>
          <p:cNvPr id="27" name="ZoneTexte 26"/>
          <p:cNvSpPr txBox="1"/>
          <p:nvPr/>
        </p:nvSpPr>
        <p:spPr>
          <a:xfrm rot="16200000">
            <a:off x="1713198" y="5854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405 (450/50nm)</a:t>
            </a:r>
            <a:endParaRPr lang="fr-FR" sz="1200" dirty="0"/>
          </a:p>
        </p:txBody>
      </p:sp>
      <p:sp>
        <p:nvSpPr>
          <p:cNvPr id="28" name="ZoneTexte 27"/>
          <p:cNvSpPr txBox="1"/>
          <p:nvPr/>
        </p:nvSpPr>
        <p:spPr>
          <a:xfrm>
            <a:off x="2417286" y="6453889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06606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5107472" y="118479"/>
            <a:ext cx="25099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i="1" dirty="0" smtClean="0"/>
              <a:t>F. </a:t>
            </a:r>
            <a:r>
              <a:rPr lang="fr-FR" i="1" dirty="0" err="1"/>
              <a:t>p</a:t>
            </a:r>
            <a:r>
              <a:rPr lang="fr-FR" i="1" dirty="0" err="1" smtClean="0"/>
              <a:t>rausnitzii</a:t>
            </a:r>
            <a:r>
              <a:rPr lang="fr-FR" i="1" dirty="0" smtClean="0"/>
              <a:t> </a:t>
            </a:r>
            <a:r>
              <a:rPr lang="fr-FR" dirty="0" smtClean="0"/>
              <a:t>ATCC 27766</a:t>
            </a:r>
            <a:endParaRPr lang="fr-FR" dirty="0"/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09" y="628766"/>
            <a:ext cx="5177212" cy="6176982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294163" y="1336283"/>
            <a:ext cx="804335" cy="279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SSC/FSC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50040" y="2699416"/>
            <a:ext cx="1148458" cy="4182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LIVE/DEAD™</a:t>
            </a: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Syto9/PI</a:t>
            </a:r>
            <a:endParaRPr lang="fr-FR" sz="1300" b="1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43208" y="4197629"/>
            <a:ext cx="1455290" cy="5443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err="1" smtClean="0">
                <a:solidFill>
                  <a:schemeClr val="tx1"/>
                </a:solidFill>
              </a:rPr>
              <a:t>Anti-</a:t>
            </a:r>
            <a:r>
              <a:rPr lang="fr-FR" sz="1300" b="1" i="1" dirty="0" err="1" smtClean="0">
                <a:solidFill>
                  <a:schemeClr val="tx1"/>
                </a:solidFill>
              </a:rPr>
              <a:t>F</a:t>
            </a:r>
            <a:r>
              <a:rPr lang="fr-FR" sz="1300" b="1" i="1" dirty="0" smtClean="0">
                <a:solidFill>
                  <a:schemeClr val="tx1"/>
                </a:solidFill>
              </a:rPr>
              <a:t>. </a:t>
            </a:r>
            <a:r>
              <a:rPr lang="fr-FR" sz="1300" b="1" i="1" dirty="0" err="1" smtClean="0">
                <a:solidFill>
                  <a:schemeClr val="tx1"/>
                </a:solidFill>
              </a:rPr>
              <a:t>prau</a:t>
            </a:r>
            <a:r>
              <a:rPr lang="fr-FR" sz="1300" b="1" i="1" dirty="0" smtClean="0">
                <a:solidFill>
                  <a:schemeClr val="tx1"/>
                </a:solidFill>
              </a:rPr>
              <a:t> </a:t>
            </a:r>
            <a:r>
              <a:rPr lang="fr-FR" sz="1300" b="1" dirty="0" smtClean="0">
                <a:solidFill>
                  <a:schemeClr val="tx1"/>
                </a:solidFill>
              </a:rPr>
              <a:t>ATCC </a:t>
            </a: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R670/FSC</a:t>
            </a:r>
            <a:endParaRPr lang="fr-FR" sz="1300" b="1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76073" y="5733288"/>
            <a:ext cx="1522425" cy="530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err="1" smtClean="0">
                <a:solidFill>
                  <a:schemeClr val="tx1"/>
                </a:solidFill>
              </a:rPr>
              <a:t>Anti-</a:t>
            </a:r>
            <a:r>
              <a:rPr lang="fr-FR" sz="1300" b="1" i="1" dirty="0" err="1" smtClean="0">
                <a:solidFill>
                  <a:schemeClr val="tx1"/>
                </a:solidFill>
              </a:rPr>
              <a:t>F</a:t>
            </a:r>
            <a:r>
              <a:rPr lang="fr-FR" sz="1300" b="1" i="1" dirty="0" smtClean="0">
                <a:solidFill>
                  <a:schemeClr val="tx1"/>
                </a:solidFill>
              </a:rPr>
              <a:t>. </a:t>
            </a:r>
            <a:r>
              <a:rPr lang="fr-FR" sz="1300" b="1" i="1" dirty="0" err="1">
                <a:solidFill>
                  <a:schemeClr val="tx1"/>
                </a:solidFill>
              </a:rPr>
              <a:t>prau</a:t>
            </a:r>
            <a:r>
              <a:rPr lang="fr-FR" sz="1300" b="1" i="1" dirty="0">
                <a:solidFill>
                  <a:schemeClr val="tx1"/>
                </a:solidFill>
              </a:rPr>
              <a:t> </a:t>
            </a:r>
            <a:r>
              <a:rPr lang="fr-FR" sz="1300" b="1" dirty="0" smtClean="0">
                <a:solidFill>
                  <a:schemeClr val="tx1"/>
                </a:solidFill>
              </a:rPr>
              <a:t>A2-165 </a:t>
            </a:r>
            <a:endParaRPr lang="fr-FR" sz="13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V405/FSC</a:t>
            </a:r>
            <a:endParaRPr lang="fr-FR" sz="1300" b="1" dirty="0">
              <a:solidFill>
                <a:schemeClr val="tx1"/>
              </a:solidFill>
            </a:endParaRPr>
          </a:p>
        </p:txBody>
      </p:sp>
      <p:cxnSp>
        <p:nvCxnSpPr>
          <p:cNvPr id="49" name="Connecteur droit avec flèche 48"/>
          <p:cNvCxnSpPr/>
          <p:nvPr/>
        </p:nvCxnSpPr>
        <p:spPr>
          <a:xfrm flipV="1">
            <a:off x="2418660" y="1381325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/>
          <p:nvPr/>
        </p:nvCxnSpPr>
        <p:spPr>
          <a:xfrm flipV="1">
            <a:off x="2417644" y="183242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/>
          <p:nvPr/>
        </p:nvCxnSpPr>
        <p:spPr>
          <a:xfrm flipV="1">
            <a:off x="2439126" y="288906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/>
          <p:cNvCxnSpPr/>
          <p:nvPr/>
        </p:nvCxnSpPr>
        <p:spPr>
          <a:xfrm flipV="1">
            <a:off x="2428966" y="333102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/>
          <p:cNvCxnSpPr/>
          <p:nvPr/>
        </p:nvCxnSpPr>
        <p:spPr>
          <a:xfrm flipV="1">
            <a:off x="2449286" y="451974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/>
          <p:cNvCxnSpPr/>
          <p:nvPr/>
        </p:nvCxnSpPr>
        <p:spPr>
          <a:xfrm flipV="1">
            <a:off x="2439126" y="496170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 flipV="1">
            <a:off x="2444206" y="602850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/>
          <p:nvPr/>
        </p:nvCxnSpPr>
        <p:spPr>
          <a:xfrm flipV="1">
            <a:off x="2434046" y="647046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 rot="16200000">
            <a:off x="2024156" y="1480569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SSC</a:t>
            </a:r>
            <a:endParaRPr lang="fr-FR" sz="1200" dirty="0"/>
          </a:p>
        </p:txBody>
      </p:sp>
      <p:sp>
        <p:nvSpPr>
          <p:cNvPr id="58" name="ZoneTexte 57"/>
          <p:cNvSpPr txBox="1"/>
          <p:nvPr/>
        </p:nvSpPr>
        <p:spPr>
          <a:xfrm rot="16200000">
            <a:off x="1722014" y="2725158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Blue 540/30 nm</a:t>
            </a:r>
            <a:endParaRPr lang="fr-FR" sz="1200" dirty="0"/>
          </a:p>
        </p:txBody>
      </p:sp>
      <p:sp>
        <p:nvSpPr>
          <p:cNvPr id="59" name="ZoneTexte 58"/>
          <p:cNvSpPr txBox="1"/>
          <p:nvPr/>
        </p:nvSpPr>
        <p:spPr>
          <a:xfrm rot="16200000">
            <a:off x="1731415" y="4386076"/>
            <a:ext cx="1148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Red</a:t>
            </a:r>
            <a:r>
              <a:rPr lang="fr-FR" sz="1200" dirty="0" smtClean="0"/>
              <a:t> 670/30 nm</a:t>
            </a:r>
            <a:endParaRPr lang="fr-FR" sz="1200" dirty="0"/>
          </a:p>
        </p:txBody>
      </p:sp>
      <p:sp>
        <p:nvSpPr>
          <p:cNvPr id="60" name="ZoneTexte 59"/>
          <p:cNvSpPr txBox="1"/>
          <p:nvPr/>
        </p:nvSpPr>
        <p:spPr>
          <a:xfrm>
            <a:off x="2412564" y="1799158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  <p:sp>
        <p:nvSpPr>
          <p:cNvPr id="61" name="ZoneTexte 60"/>
          <p:cNvSpPr txBox="1"/>
          <p:nvPr/>
        </p:nvSpPr>
        <p:spPr>
          <a:xfrm>
            <a:off x="2315286" y="3329689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Blue 670/30 nm</a:t>
            </a:r>
            <a:endParaRPr lang="fr-FR" sz="1200" dirty="0"/>
          </a:p>
        </p:txBody>
      </p:sp>
      <p:sp>
        <p:nvSpPr>
          <p:cNvPr id="62" name="ZoneTexte 61"/>
          <p:cNvSpPr txBox="1"/>
          <p:nvPr/>
        </p:nvSpPr>
        <p:spPr>
          <a:xfrm>
            <a:off x="2450776" y="4934122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  <p:sp>
        <p:nvSpPr>
          <p:cNvPr id="63" name="ZoneTexte 62"/>
          <p:cNvSpPr txBox="1"/>
          <p:nvPr/>
        </p:nvSpPr>
        <p:spPr>
          <a:xfrm rot="16200000">
            <a:off x="1713198" y="5854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405 (450/50nm)</a:t>
            </a:r>
            <a:endParaRPr lang="fr-FR" sz="1200" dirty="0"/>
          </a:p>
        </p:txBody>
      </p:sp>
      <p:sp>
        <p:nvSpPr>
          <p:cNvPr id="64" name="ZoneTexte 63"/>
          <p:cNvSpPr txBox="1"/>
          <p:nvPr/>
        </p:nvSpPr>
        <p:spPr>
          <a:xfrm>
            <a:off x="2417286" y="6453889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30720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107472" y="118479"/>
            <a:ext cx="25099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i="1" dirty="0" smtClean="0"/>
              <a:t>F. </a:t>
            </a:r>
            <a:r>
              <a:rPr lang="fr-FR" i="1" dirty="0" err="1"/>
              <a:t>p</a:t>
            </a:r>
            <a:r>
              <a:rPr lang="fr-FR" i="1" dirty="0" err="1" smtClean="0"/>
              <a:t>rausnitzii</a:t>
            </a:r>
            <a:r>
              <a:rPr lang="fr-FR" i="1" dirty="0" smtClean="0"/>
              <a:t> </a:t>
            </a:r>
            <a:r>
              <a:rPr lang="fr-FR" dirty="0" smtClean="0"/>
              <a:t>ATCC 27768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09" y="532954"/>
            <a:ext cx="5148071" cy="6325046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294163" y="1336283"/>
            <a:ext cx="804335" cy="279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SSC/FSC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50040" y="2699416"/>
            <a:ext cx="1148458" cy="4182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LIVE/DEAD™</a:t>
            </a: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Syto9/PI</a:t>
            </a:r>
            <a:endParaRPr lang="fr-FR" sz="1300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3208" y="4197629"/>
            <a:ext cx="1455290" cy="5443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err="1" smtClean="0">
                <a:solidFill>
                  <a:schemeClr val="tx1"/>
                </a:solidFill>
              </a:rPr>
              <a:t>Anti-</a:t>
            </a:r>
            <a:r>
              <a:rPr lang="fr-FR" sz="1300" b="1" i="1" dirty="0" err="1" smtClean="0">
                <a:solidFill>
                  <a:schemeClr val="tx1"/>
                </a:solidFill>
              </a:rPr>
              <a:t>F</a:t>
            </a:r>
            <a:r>
              <a:rPr lang="fr-FR" sz="1300" b="1" i="1" dirty="0" smtClean="0">
                <a:solidFill>
                  <a:schemeClr val="tx1"/>
                </a:solidFill>
              </a:rPr>
              <a:t>. </a:t>
            </a:r>
            <a:r>
              <a:rPr lang="fr-FR" sz="1300" b="1" i="1" dirty="0" err="1" smtClean="0">
                <a:solidFill>
                  <a:schemeClr val="tx1"/>
                </a:solidFill>
              </a:rPr>
              <a:t>prau</a:t>
            </a:r>
            <a:r>
              <a:rPr lang="fr-FR" sz="1300" b="1" i="1" dirty="0" smtClean="0">
                <a:solidFill>
                  <a:schemeClr val="tx1"/>
                </a:solidFill>
              </a:rPr>
              <a:t> </a:t>
            </a:r>
            <a:r>
              <a:rPr lang="fr-FR" sz="1300" b="1" dirty="0" smtClean="0">
                <a:solidFill>
                  <a:schemeClr val="tx1"/>
                </a:solidFill>
              </a:rPr>
              <a:t>ATCC </a:t>
            </a: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R670/FSC</a:t>
            </a:r>
            <a:endParaRPr lang="fr-FR" sz="13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76073" y="5733288"/>
            <a:ext cx="1522425" cy="530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err="1" smtClean="0">
                <a:solidFill>
                  <a:schemeClr val="tx1"/>
                </a:solidFill>
              </a:rPr>
              <a:t>Anti-</a:t>
            </a:r>
            <a:r>
              <a:rPr lang="fr-FR" sz="1300" b="1" i="1" dirty="0" err="1" smtClean="0">
                <a:solidFill>
                  <a:schemeClr val="tx1"/>
                </a:solidFill>
              </a:rPr>
              <a:t>F</a:t>
            </a:r>
            <a:r>
              <a:rPr lang="fr-FR" sz="1300" b="1" i="1" dirty="0" smtClean="0">
                <a:solidFill>
                  <a:schemeClr val="tx1"/>
                </a:solidFill>
              </a:rPr>
              <a:t>. </a:t>
            </a:r>
            <a:r>
              <a:rPr lang="fr-FR" sz="1300" b="1" i="1" dirty="0" err="1">
                <a:solidFill>
                  <a:schemeClr val="tx1"/>
                </a:solidFill>
              </a:rPr>
              <a:t>prau</a:t>
            </a:r>
            <a:r>
              <a:rPr lang="fr-FR" sz="1300" b="1" i="1" dirty="0">
                <a:solidFill>
                  <a:schemeClr val="tx1"/>
                </a:solidFill>
              </a:rPr>
              <a:t> </a:t>
            </a:r>
            <a:r>
              <a:rPr lang="fr-FR" sz="1300" b="1" dirty="0" smtClean="0">
                <a:solidFill>
                  <a:schemeClr val="tx1"/>
                </a:solidFill>
              </a:rPr>
              <a:t>A2-165 </a:t>
            </a:r>
            <a:endParaRPr lang="fr-FR" sz="1300" b="1" dirty="0" smtClean="0">
              <a:solidFill>
                <a:schemeClr val="tx1"/>
              </a:solidFill>
            </a:endParaRP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V405/FSC</a:t>
            </a:r>
            <a:endParaRPr lang="fr-FR" sz="1300" b="1" dirty="0">
              <a:solidFill>
                <a:schemeClr val="tx1"/>
              </a:solidFill>
            </a:endParaRPr>
          </a:p>
        </p:txBody>
      </p:sp>
      <p:cxnSp>
        <p:nvCxnSpPr>
          <p:cNvPr id="34" name="Connecteur droit avec flèche 33"/>
          <p:cNvCxnSpPr/>
          <p:nvPr/>
        </p:nvCxnSpPr>
        <p:spPr>
          <a:xfrm flipV="1">
            <a:off x="2418660" y="1381325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V="1">
            <a:off x="2417644" y="183242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V="1">
            <a:off x="2439126" y="288906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 flipV="1">
            <a:off x="2428966" y="333102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V="1">
            <a:off x="2449286" y="451974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V="1">
            <a:off x="2439126" y="496170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>
          <a:xfrm flipV="1">
            <a:off x="2444206" y="602850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 flipV="1">
            <a:off x="2434046" y="647046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 rot="16200000">
            <a:off x="2024156" y="1480569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SSC</a:t>
            </a:r>
            <a:endParaRPr lang="fr-FR" sz="1200" dirty="0"/>
          </a:p>
        </p:txBody>
      </p:sp>
      <p:sp>
        <p:nvSpPr>
          <p:cNvPr id="43" name="ZoneTexte 42"/>
          <p:cNvSpPr txBox="1"/>
          <p:nvPr/>
        </p:nvSpPr>
        <p:spPr>
          <a:xfrm rot="16200000">
            <a:off x="1722014" y="2725158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Blue 540/30 nm</a:t>
            </a:r>
            <a:endParaRPr lang="fr-FR" sz="1200" dirty="0"/>
          </a:p>
        </p:txBody>
      </p:sp>
      <p:sp>
        <p:nvSpPr>
          <p:cNvPr id="44" name="ZoneTexte 43"/>
          <p:cNvSpPr txBox="1"/>
          <p:nvPr/>
        </p:nvSpPr>
        <p:spPr>
          <a:xfrm rot="16200000">
            <a:off x="1731415" y="4386076"/>
            <a:ext cx="1148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Red</a:t>
            </a:r>
            <a:r>
              <a:rPr lang="fr-FR" sz="1200" dirty="0" smtClean="0"/>
              <a:t> 670/30 nm</a:t>
            </a:r>
            <a:endParaRPr lang="fr-FR" sz="1200" dirty="0"/>
          </a:p>
        </p:txBody>
      </p:sp>
      <p:sp>
        <p:nvSpPr>
          <p:cNvPr id="45" name="ZoneTexte 44"/>
          <p:cNvSpPr txBox="1"/>
          <p:nvPr/>
        </p:nvSpPr>
        <p:spPr>
          <a:xfrm>
            <a:off x="2412564" y="1799158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  <p:sp>
        <p:nvSpPr>
          <p:cNvPr id="46" name="ZoneTexte 45"/>
          <p:cNvSpPr txBox="1"/>
          <p:nvPr/>
        </p:nvSpPr>
        <p:spPr>
          <a:xfrm>
            <a:off x="2315286" y="3329689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Blue 670/30 nm</a:t>
            </a:r>
            <a:endParaRPr lang="fr-FR" sz="1200" dirty="0"/>
          </a:p>
        </p:txBody>
      </p:sp>
      <p:sp>
        <p:nvSpPr>
          <p:cNvPr id="47" name="ZoneTexte 46"/>
          <p:cNvSpPr txBox="1"/>
          <p:nvPr/>
        </p:nvSpPr>
        <p:spPr>
          <a:xfrm>
            <a:off x="2450776" y="4934122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  <p:sp>
        <p:nvSpPr>
          <p:cNvPr id="48" name="ZoneTexte 47"/>
          <p:cNvSpPr txBox="1"/>
          <p:nvPr/>
        </p:nvSpPr>
        <p:spPr>
          <a:xfrm rot="16200000">
            <a:off x="1713198" y="5854910"/>
            <a:ext cx="1204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405 (450/50nm)</a:t>
            </a:r>
            <a:endParaRPr lang="fr-FR" sz="1200" dirty="0"/>
          </a:p>
        </p:txBody>
      </p:sp>
      <p:sp>
        <p:nvSpPr>
          <p:cNvPr id="49" name="ZoneTexte 48"/>
          <p:cNvSpPr txBox="1"/>
          <p:nvPr/>
        </p:nvSpPr>
        <p:spPr>
          <a:xfrm>
            <a:off x="2417286" y="6453889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3547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148700" y="267969"/>
            <a:ext cx="223016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i="1" dirty="0" smtClean="0"/>
              <a:t>C. minuta </a:t>
            </a:r>
            <a:r>
              <a:rPr lang="fr-FR" dirty="0" smtClean="0"/>
              <a:t>DSM 22607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070073" y="1773163"/>
            <a:ext cx="804335" cy="279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SSC/FSC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142" y="4736593"/>
            <a:ext cx="1263266" cy="466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Anti-</a:t>
            </a:r>
            <a:r>
              <a:rPr lang="fr-FR" sz="1300" b="1" i="1" dirty="0" err="1" smtClean="0">
                <a:solidFill>
                  <a:schemeClr val="tx1"/>
                </a:solidFill>
              </a:rPr>
              <a:t>C.minuta</a:t>
            </a:r>
            <a:endParaRPr lang="fr-FR" sz="1300" b="1" i="1" dirty="0" smtClean="0">
              <a:solidFill>
                <a:schemeClr val="tx1"/>
              </a:solidFill>
            </a:endParaRP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R670/FSC</a:t>
            </a:r>
            <a:endParaRPr lang="fr-FR" sz="1300" b="1" dirty="0">
              <a:solidFill>
                <a:schemeClr val="tx1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V="1">
            <a:off x="2290644" y="1845637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2289628" y="229978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V="1">
            <a:off x="2449286" y="495662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2439126" y="539858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 rot="16200000">
            <a:off x="1896140" y="1917449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SSC</a:t>
            </a:r>
            <a:endParaRPr lang="fr-FR" sz="1200" dirty="0"/>
          </a:p>
        </p:txBody>
      </p:sp>
      <p:sp>
        <p:nvSpPr>
          <p:cNvPr id="17" name="ZoneTexte 16"/>
          <p:cNvSpPr txBox="1"/>
          <p:nvPr/>
        </p:nvSpPr>
        <p:spPr>
          <a:xfrm rot="16200000">
            <a:off x="1731415" y="4822956"/>
            <a:ext cx="1148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Red</a:t>
            </a:r>
            <a:r>
              <a:rPr lang="fr-FR" sz="1200" dirty="0" smtClean="0"/>
              <a:t> 670/30 nm</a:t>
            </a:r>
            <a:endParaRPr lang="fr-FR" sz="1200" dirty="0"/>
          </a:p>
        </p:txBody>
      </p:sp>
      <p:sp>
        <p:nvSpPr>
          <p:cNvPr id="18" name="ZoneTexte 17"/>
          <p:cNvSpPr txBox="1"/>
          <p:nvPr/>
        </p:nvSpPr>
        <p:spPr>
          <a:xfrm>
            <a:off x="2284548" y="2266518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  <p:sp>
        <p:nvSpPr>
          <p:cNvPr id="20" name="ZoneTexte 19"/>
          <p:cNvSpPr txBox="1"/>
          <p:nvPr/>
        </p:nvSpPr>
        <p:spPr>
          <a:xfrm>
            <a:off x="2450776" y="5371002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FSC</a:t>
            </a:r>
            <a:endParaRPr lang="fr-FR" sz="1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044" y="677414"/>
            <a:ext cx="5286125" cy="531263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25950" y="3124606"/>
            <a:ext cx="1148458" cy="4182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LIVE/DEAD™</a:t>
            </a:r>
          </a:p>
          <a:p>
            <a:pPr algn="ctr"/>
            <a:r>
              <a:rPr lang="fr-FR" sz="1300" b="1" dirty="0" smtClean="0">
                <a:solidFill>
                  <a:schemeClr val="tx1"/>
                </a:solidFill>
              </a:rPr>
              <a:t>Syto9/PI</a:t>
            </a:r>
            <a:endParaRPr lang="fr-FR" sz="1300" b="1" dirty="0">
              <a:solidFill>
                <a:schemeClr val="tx1"/>
              </a:solidFill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2388772" y="3314259"/>
            <a:ext cx="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V="1">
            <a:off x="2378612" y="3756219"/>
            <a:ext cx="469432" cy="5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 rot="16200000">
            <a:off x="1671660" y="3150348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Blue 540/30 nm</a:t>
            </a:r>
            <a:endParaRPr lang="fr-FR" sz="1200" dirty="0"/>
          </a:p>
        </p:txBody>
      </p:sp>
      <p:sp>
        <p:nvSpPr>
          <p:cNvPr id="25" name="ZoneTexte 24"/>
          <p:cNvSpPr txBox="1"/>
          <p:nvPr/>
        </p:nvSpPr>
        <p:spPr>
          <a:xfrm>
            <a:off x="2264932" y="3754879"/>
            <a:ext cx="1186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Blue 670/30 nm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07343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130</Words>
  <Application>Microsoft Office PowerPoint</Application>
  <PresentationFormat>Grand écran</PresentationFormat>
  <Paragraphs>60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BIOASTER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BELLAIS Samuel</dc:creator>
  <cp:lastModifiedBy>THOMAS Vincent</cp:lastModifiedBy>
  <cp:revision>9</cp:revision>
  <dcterms:created xsi:type="dcterms:W3CDTF">2021-09-14T14:14:06Z</dcterms:created>
  <dcterms:modified xsi:type="dcterms:W3CDTF">2021-10-06T07:46:28Z</dcterms:modified>
</cp:coreProperties>
</file>