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94" r:id="rId2"/>
  </p:sldIdLst>
  <p:sldSz cx="13320713" cy="77406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4"/>
  </p:normalViewPr>
  <p:slideViewPr>
    <p:cSldViewPr snapToGrid="0">
      <p:cViewPr varScale="1">
        <p:scale>
          <a:sx n="50" d="100"/>
          <a:sy n="50" d="100"/>
        </p:scale>
        <p:origin x="101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F633A-52CE-4205-9EC1-28817392FA88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3113" y="1143000"/>
            <a:ext cx="5311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A0875-2DFE-4688-BEB6-50603822C1A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4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1pPr>
    <a:lvl2pPr marL="490758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2pPr>
    <a:lvl3pPr marL="981517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3pPr>
    <a:lvl4pPr marL="1472275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4pPr>
    <a:lvl5pPr marL="1963034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5pPr>
    <a:lvl6pPr marL="2453792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6pPr>
    <a:lvl7pPr marL="2944551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7pPr>
    <a:lvl8pPr marL="3435309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8pPr>
    <a:lvl9pPr marL="3926068" algn="l" defTabSz="981517" rtl="0" eaLnBrk="1" latinLnBrk="0" hangingPunct="1">
      <a:defRPr sz="128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5089" y="1266815"/>
            <a:ext cx="9990535" cy="2694893"/>
          </a:xfrm>
        </p:spPr>
        <p:txBody>
          <a:bodyPr anchor="b"/>
          <a:lstStyle>
            <a:lvl1pPr algn="ctr">
              <a:defRPr sz="6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5089" y="4065633"/>
            <a:ext cx="9990535" cy="1868865"/>
          </a:xfrm>
        </p:spPr>
        <p:txBody>
          <a:bodyPr/>
          <a:lstStyle>
            <a:lvl1pPr marL="0" indent="0" algn="ctr">
              <a:buNone/>
              <a:defRPr sz="2622"/>
            </a:lvl1pPr>
            <a:lvl2pPr marL="499537" indent="0" algn="ctr">
              <a:buNone/>
              <a:defRPr sz="2185"/>
            </a:lvl2pPr>
            <a:lvl3pPr marL="999073" indent="0" algn="ctr">
              <a:buNone/>
              <a:defRPr sz="1967"/>
            </a:lvl3pPr>
            <a:lvl4pPr marL="1498610" indent="0" algn="ctr">
              <a:buNone/>
              <a:defRPr sz="1748"/>
            </a:lvl4pPr>
            <a:lvl5pPr marL="1998147" indent="0" algn="ctr">
              <a:buNone/>
              <a:defRPr sz="1748"/>
            </a:lvl5pPr>
            <a:lvl6pPr marL="2497684" indent="0" algn="ctr">
              <a:buNone/>
              <a:defRPr sz="1748"/>
            </a:lvl6pPr>
            <a:lvl7pPr marL="2997220" indent="0" algn="ctr">
              <a:buNone/>
              <a:defRPr sz="1748"/>
            </a:lvl7pPr>
            <a:lvl8pPr marL="3496757" indent="0" algn="ctr">
              <a:buNone/>
              <a:defRPr sz="1748"/>
            </a:lvl8pPr>
            <a:lvl9pPr marL="3996294" indent="0" algn="ctr">
              <a:buNone/>
              <a:defRPr sz="174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30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90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32635" y="412118"/>
            <a:ext cx="2872279" cy="655984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5799" y="412118"/>
            <a:ext cx="8450327" cy="65598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439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613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861" y="1929788"/>
            <a:ext cx="11489115" cy="3219895"/>
          </a:xfrm>
        </p:spPr>
        <p:txBody>
          <a:bodyPr anchor="b"/>
          <a:lstStyle>
            <a:lvl1pPr>
              <a:defRPr sz="6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861" y="5180144"/>
            <a:ext cx="11489115" cy="1693267"/>
          </a:xfrm>
        </p:spPr>
        <p:txBody>
          <a:bodyPr/>
          <a:lstStyle>
            <a:lvl1pPr marL="0" indent="0">
              <a:buNone/>
              <a:defRPr sz="2622">
                <a:solidFill>
                  <a:schemeClr val="tx1">
                    <a:tint val="75000"/>
                  </a:schemeClr>
                </a:solidFill>
              </a:defRPr>
            </a:lvl1pPr>
            <a:lvl2pPr marL="499537" indent="0">
              <a:buNone/>
              <a:defRPr sz="2185">
                <a:solidFill>
                  <a:schemeClr val="tx1">
                    <a:tint val="75000"/>
                  </a:schemeClr>
                </a:solidFill>
              </a:defRPr>
            </a:lvl2pPr>
            <a:lvl3pPr marL="999073" indent="0">
              <a:buNone/>
              <a:defRPr sz="1967">
                <a:solidFill>
                  <a:schemeClr val="tx1">
                    <a:tint val="75000"/>
                  </a:schemeClr>
                </a:solidFill>
              </a:defRPr>
            </a:lvl3pPr>
            <a:lvl4pPr marL="1498610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4pPr>
            <a:lvl5pPr marL="1998147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5pPr>
            <a:lvl6pPr marL="2497684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6pPr>
            <a:lvl7pPr marL="2997220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7pPr>
            <a:lvl8pPr marL="3496757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8pPr>
            <a:lvl9pPr marL="3996294" indent="0">
              <a:buNone/>
              <a:defRPr sz="174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590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5799" y="2060590"/>
            <a:ext cx="5661303" cy="4911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43611" y="2060590"/>
            <a:ext cx="5661303" cy="4911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195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4" y="412118"/>
            <a:ext cx="11489115" cy="14961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7535" y="1897535"/>
            <a:ext cx="5635285" cy="929953"/>
          </a:xfrm>
        </p:spPr>
        <p:txBody>
          <a:bodyPr anchor="b"/>
          <a:lstStyle>
            <a:lvl1pPr marL="0" indent="0">
              <a:buNone/>
              <a:defRPr sz="2622" b="1"/>
            </a:lvl1pPr>
            <a:lvl2pPr marL="499537" indent="0">
              <a:buNone/>
              <a:defRPr sz="2185" b="1"/>
            </a:lvl2pPr>
            <a:lvl3pPr marL="999073" indent="0">
              <a:buNone/>
              <a:defRPr sz="1967" b="1"/>
            </a:lvl3pPr>
            <a:lvl4pPr marL="1498610" indent="0">
              <a:buNone/>
              <a:defRPr sz="1748" b="1"/>
            </a:lvl4pPr>
            <a:lvl5pPr marL="1998147" indent="0">
              <a:buNone/>
              <a:defRPr sz="1748" b="1"/>
            </a:lvl5pPr>
            <a:lvl6pPr marL="2497684" indent="0">
              <a:buNone/>
              <a:defRPr sz="1748" b="1"/>
            </a:lvl6pPr>
            <a:lvl7pPr marL="2997220" indent="0">
              <a:buNone/>
              <a:defRPr sz="1748" b="1"/>
            </a:lvl7pPr>
            <a:lvl8pPr marL="3496757" indent="0">
              <a:buNone/>
              <a:defRPr sz="1748" b="1"/>
            </a:lvl8pPr>
            <a:lvl9pPr marL="3996294" indent="0">
              <a:buNone/>
              <a:defRPr sz="174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535" y="2827487"/>
            <a:ext cx="5635285" cy="41588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43611" y="1897535"/>
            <a:ext cx="5663038" cy="929953"/>
          </a:xfrm>
        </p:spPr>
        <p:txBody>
          <a:bodyPr anchor="b"/>
          <a:lstStyle>
            <a:lvl1pPr marL="0" indent="0">
              <a:buNone/>
              <a:defRPr sz="2622" b="1"/>
            </a:lvl1pPr>
            <a:lvl2pPr marL="499537" indent="0">
              <a:buNone/>
              <a:defRPr sz="2185" b="1"/>
            </a:lvl2pPr>
            <a:lvl3pPr marL="999073" indent="0">
              <a:buNone/>
              <a:defRPr sz="1967" b="1"/>
            </a:lvl3pPr>
            <a:lvl4pPr marL="1498610" indent="0">
              <a:buNone/>
              <a:defRPr sz="1748" b="1"/>
            </a:lvl4pPr>
            <a:lvl5pPr marL="1998147" indent="0">
              <a:buNone/>
              <a:defRPr sz="1748" b="1"/>
            </a:lvl5pPr>
            <a:lvl6pPr marL="2497684" indent="0">
              <a:buNone/>
              <a:defRPr sz="1748" b="1"/>
            </a:lvl6pPr>
            <a:lvl7pPr marL="2997220" indent="0">
              <a:buNone/>
              <a:defRPr sz="1748" b="1"/>
            </a:lvl7pPr>
            <a:lvl8pPr marL="3496757" indent="0">
              <a:buNone/>
              <a:defRPr sz="1748" b="1"/>
            </a:lvl8pPr>
            <a:lvl9pPr marL="3996294" indent="0">
              <a:buNone/>
              <a:defRPr sz="174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43611" y="2827487"/>
            <a:ext cx="5663038" cy="41588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556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600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935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5" y="516043"/>
            <a:ext cx="4296276" cy="1806152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3038" y="1114511"/>
            <a:ext cx="6743611" cy="5500879"/>
          </a:xfrm>
        </p:spPr>
        <p:txBody>
          <a:bodyPr/>
          <a:lstStyle>
            <a:lvl1pPr>
              <a:defRPr sz="3496"/>
            </a:lvl1pPr>
            <a:lvl2pPr>
              <a:defRPr sz="3059"/>
            </a:lvl2pPr>
            <a:lvl3pPr>
              <a:defRPr sz="2622"/>
            </a:lvl3pPr>
            <a:lvl4pPr>
              <a:defRPr sz="2185"/>
            </a:lvl4pPr>
            <a:lvl5pPr>
              <a:defRPr sz="2185"/>
            </a:lvl5pPr>
            <a:lvl6pPr>
              <a:defRPr sz="2185"/>
            </a:lvl6pPr>
            <a:lvl7pPr>
              <a:defRPr sz="2185"/>
            </a:lvl7pPr>
            <a:lvl8pPr>
              <a:defRPr sz="2185"/>
            </a:lvl8pPr>
            <a:lvl9pPr>
              <a:defRPr sz="218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535" y="2322195"/>
            <a:ext cx="4296276" cy="4302153"/>
          </a:xfrm>
        </p:spPr>
        <p:txBody>
          <a:bodyPr/>
          <a:lstStyle>
            <a:lvl1pPr marL="0" indent="0">
              <a:buNone/>
              <a:defRPr sz="1748"/>
            </a:lvl1pPr>
            <a:lvl2pPr marL="499537" indent="0">
              <a:buNone/>
              <a:defRPr sz="1530"/>
            </a:lvl2pPr>
            <a:lvl3pPr marL="999073" indent="0">
              <a:buNone/>
              <a:defRPr sz="1311"/>
            </a:lvl3pPr>
            <a:lvl4pPr marL="1498610" indent="0">
              <a:buNone/>
              <a:defRPr sz="1093"/>
            </a:lvl4pPr>
            <a:lvl5pPr marL="1998147" indent="0">
              <a:buNone/>
              <a:defRPr sz="1093"/>
            </a:lvl5pPr>
            <a:lvl6pPr marL="2497684" indent="0">
              <a:buNone/>
              <a:defRPr sz="1093"/>
            </a:lvl6pPr>
            <a:lvl7pPr marL="2997220" indent="0">
              <a:buNone/>
              <a:defRPr sz="1093"/>
            </a:lvl7pPr>
            <a:lvl8pPr marL="3496757" indent="0">
              <a:buNone/>
              <a:defRPr sz="1093"/>
            </a:lvl8pPr>
            <a:lvl9pPr marL="3996294" indent="0">
              <a:buNone/>
              <a:defRPr sz="10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559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535" y="516043"/>
            <a:ext cx="4296276" cy="1806152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63038" y="1114511"/>
            <a:ext cx="6743611" cy="5500879"/>
          </a:xfrm>
        </p:spPr>
        <p:txBody>
          <a:bodyPr anchor="t"/>
          <a:lstStyle>
            <a:lvl1pPr marL="0" indent="0">
              <a:buNone/>
              <a:defRPr sz="3496"/>
            </a:lvl1pPr>
            <a:lvl2pPr marL="499537" indent="0">
              <a:buNone/>
              <a:defRPr sz="3059"/>
            </a:lvl2pPr>
            <a:lvl3pPr marL="999073" indent="0">
              <a:buNone/>
              <a:defRPr sz="2622"/>
            </a:lvl3pPr>
            <a:lvl4pPr marL="1498610" indent="0">
              <a:buNone/>
              <a:defRPr sz="2185"/>
            </a:lvl4pPr>
            <a:lvl5pPr marL="1998147" indent="0">
              <a:buNone/>
              <a:defRPr sz="2185"/>
            </a:lvl5pPr>
            <a:lvl6pPr marL="2497684" indent="0">
              <a:buNone/>
              <a:defRPr sz="2185"/>
            </a:lvl6pPr>
            <a:lvl7pPr marL="2997220" indent="0">
              <a:buNone/>
              <a:defRPr sz="2185"/>
            </a:lvl7pPr>
            <a:lvl8pPr marL="3496757" indent="0">
              <a:buNone/>
              <a:defRPr sz="2185"/>
            </a:lvl8pPr>
            <a:lvl9pPr marL="3996294" indent="0">
              <a:buNone/>
              <a:defRPr sz="218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535" y="2322195"/>
            <a:ext cx="4296276" cy="4302153"/>
          </a:xfrm>
        </p:spPr>
        <p:txBody>
          <a:bodyPr/>
          <a:lstStyle>
            <a:lvl1pPr marL="0" indent="0">
              <a:buNone/>
              <a:defRPr sz="1748"/>
            </a:lvl1pPr>
            <a:lvl2pPr marL="499537" indent="0">
              <a:buNone/>
              <a:defRPr sz="1530"/>
            </a:lvl2pPr>
            <a:lvl3pPr marL="999073" indent="0">
              <a:buNone/>
              <a:defRPr sz="1311"/>
            </a:lvl3pPr>
            <a:lvl4pPr marL="1498610" indent="0">
              <a:buNone/>
              <a:defRPr sz="1093"/>
            </a:lvl4pPr>
            <a:lvl5pPr marL="1998147" indent="0">
              <a:buNone/>
              <a:defRPr sz="1093"/>
            </a:lvl5pPr>
            <a:lvl6pPr marL="2497684" indent="0">
              <a:buNone/>
              <a:defRPr sz="1093"/>
            </a:lvl6pPr>
            <a:lvl7pPr marL="2997220" indent="0">
              <a:buNone/>
              <a:defRPr sz="1093"/>
            </a:lvl7pPr>
            <a:lvl8pPr marL="3496757" indent="0">
              <a:buNone/>
              <a:defRPr sz="1093"/>
            </a:lvl8pPr>
            <a:lvl9pPr marL="3996294" indent="0">
              <a:buNone/>
              <a:defRPr sz="109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999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5799" y="412118"/>
            <a:ext cx="11489115" cy="1496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5799" y="2060590"/>
            <a:ext cx="11489115" cy="491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5799" y="7174436"/>
            <a:ext cx="299716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D1557-51BB-48FF-BE4A-F8EDF71AA526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12486" y="7174436"/>
            <a:ext cx="449574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07754" y="7174436"/>
            <a:ext cx="2997160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1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F687B-7633-4399-9B01-EA09E901BCD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52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99073" rtl="0" eaLnBrk="1" latinLnBrk="0" hangingPunct="1">
        <a:lnSpc>
          <a:spcPct val="90000"/>
        </a:lnSpc>
        <a:spcBef>
          <a:spcPct val="0"/>
        </a:spcBef>
        <a:buNone/>
        <a:defRPr sz="480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768" indent="-249768" algn="l" defTabSz="999073" rtl="0" eaLnBrk="1" latinLnBrk="0" hangingPunct="1">
        <a:lnSpc>
          <a:spcPct val="90000"/>
        </a:lnSpc>
        <a:spcBef>
          <a:spcPts val="1093"/>
        </a:spcBef>
        <a:buFont typeface="Arial" panose="020B0604020202020204" pitchFamily="34" charset="0"/>
        <a:buChar char="•"/>
        <a:defRPr sz="3059" kern="1200">
          <a:solidFill>
            <a:schemeClr val="tx1"/>
          </a:solidFill>
          <a:latin typeface="+mn-lt"/>
          <a:ea typeface="+mn-ea"/>
          <a:cs typeface="+mn-cs"/>
        </a:defRPr>
      </a:lvl1pPr>
      <a:lvl2pPr marL="74930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2622" kern="1200">
          <a:solidFill>
            <a:schemeClr val="tx1"/>
          </a:solidFill>
          <a:latin typeface="+mn-lt"/>
          <a:ea typeface="+mn-ea"/>
          <a:cs typeface="+mn-cs"/>
        </a:defRPr>
      </a:lvl2pPr>
      <a:lvl3pPr marL="124884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2185" kern="1200">
          <a:solidFill>
            <a:schemeClr val="tx1"/>
          </a:solidFill>
          <a:latin typeface="+mn-lt"/>
          <a:ea typeface="+mn-ea"/>
          <a:cs typeface="+mn-cs"/>
        </a:defRPr>
      </a:lvl3pPr>
      <a:lvl4pPr marL="1748379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4pPr>
      <a:lvl5pPr marL="224791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5pPr>
      <a:lvl6pPr marL="274745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3246989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746525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4246062" indent="-249768" algn="l" defTabSz="999073" rtl="0" eaLnBrk="1" latinLnBrk="0" hangingPunct="1">
        <a:lnSpc>
          <a:spcPct val="90000"/>
        </a:lnSpc>
        <a:spcBef>
          <a:spcPts val="546"/>
        </a:spcBef>
        <a:buFont typeface="Arial" panose="020B0604020202020204" pitchFamily="34" charset="0"/>
        <a:buChar char="•"/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1pPr>
      <a:lvl2pPr marL="49953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2pPr>
      <a:lvl3pPr marL="999073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3pPr>
      <a:lvl4pPr marL="149861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4pPr>
      <a:lvl5pPr marL="199814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5pPr>
      <a:lvl6pPr marL="2497684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6pPr>
      <a:lvl7pPr marL="2997220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7pPr>
      <a:lvl8pPr marL="3496757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8pPr>
      <a:lvl9pPr marL="3996294" algn="l" defTabSz="999073" rtl="0" eaLnBrk="1" latinLnBrk="0" hangingPunct="1">
        <a:defRPr sz="19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E1D57F3-75D6-4976-9A4E-16B6CE7BA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431" y="299784"/>
            <a:ext cx="6038476" cy="603847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1EB3E90-2341-4037-A9ED-086ED73BBD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73151" y="299784"/>
            <a:ext cx="6080760" cy="608076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A082D4A-3AAB-46BD-B3BF-74968F1DF4C0}"/>
              </a:ext>
            </a:extLst>
          </p:cNvPr>
          <p:cNvSpPr txBox="1"/>
          <p:nvPr/>
        </p:nvSpPr>
        <p:spPr>
          <a:xfrm>
            <a:off x="429431" y="6534520"/>
            <a:ext cx="121943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000" b="1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Figure S4.</a:t>
            </a:r>
            <a:r>
              <a:rPr lang="en-US" altLang="zh-CN" sz="20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Significantly altered metabolites show direct trends along CRC progression. </a:t>
            </a:r>
            <a:r>
              <a:rPr lang="en-HK" altLang="zh-CN" sz="2000" kern="0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Pairwise comparisons were performed using Wilcoxon rank-sum test.</a:t>
            </a:r>
            <a:r>
              <a:rPr lang="en-HK" altLang="zh-CN" sz="2000" dirty="0">
                <a:solidFill>
                  <a:srgbClr val="000000"/>
                </a:solidFill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HK" altLang="zh-CN" sz="2000" kern="0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CRC; colorectal cancer, CRA; colorectal adenoma, NC; normal control.</a:t>
            </a:r>
            <a:endParaRPr lang="zh-CN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8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</TotalTime>
  <Words>37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等线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Changan Liu</dc:creator>
  <cp:lastModifiedBy>Jun Yu (MEDT)</cp:lastModifiedBy>
  <cp:revision>65</cp:revision>
  <dcterms:created xsi:type="dcterms:W3CDTF">2020-05-22T02:50:14Z</dcterms:created>
  <dcterms:modified xsi:type="dcterms:W3CDTF">2021-10-21T15:16:11Z</dcterms:modified>
</cp:coreProperties>
</file>