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sldIdLst>
    <p:sldId id="300" r:id="rId2"/>
    <p:sldId id="301" r:id="rId3"/>
    <p:sldId id="324" r:id="rId4"/>
    <p:sldId id="312" r:id="rId5"/>
    <p:sldId id="322" r:id="rId6"/>
  </p:sldIdLst>
  <p:sldSz cx="6858000" cy="9144000" type="screen4x3"/>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52BF3"/>
    <a:srgbClr val="FF0F00"/>
    <a:srgbClr val="6058F6"/>
    <a:srgbClr val="742774"/>
    <a:srgbClr val="5B9BD5"/>
    <a:srgbClr val="3953A2"/>
    <a:srgbClr val="0BA14D"/>
    <a:srgbClr val="F89021"/>
    <a:srgbClr val="B22222"/>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29" autoAdjust="0"/>
    <p:restoredTop sz="96247" autoAdjust="0"/>
  </p:normalViewPr>
  <p:slideViewPr>
    <p:cSldViewPr snapToGrid="0">
      <p:cViewPr>
        <p:scale>
          <a:sx n="160" d="100"/>
          <a:sy n="160" d="100"/>
        </p:scale>
        <p:origin x="1044" y="-4536"/>
      </p:cViewPr>
      <p:guideLst>
        <p:guide orient="horz" pos="2880"/>
        <p:guide pos="2160"/>
      </p:guideLst>
    </p:cSldViewPr>
  </p:slideViewPr>
  <p:notesTextViewPr>
    <p:cViewPr>
      <p:scale>
        <a:sx n="125" d="100"/>
        <a:sy n="125"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80A0270D-0AED-455A-B6B7-0327A8A881F0}" type="datetimeFigureOut">
              <a:rPr lang="ko-KR" altLang="en-US" smtClean="0"/>
              <a:t>2023-10-09</a:t>
            </a:fld>
            <a:endParaRPr lang="ko-KR" altLang="en-US"/>
          </a:p>
        </p:txBody>
      </p:sp>
      <p:sp>
        <p:nvSpPr>
          <p:cNvPr id="4" name="슬라이드 이미지 개체 틀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33159CC-DA4A-4DCA-9B09-E74A9371B13D}" type="slidenum">
              <a:rPr lang="ko-KR" altLang="en-US" smtClean="0"/>
              <a:t>‹#›</a:t>
            </a:fld>
            <a:endParaRPr lang="ko-KR" altLang="en-US"/>
          </a:p>
        </p:txBody>
      </p:sp>
    </p:spTree>
    <p:extLst>
      <p:ext uri="{BB962C8B-B14F-4D97-AF65-F5344CB8AC3E}">
        <p14:creationId xmlns:p14="http://schemas.microsoft.com/office/powerpoint/2010/main" val="279671053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33159CC-DA4A-4DCA-9B09-E74A9371B13D}" type="slidenum">
              <a:rPr lang="ko-KR" altLang="en-US" smtClean="0"/>
              <a:t>1</a:t>
            </a:fld>
            <a:endParaRPr lang="ko-KR" altLang="en-US"/>
          </a:p>
        </p:txBody>
      </p:sp>
    </p:spTree>
    <p:extLst>
      <p:ext uri="{BB962C8B-B14F-4D97-AF65-F5344CB8AC3E}">
        <p14:creationId xmlns:p14="http://schemas.microsoft.com/office/powerpoint/2010/main" val="2381247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ko-KR" altLang="en-US" smtClean="0"/>
              <a:t>마스터 제목 스타일 편집</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ko-KR" altLang="en-US" smtClean="0"/>
              <a:t>클릭하여 마스터 부제목 스타일 편집</a:t>
            </a:r>
            <a:endParaRPr lang="en-US" dirty="0"/>
          </a:p>
        </p:txBody>
      </p:sp>
      <p:sp>
        <p:nvSpPr>
          <p:cNvPr id="4" name="Date Placeholder 3"/>
          <p:cNvSpPr>
            <a:spLocks noGrp="1"/>
          </p:cNvSpPr>
          <p:nvPr>
            <p:ph type="dt" sz="half" idx="10"/>
          </p:nvPr>
        </p:nvSpPr>
        <p:spPr/>
        <p:txBody>
          <a:bodyPr/>
          <a:lstStyle/>
          <a:p>
            <a:fld id="{72AE084E-1871-4318-994A-759CE6201B7D}" type="datetimeFigureOut">
              <a:rPr lang="ko-KR" altLang="en-US" smtClean="0"/>
              <a:t>2023-10-09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1325774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idx="1"/>
          </p:nvPr>
        </p:nvSpPr>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72AE084E-1871-4318-994A-759CE6201B7D}" type="datetimeFigureOut">
              <a:rPr lang="ko-KR" altLang="en-US" smtClean="0"/>
              <a:t>2023-10-09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586415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ko-KR" altLang="en-US" smtClean="0"/>
              <a:t>마스터 제목 스타일 편집</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ko-KR" altLang="en-US" smtClean="0"/>
              <a:t>마스터 텍스트 스타일 편집</a:t>
            </a:r>
          </a:p>
        </p:txBody>
      </p:sp>
      <p:sp>
        <p:nvSpPr>
          <p:cNvPr id="4" name="Date Placeholder 3"/>
          <p:cNvSpPr>
            <a:spLocks noGrp="1"/>
          </p:cNvSpPr>
          <p:nvPr>
            <p:ph type="dt" sz="half" idx="10"/>
          </p:nvPr>
        </p:nvSpPr>
        <p:spPr/>
        <p:txBody>
          <a:bodyPr/>
          <a:lstStyle/>
          <a:p>
            <a:fld id="{72AE084E-1871-4318-994A-759CE6201B7D}" type="datetimeFigureOut">
              <a:rPr lang="ko-KR" altLang="en-US" smtClean="0"/>
              <a:t>2023-10-09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149209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Date Placeholder 4"/>
          <p:cNvSpPr>
            <a:spLocks noGrp="1"/>
          </p:cNvSpPr>
          <p:nvPr>
            <p:ph type="dt" sz="half" idx="10"/>
          </p:nvPr>
        </p:nvSpPr>
        <p:spPr/>
        <p:txBody>
          <a:bodyPr/>
          <a:lstStyle/>
          <a:p>
            <a:fld id="{72AE084E-1871-4318-994A-759CE6201B7D}" type="datetimeFigureOut">
              <a:rPr lang="ko-KR" altLang="en-US" smtClean="0"/>
              <a:t>2023-10-09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3717704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 편집</a:t>
            </a:r>
          </a:p>
        </p:txBody>
      </p:sp>
      <p:sp>
        <p:nvSpPr>
          <p:cNvPr id="4" name="Content Placeholder 3"/>
          <p:cNvSpPr>
            <a:spLocks noGrp="1"/>
          </p:cNvSpPr>
          <p:nvPr>
            <p:ph sz="half" idx="2"/>
          </p:nvPr>
        </p:nvSpPr>
        <p:spPr>
          <a:xfrm>
            <a:off x="472381" y="3340100"/>
            <a:ext cx="2901255" cy="4912784"/>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 편집</a:t>
            </a:r>
          </a:p>
        </p:txBody>
      </p:sp>
      <p:sp>
        <p:nvSpPr>
          <p:cNvPr id="6" name="Content Placeholder 5"/>
          <p:cNvSpPr>
            <a:spLocks noGrp="1"/>
          </p:cNvSpPr>
          <p:nvPr>
            <p:ph sz="quarter" idx="4"/>
          </p:nvPr>
        </p:nvSpPr>
        <p:spPr>
          <a:xfrm>
            <a:off x="3471863" y="3340100"/>
            <a:ext cx="2915543" cy="4912784"/>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7" name="Date Placeholder 6"/>
          <p:cNvSpPr>
            <a:spLocks noGrp="1"/>
          </p:cNvSpPr>
          <p:nvPr>
            <p:ph type="dt" sz="half" idx="10"/>
          </p:nvPr>
        </p:nvSpPr>
        <p:spPr/>
        <p:txBody>
          <a:bodyPr/>
          <a:lstStyle/>
          <a:p>
            <a:fld id="{72AE084E-1871-4318-994A-759CE6201B7D}" type="datetimeFigureOut">
              <a:rPr lang="ko-KR" altLang="en-US" smtClean="0"/>
              <a:t>2023-10-09</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2489365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Date Placeholder 2"/>
          <p:cNvSpPr>
            <a:spLocks noGrp="1"/>
          </p:cNvSpPr>
          <p:nvPr>
            <p:ph type="dt" sz="half" idx="10"/>
          </p:nvPr>
        </p:nvSpPr>
        <p:spPr/>
        <p:txBody>
          <a:bodyPr/>
          <a:lstStyle/>
          <a:p>
            <a:fld id="{72AE084E-1871-4318-994A-759CE6201B7D}" type="datetimeFigureOut">
              <a:rPr lang="ko-KR" altLang="en-US" smtClean="0"/>
              <a:t>2023-10-09</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4091673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AE084E-1871-4318-994A-759CE6201B7D}" type="datetimeFigureOut">
              <a:rPr lang="ko-KR" altLang="en-US" smtClean="0"/>
              <a:t>2023-10-09</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2722552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ko-KR" altLang="en-US" smtClean="0"/>
              <a:t>마스터 제목 스타일 편집</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smtClean="0"/>
              <a:t>마스터 텍스트 스타일 편집</a:t>
            </a:r>
          </a:p>
        </p:txBody>
      </p:sp>
      <p:sp>
        <p:nvSpPr>
          <p:cNvPr id="5" name="Date Placeholder 4"/>
          <p:cNvSpPr>
            <a:spLocks noGrp="1"/>
          </p:cNvSpPr>
          <p:nvPr>
            <p:ph type="dt" sz="half" idx="10"/>
          </p:nvPr>
        </p:nvSpPr>
        <p:spPr/>
        <p:txBody>
          <a:bodyPr/>
          <a:lstStyle/>
          <a:p>
            <a:fld id="{72AE084E-1871-4318-994A-759CE6201B7D}" type="datetimeFigureOut">
              <a:rPr lang="ko-KR" altLang="en-US" smtClean="0"/>
              <a:t>2023-10-09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875247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ko-KR" altLang="en-US" smtClean="0"/>
              <a:t>마스터 제목 스타일 편집</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ko-KR" altLang="en-US" smtClean="0"/>
              <a:t>그림을 추가하려면 아이콘을 클릭하십시오</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smtClean="0"/>
              <a:t>마스터 텍스트 스타일 편집</a:t>
            </a:r>
          </a:p>
        </p:txBody>
      </p:sp>
      <p:sp>
        <p:nvSpPr>
          <p:cNvPr id="5" name="Date Placeholder 4"/>
          <p:cNvSpPr>
            <a:spLocks noGrp="1"/>
          </p:cNvSpPr>
          <p:nvPr>
            <p:ph type="dt" sz="half" idx="10"/>
          </p:nvPr>
        </p:nvSpPr>
        <p:spPr/>
        <p:txBody>
          <a:bodyPr/>
          <a:lstStyle/>
          <a:p>
            <a:fld id="{72AE084E-1871-4318-994A-759CE6201B7D}" type="datetimeFigureOut">
              <a:rPr lang="ko-KR" altLang="en-US" smtClean="0"/>
              <a:t>2023-10-09</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2231991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72AE084E-1871-4318-994A-759CE6201B7D}" type="datetimeFigureOut">
              <a:rPr lang="ko-KR" altLang="en-US" smtClean="0"/>
              <a:t>2023-10-09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3731173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72AE084E-1871-4318-994A-759CE6201B7D}" type="datetimeFigureOut">
              <a:rPr lang="ko-KR" altLang="en-US" smtClean="0"/>
              <a:t>2023-10-09</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3245856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72AE084E-1871-4318-994A-759CE6201B7D}" type="datetimeFigureOut">
              <a:rPr lang="ko-KR" altLang="en-US" smtClean="0"/>
              <a:t>2023-10-09</a:t>
            </a:fld>
            <a:endParaRPr lang="ko-KR"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367A33D5-DC66-4C09-9DD9-BB233CBFC5A4}" type="slidenum">
              <a:rPr lang="ko-KR" altLang="en-US" smtClean="0"/>
              <a:t>‹#›</a:t>
            </a:fld>
            <a:endParaRPr lang="ko-KR" altLang="en-US"/>
          </a:p>
        </p:txBody>
      </p:sp>
    </p:spTree>
    <p:extLst>
      <p:ext uri="{BB962C8B-B14F-4D97-AF65-F5344CB8AC3E}">
        <p14:creationId xmlns:p14="http://schemas.microsoft.com/office/powerpoint/2010/main" val="31167090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1"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1"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1"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1"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1" hangingPunct="1">
        <a:defRPr sz="1350" kern="1200">
          <a:solidFill>
            <a:schemeClr val="tx1"/>
          </a:solidFill>
          <a:latin typeface="+mn-lt"/>
          <a:ea typeface="+mn-ea"/>
          <a:cs typeface="+mn-cs"/>
        </a:defRPr>
      </a:lvl1pPr>
      <a:lvl2pPr marL="342900" algn="l" defTabSz="685800" rtl="0" eaLnBrk="1" latinLnBrk="1" hangingPunct="1">
        <a:defRPr sz="1350" kern="1200">
          <a:solidFill>
            <a:schemeClr val="tx1"/>
          </a:solidFill>
          <a:latin typeface="+mn-lt"/>
          <a:ea typeface="+mn-ea"/>
          <a:cs typeface="+mn-cs"/>
        </a:defRPr>
      </a:lvl2pPr>
      <a:lvl3pPr marL="685800" algn="l" defTabSz="685800" rtl="0" eaLnBrk="1" latinLnBrk="1" hangingPunct="1">
        <a:defRPr sz="1350" kern="1200">
          <a:solidFill>
            <a:schemeClr val="tx1"/>
          </a:solidFill>
          <a:latin typeface="+mn-lt"/>
          <a:ea typeface="+mn-ea"/>
          <a:cs typeface="+mn-cs"/>
        </a:defRPr>
      </a:lvl3pPr>
      <a:lvl4pPr marL="1028700" algn="l" defTabSz="685800" rtl="0" eaLnBrk="1" latinLnBrk="1" hangingPunct="1">
        <a:defRPr sz="1350" kern="1200">
          <a:solidFill>
            <a:schemeClr val="tx1"/>
          </a:solidFill>
          <a:latin typeface="+mn-lt"/>
          <a:ea typeface="+mn-ea"/>
          <a:cs typeface="+mn-cs"/>
        </a:defRPr>
      </a:lvl4pPr>
      <a:lvl5pPr marL="1371600" algn="l" defTabSz="685800" rtl="0" eaLnBrk="1" latinLnBrk="1" hangingPunct="1">
        <a:defRPr sz="1350" kern="1200">
          <a:solidFill>
            <a:schemeClr val="tx1"/>
          </a:solidFill>
          <a:latin typeface="+mn-lt"/>
          <a:ea typeface="+mn-ea"/>
          <a:cs typeface="+mn-cs"/>
        </a:defRPr>
      </a:lvl5pPr>
      <a:lvl6pPr marL="1714500" algn="l" defTabSz="685800" rtl="0" eaLnBrk="1" latinLnBrk="1" hangingPunct="1">
        <a:defRPr sz="1350" kern="1200">
          <a:solidFill>
            <a:schemeClr val="tx1"/>
          </a:solidFill>
          <a:latin typeface="+mn-lt"/>
          <a:ea typeface="+mn-ea"/>
          <a:cs typeface="+mn-cs"/>
        </a:defRPr>
      </a:lvl6pPr>
      <a:lvl7pPr marL="2057400" algn="l" defTabSz="685800" rtl="0" eaLnBrk="1" latinLnBrk="1" hangingPunct="1">
        <a:defRPr sz="1350" kern="1200">
          <a:solidFill>
            <a:schemeClr val="tx1"/>
          </a:solidFill>
          <a:latin typeface="+mn-lt"/>
          <a:ea typeface="+mn-ea"/>
          <a:cs typeface="+mn-cs"/>
        </a:defRPr>
      </a:lvl7pPr>
      <a:lvl8pPr marL="2400300" algn="l" defTabSz="685800" rtl="0" eaLnBrk="1" latinLnBrk="1" hangingPunct="1">
        <a:defRPr sz="1350" kern="1200">
          <a:solidFill>
            <a:schemeClr val="tx1"/>
          </a:solidFill>
          <a:latin typeface="+mn-lt"/>
          <a:ea typeface="+mn-ea"/>
          <a:cs typeface="+mn-cs"/>
        </a:defRPr>
      </a:lvl8pPr>
      <a:lvl9pPr marL="2743200" algn="l" defTabSz="685800" rtl="0" eaLnBrk="1" latinLnBrk="1"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그림 137"/>
          <p:cNvPicPr>
            <a:picLocks noChangeAspect="1"/>
          </p:cNvPicPr>
          <p:nvPr/>
        </p:nvPicPr>
        <p:blipFill rotWithShape="1">
          <a:blip r:embed="rId3"/>
          <a:srcRect l="17789" b="13902"/>
          <a:stretch/>
        </p:blipFill>
        <p:spPr>
          <a:xfrm>
            <a:off x="1639434" y="1546745"/>
            <a:ext cx="1086082" cy="1126837"/>
          </a:xfrm>
          <a:prstGeom prst="rect">
            <a:avLst/>
          </a:prstGeom>
        </p:spPr>
      </p:pic>
      <p:pic>
        <p:nvPicPr>
          <p:cNvPr id="139" name="그림 138"/>
          <p:cNvPicPr>
            <a:picLocks noChangeAspect="1"/>
          </p:cNvPicPr>
          <p:nvPr/>
        </p:nvPicPr>
        <p:blipFill rotWithShape="1">
          <a:blip r:embed="rId4"/>
          <a:srcRect l="17996" b="14011"/>
          <a:stretch/>
        </p:blipFill>
        <p:spPr>
          <a:xfrm>
            <a:off x="2725517" y="1546745"/>
            <a:ext cx="1084730" cy="1126837"/>
          </a:xfrm>
          <a:prstGeom prst="rect">
            <a:avLst/>
          </a:prstGeom>
        </p:spPr>
      </p:pic>
      <p:pic>
        <p:nvPicPr>
          <p:cNvPr id="140" name="그림 139"/>
          <p:cNvPicPr>
            <a:picLocks noChangeAspect="1"/>
          </p:cNvPicPr>
          <p:nvPr/>
        </p:nvPicPr>
        <p:blipFill rotWithShape="1">
          <a:blip r:embed="rId5"/>
          <a:srcRect l="17782" b="13606"/>
          <a:stretch/>
        </p:blipFill>
        <p:spPr>
          <a:xfrm>
            <a:off x="3813873" y="1546745"/>
            <a:ext cx="1082455" cy="1126837"/>
          </a:xfrm>
          <a:prstGeom prst="rect">
            <a:avLst/>
          </a:prstGeom>
        </p:spPr>
      </p:pic>
      <p:cxnSp>
        <p:nvCxnSpPr>
          <p:cNvPr id="141" name="직선 화살표 연결선 140"/>
          <p:cNvCxnSpPr/>
          <p:nvPr/>
        </p:nvCxnSpPr>
        <p:spPr>
          <a:xfrm flipV="1">
            <a:off x="2097104" y="2772166"/>
            <a:ext cx="2787636" cy="1119"/>
          </a:xfrm>
          <a:prstGeom prst="straightConnector1">
            <a:avLst/>
          </a:prstGeom>
          <a:ln w="31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2" name="직선 화살표 연결선 141"/>
          <p:cNvCxnSpPr/>
          <p:nvPr/>
        </p:nvCxnSpPr>
        <p:spPr>
          <a:xfrm flipV="1">
            <a:off x="1557256" y="1626164"/>
            <a:ext cx="3528" cy="612000"/>
          </a:xfrm>
          <a:prstGeom prst="straightConnector1">
            <a:avLst/>
          </a:prstGeom>
          <a:ln w="31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3" name="TextBox 142"/>
          <p:cNvSpPr txBox="1"/>
          <p:nvPr/>
        </p:nvSpPr>
        <p:spPr>
          <a:xfrm rot="16200000">
            <a:off x="1296795" y="2380708"/>
            <a:ext cx="517844" cy="200055"/>
          </a:xfrm>
          <a:prstGeom prst="rect">
            <a:avLst/>
          </a:prstGeom>
          <a:noFill/>
        </p:spPr>
        <p:txBody>
          <a:bodyPr wrap="square" rtlCol="0">
            <a:spAutoFit/>
          </a:bodyPr>
          <a:lstStyle/>
          <a:p>
            <a:pPr algn="ct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PDCA-1</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44" name="TextBox 143"/>
          <p:cNvSpPr txBox="1"/>
          <p:nvPr/>
        </p:nvSpPr>
        <p:spPr>
          <a:xfrm>
            <a:off x="1556883" y="2676671"/>
            <a:ext cx="517844" cy="200055"/>
          </a:xfrm>
          <a:prstGeom prst="rect">
            <a:avLst/>
          </a:prstGeom>
          <a:noFill/>
        </p:spPr>
        <p:txBody>
          <a:bodyPr wrap="square" rtlCol="0">
            <a:spAutoFit/>
          </a:bodyPr>
          <a:lstStyle/>
          <a:p>
            <a:pPr algn="ct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CD11c</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47" name="TextBox 146"/>
          <p:cNvSpPr txBox="1"/>
          <p:nvPr/>
        </p:nvSpPr>
        <p:spPr>
          <a:xfrm>
            <a:off x="1913729" y="1611522"/>
            <a:ext cx="568158" cy="36247"/>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0.17±0.06</a:t>
            </a:r>
            <a:endParaRPr lang="ko-KR" altLang="en-US" sz="600" baseline="300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48" name="TextBox 147"/>
          <p:cNvSpPr txBox="1"/>
          <p:nvPr/>
        </p:nvSpPr>
        <p:spPr>
          <a:xfrm>
            <a:off x="2988411" y="1612611"/>
            <a:ext cx="568158" cy="36247"/>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0.14±0.09</a:t>
            </a:r>
            <a:endParaRPr lang="ko-KR" altLang="en-US" sz="600" baseline="300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49" name="TextBox 148"/>
          <p:cNvSpPr txBox="1"/>
          <p:nvPr/>
        </p:nvSpPr>
        <p:spPr>
          <a:xfrm>
            <a:off x="4110492" y="1590504"/>
            <a:ext cx="568158" cy="36247"/>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0.26±0.03</a:t>
            </a:r>
            <a:endParaRPr lang="ko-KR" altLang="en-US" sz="600" baseline="300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pic>
        <p:nvPicPr>
          <p:cNvPr id="117" name="그림 116"/>
          <p:cNvPicPr>
            <a:picLocks noChangeAspect="1"/>
          </p:cNvPicPr>
          <p:nvPr/>
        </p:nvPicPr>
        <p:blipFill rotWithShape="1">
          <a:blip r:embed="rId6"/>
          <a:srcRect l="19357" b="13728"/>
          <a:stretch/>
        </p:blipFill>
        <p:spPr>
          <a:xfrm>
            <a:off x="1649437" y="3189380"/>
            <a:ext cx="1086283" cy="1126800"/>
          </a:xfrm>
          <a:prstGeom prst="rect">
            <a:avLst/>
          </a:prstGeom>
        </p:spPr>
      </p:pic>
      <p:pic>
        <p:nvPicPr>
          <p:cNvPr id="118" name="그림 117"/>
          <p:cNvPicPr>
            <a:picLocks noChangeAspect="1"/>
          </p:cNvPicPr>
          <p:nvPr/>
        </p:nvPicPr>
        <p:blipFill rotWithShape="1">
          <a:blip r:embed="rId7"/>
          <a:srcRect l="19568" b="13884"/>
          <a:stretch/>
        </p:blipFill>
        <p:spPr>
          <a:xfrm>
            <a:off x="2732165" y="3189380"/>
            <a:ext cx="1085429" cy="1126800"/>
          </a:xfrm>
          <a:prstGeom prst="rect">
            <a:avLst/>
          </a:prstGeom>
        </p:spPr>
      </p:pic>
      <p:pic>
        <p:nvPicPr>
          <p:cNvPr id="119" name="그림 118"/>
          <p:cNvPicPr>
            <a:picLocks noChangeAspect="1"/>
          </p:cNvPicPr>
          <p:nvPr/>
        </p:nvPicPr>
        <p:blipFill rotWithShape="1">
          <a:blip r:embed="rId8"/>
          <a:srcRect l="19509" b="13885"/>
          <a:stretch/>
        </p:blipFill>
        <p:spPr>
          <a:xfrm>
            <a:off x="3819695" y="3185278"/>
            <a:ext cx="1086213" cy="1126800"/>
          </a:xfrm>
          <a:prstGeom prst="rect">
            <a:avLst/>
          </a:prstGeom>
        </p:spPr>
      </p:pic>
      <p:cxnSp>
        <p:nvCxnSpPr>
          <p:cNvPr id="120" name="직선 화살표 연결선 119"/>
          <p:cNvCxnSpPr/>
          <p:nvPr/>
        </p:nvCxnSpPr>
        <p:spPr>
          <a:xfrm flipV="1">
            <a:off x="2015793" y="4443250"/>
            <a:ext cx="2865229" cy="1150"/>
          </a:xfrm>
          <a:prstGeom prst="straightConnector1">
            <a:avLst/>
          </a:prstGeom>
          <a:ln w="31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1" name="직선 화살표 연결선 120"/>
          <p:cNvCxnSpPr/>
          <p:nvPr/>
        </p:nvCxnSpPr>
        <p:spPr>
          <a:xfrm flipV="1">
            <a:off x="1548677" y="3246970"/>
            <a:ext cx="3626" cy="612000"/>
          </a:xfrm>
          <a:prstGeom prst="straightConnector1">
            <a:avLst/>
          </a:prstGeom>
          <a:ln w="31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2" name="TextBox 121"/>
          <p:cNvSpPr txBox="1"/>
          <p:nvPr/>
        </p:nvSpPr>
        <p:spPr>
          <a:xfrm rot="16200000">
            <a:off x="1275578" y="4060060"/>
            <a:ext cx="532258" cy="200055"/>
          </a:xfrm>
          <a:prstGeom prst="rect">
            <a:avLst/>
          </a:prstGeom>
          <a:noFill/>
        </p:spPr>
        <p:txBody>
          <a:bodyPr wrap="square" rtlCol="0">
            <a:spAutoFit/>
          </a:bodyPr>
          <a:lstStyle/>
          <a:p>
            <a:pPr algn="ct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SSC-A</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3" name="TextBox 122"/>
          <p:cNvSpPr txBox="1"/>
          <p:nvPr/>
        </p:nvSpPr>
        <p:spPr>
          <a:xfrm>
            <a:off x="1523531" y="4341019"/>
            <a:ext cx="532258" cy="200055"/>
          </a:xfrm>
          <a:prstGeom prst="rect">
            <a:avLst/>
          </a:prstGeom>
          <a:noFill/>
        </p:spPr>
        <p:txBody>
          <a:bodyPr wrap="square" rtlCol="0">
            <a:spAutoFit/>
          </a:bodyPr>
          <a:lstStyle/>
          <a:p>
            <a:pPr algn="ct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Ly6C</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6" name="TextBox 125"/>
          <p:cNvSpPr txBox="1"/>
          <p:nvPr/>
        </p:nvSpPr>
        <p:spPr>
          <a:xfrm>
            <a:off x="4420649" y="3351543"/>
            <a:ext cx="583044"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17.74±4.35</a:t>
            </a:r>
            <a:endParaRPr lang="ko-KR" altLang="en-US" sz="600" baseline="300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7" name="TextBox 126"/>
          <p:cNvSpPr txBox="1"/>
          <p:nvPr/>
        </p:nvSpPr>
        <p:spPr>
          <a:xfrm>
            <a:off x="3956082" y="3409108"/>
            <a:ext cx="640140"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75.20±3.88</a:t>
            </a:r>
            <a:endParaRPr lang="ko-KR" altLang="en-US" sz="600" baseline="300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8" name="TextBox 127"/>
          <p:cNvSpPr txBox="1"/>
          <p:nvPr/>
        </p:nvSpPr>
        <p:spPr>
          <a:xfrm>
            <a:off x="3330802" y="3353701"/>
            <a:ext cx="583954"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12.95±3.01</a:t>
            </a:r>
            <a:endParaRPr lang="ko-KR" altLang="en-US" sz="600" baseline="300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9" name="TextBox 128"/>
          <p:cNvSpPr txBox="1"/>
          <p:nvPr/>
        </p:nvSpPr>
        <p:spPr>
          <a:xfrm>
            <a:off x="2839085" y="3414982"/>
            <a:ext cx="587055"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80.68±2.26</a:t>
            </a:r>
            <a:endParaRPr lang="ko-KR" altLang="en-US" sz="600" baseline="300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30" name="TextBox 129"/>
          <p:cNvSpPr txBox="1"/>
          <p:nvPr/>
        </p:nvSpPr>
        <p:spPr>
          <a:xfrm>
            <a:off x="2245078" y="3342672"/>
            <a:ext cx="602268"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14.38±2.41</a:t>
            </a:r>
            <a:endParaRPr lang="ko-KR" altLang="en-US" sz="600" baseline="300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31" name="TextBox 130"/>
          <p:cNvSpPr txBox="1"/>
          <p:nvPr/>
        </p:nvSpPr>
        <p:spPr>
          <a:xfrm>
            <a:off x="1768634" y="3414982"/>
            <a:ext cx="603490"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81.70±2.84</a:t>
            </a:r>
            <a:endParaRPr lang="ko-KR" altLang="en-US" sz="600" baseline="300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32" name="직사각형 131"/>
          <p:cNvSpPr/>
          <p:nvPr/>
        </p:nvSpPr>
        <p:spPr>
          <a:xfrm>
            <a:off x="1825279" y="3277144"/>
            <a:ext cx="460382" cy="184666"/>
          </a:xfrm>
          <a:prstGeom prst="rect">
            <a:avLst/>
          </a:prstGeom>
        </p:spPr>
        <p:txBody>
          <a:bodyPr wrap="none">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Ly6C</a:t>
            </a:r>
            <a:r>
              <a:rPr lang="en-US" altLang="ko-KR" sz="600" baseline="30000" dirty="0" smtClean="0">
                <a:latin typeface="Arial Unicode MS" panose="020B0604020202020204" pitchFamily="50" charset="-127"/>
                <a:ea typeface="Arial Unicode MS" panose="020B0604020202020204" pitchFamily="50" charset="-127"/>
                <a:cs typeface="Arial Unicode MS" panose="020B0604020202020204" pitchFamily="50" charset="-127"/>
              </a:rPr>
              <a:t>low-</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33" name="직사각형 132"/>
          <p:cNvSpPr/>
          <p:nvPr/>
        </p:nvSpPr>
        <p:spPr>
          <a:xfrm>
            <a:off x="2375484" y="3238108"/>
            <a:ext cx="405880" cy="184666"/>
          </a:xfrm>
          <a:prstGeom prst="rect">
            <a:avLst/>
          </a:prstGeom>
        </p:spPr>
        <p:txBody>
          <a:bodyPr wrap="none">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Ly6C</a:t>
            </a:r>
            <a:r>
              <a:rPr lang="en-US" altLang="ko-KR" sz="600" baseline="30000" dirty="0" smtClean="0">
                <a:latin typeface="Arial Unicode MS" panose="020B0604020202020204" pitchFamily="50" charset="-127"/>
                <a:ea typeface="Arial Unicode MS" panose="020B0604020202020204" pitchFamily="50" charset="-127"/>
                <a:cs typeface="Arial Unicode MS" panose="020B0604020202020204" pitchFamily="50" charset="-127"/>
              </a:rPr>
              <a:t>hi</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34" name="직사각형 133"/>
          <p:cNvSpPr/>
          <p:nvPr/>
        </p:nvSpPr>
        <p:spPr>
          <a:xfrm>
            <a:off x="2920288" y="3275748"/>
            <a:ext cx="460382" cy="184666"/>
          </a:xfrm>
          <a:prstGeom prst="rect">
            <a:avLst/>
          </a:prstGeom>
        </p:spPr>
        <p:txBody>
          <a:bodyPr wrap="none">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Ly6C</a:t>
            </a:r>
            <a:r>
              <a:rPr lang="en-US" altLang="ko-KR" sz="600" baseline="30000" dirty="0" smtClean="0">
                <a:latin typeface="Arial Unicode MS" panose="020B0604020202020204" pitchFamily="50" charset="-127"/>
                <a:ea typeface="Arial Unicode MS" panose="020B0604020202020204" pitchFamily="50" charset="-127"/>
                <a:cs typeface="Arial Unicode MS" panose="020B0604020202020204" pitchFamily="50" charset="-127"/>
              </a:rPr>
              <a:t>low-</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35" name="직사각형 134"/>
          <p:cNvSpPr/>
          <p:nvPr/>
        </p:nvSpPr>
        <p:spPr>
          <a:xfrm>
            <a:off x="3448408" y="3251345"/>
            <a:ext cx="405880" cy="184666"/>
          </a:xfrm>
          <a:prstGeom prst="rect">
            <a:avLst/>
          </a:prstGeom>
        </p:spPr>
        <p:txBody>
          <a:bodyPr wrap="none">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Ly6C</a:t>
            </a:r>
            <a:r>
              <a:rPr lang="en-US" altLang="ko-KR" sz="600" baseline="30000" dirty="0" smtClean="0">
                <a:latin typeface="Arial Unicode MS" panose="020B0604020202020204" pitchFamily="50" charset="-127"/>
                <a:ea typeface="Arial Unicode MS" panose="020B0604020202020204" pitchFamily="50" charset="-127"/>
                <a:cs typeface="Arial Unicode MS" panose="020B0604020202020204" pitchFamily="50" charset="-127"/>
              </a:rPr>
              <a:t>hi</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36" name="직사각형 135"/>
          <p:cNvSpPr/>
          <p:nvPr/>
        </p:nvSpPr>
        <p:spPr>
          <a:xfrm>
            <a:off x="4021962" y="3298584"/>
            <a:ext cx="460382" cy="184666"/>
          </a:xfrm>
          <a:prstGeom prst="rect">
            <a:avLst/>
          </a:prstGeom>
        </p:spPr>
        <p:txBody>
          <a:bodyPr wrap="none">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Ly6C</a:t>
            </a:r>
            <a:r>
              <a:rPr lang="en-US" altLang="ko-KR" sz="600" baseline="30000" dirty="0" smtClean="0">
                <a:latin typeface="Arial Unicode MS" panose="020B0604020202020204" pitchFamily="50" charset="-127"/>
                <a:ea typeface="Arial Unicode MS" panose="020B0604020202020204" pitchFamily="50" charset="-127"/>
                <a:cs typeface="Arial Unicode MS" panose="020B0604020202020204" pitchFamily="50" charset="-127"/>
              </a:rPr>
              <a:t>low-</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37" name="직사각형 136"/>
          <p:cNvSpPr/>
          <p:nvPr/>
        </p:nvSpPr>
        <p:spPr>
          <a:xfrm>
            <a:off x="4530725" y="3240163"/>
            <a:ext cx="405880" cy="184666"/>
          </a:xfrm>
          <a:prstGeom prst="rect">
            <a:avLst/>
          </a:prstGeom>
        </p:spPr>
        <p:txBody>
          <a:bodyPr wrap="none">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Ly6C</a:t>
            </a:r>
            <a:r>
              <a:rPr lang="en-US" altLang="ko-KR" sz="600" baseline="30000" dirty="0" smtClean="0">
                <a:latin typeface="Arial Unicode MS" panose="020B0604020202020204" pitchFamily="50" charset="-127"/>
                <a:ea typeface="Arial Unicode MS" panose="020B0604020202020204" pitchFamily="50" charset="-127"/>
                <a:cs typeface="Arial Unicode MS" panose="020B0604020202020204" pitchFamily="50" charset="-127"/>
              </a:rPr>
              <a:t>hi</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8" name="TextBox 257"/>
          <p:cNvSpPr txBox="1"/>
          <p:nvPr/>
        </p:nvSpPr>
        <p:spPr>
          <a:xfrm>
            <a:off x="2078937" y="1353084"/>
            <a:ext cx="419329"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PBS</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9" name="TextBox 258"/>
          <p:cNvSpPr txBox="1"/>
          <p:nvPr/>
        </p:nvSpPr>
        <p:spPr>
          <a:xfrm>
            <a:off x="4158230" y="1353084"/>
            <a:ext cx="468663"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MI29</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60" name="TextBox 259"/>
          <p:cNvSpPr txBox="1"/>
          <p:nvPr/>
        </p:nvSpPr>
        <p:spPr>
          <a:xfrm>
            <a:off x="3134936" y="1353084"/>
            <a:ext cx="390231"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MI3</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61" name="TextBox 260"/>
          <p:cNvSpPr txBox="1"/>
          <p:nvPr/>
        </p:nvSpPr>
        <p:spPr>
          <a:xfrm>
            <a:off x="2067561" y="3018675"/>
            <a:ext cx="419329"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PBS</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63" name="TextBox 262"/>
          <p:cNvSpPr txBox="1"/>
          <p:nvPr/>
        </p:nvSpPr>
        <p:spPr>
          <a:xfrm>
            <a:off x="4188271" y="3018675"/>
            <a:ext cx="451322"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MI29</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64" name="TextBox 263"/>
          <p:cNvSpPr txBox="1"/>
          <p:nvPr/>
        </p:nvSpPr>
        <p:spPr>
          <a:xfrm>
            <a:off x="3110861" y="3018675"/>
            <a:ext cx="376207"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MI3</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 name="직사각형 1"/>
          <p:cNvSpPr/>
          <p:nvPr/>
        </p:nvSpPr>
        <p:spPr>
          <a:xfrm>
            <a:off x="482060" y="4857153"/>
            <a:ext cx="5857324" cy="830997"/>
          </a:xfrm>
          <a:prstGeom prst="rect">
            <a:avLst/>
          </a:prstGeom>
        </p:spPr>
        <p:txBody>
          <a:bodyPr wrap="square">
            <a:spAutoFit/>
          </a:bodyPr>
          <a:lstStyle/>
          <a:p>
            <a:pPr algn="just" latinLnBrk="1">
              <a:spcAft>
                <a:spcPts val="800"/>
              </a:spcAft>
            </a:pPr>
            <a:r>
              <a:rPr lang="en-US" altLang="ko-KR" sz="1200" b="1" kern="100" dirty="0" smtClean="0">
                <a:latin typeface="Times New Roman" panose="02020603050405020304" pitchFamily="18" charset="0"/>
                <a:cs typeface="Times New Roman" panose="02020603050405020304" pitchFamily="18" charset="0"/>
              </a:rPr>
              <a:t>Fig. S1</a:t>
            </a:r>
            <a:r>
              <a:rPr lang="en-US" altLang="ko-KR" sz="1200" kern="100" dirty="0">
                <a:latin typeface="Times New Roman" panose="02020603050405020304" pitchFamily="18" charset="0"/>
                <a:cs typeface="Times New Roman" panose="02020603050405020304" pitchFamily="18" charset="0"/>
              </a:rPr>
              <a:t>. Administration of </a:t>
            </a:r>
            <a:r>
              <a:rPr lang="en-US" altLang="ko-KR" sz="1200" i="1" kern="100" dirty="0">
                <a:latin typeface="Times New Roman" panose="02020603050405020304" pitchFamily="18" charset="0"/>
                <a:cs typeface="Times New Roman" panose="02020603050405020304" pitchFamily="18" charset="0"/>
              </a:rPr>
              <a:t>L. </a:t>
            </a:r>
            <a:r>
              <a:rPr lang="en-US" altLang="ko-KR" sz="1200" i="1" kern="100" dirty="0" err="1">
                <a:latin typeface="Times New Roman" panose="02020603050405020304" pitchFamily="18" charset="0"/>
                <a:cs typeface="Times New Roman" panose="02020603050405020304" pitchFamily="18" charset="0"/>
              </a:rPr>
              <a:t>paracasei</a:t>
            </a:r>
            <a:r>
              <a:rPr lang="en-US" altLang="ko-KR" sz="1200" i="1" kern="100" dirty="0">
                <a:latin typeface="Times New Roman" panose="02020603050405020304" pitchFamily="18" charset="0"/>
                <a:cs typeface="Times New Roman" panose="02020603050405020304" pitchFamily="18" charset="0"/>
              </a:rPr>
              <a:t> </a:t>
            </a:r>
            <a:r>
              <a:rPr lang="en-US" altLang="ko-KR" sz="1200" kern="100" dirty="0">
                <a:latin typeface="Times New Roman" panose="02020603050405020304" pitchFamily="18" charset="0"/>
                <a:cs typeface="Times New Roman" panose="02020603050405020304" pitchFamily="18" charset="0"/>
              </a:rPr>
              <a:t>MI29 promotes the population of </a:t>
            </a:r>
            <a:r>
              <a:rPr lang="en-US" altLang="ko-KR" sz="1200" kern="100" dirty="0" err="1">
                <a:latin typeface="Times New Roman" panose="02020603050405020304" pitchFamily="18" charset="0"/>
                <a:cs typeface="Times New Roman" panose="02020603050405020304" pitchFamily="18" charset="0"/>
              </a:rPr>
              <a:t>pDCs</a:t>
            </a:r>
            <a:r>
              <a:rPr lang="en-US" altLang="ko-KR" sz="1200" kern="100" dirty="0">
                <a:latin typeface="Times New Roman" panose="02020603050405020304" pitchFamily="18" charset="0"/>
                <a:cs typeface="Times New Roman" panose="02020603050405020304" pitchFamily="18" charset="0"/>
              </a:rPr>
              <a:t> and monocytes. Flow cytometry analysis was performed to identify </a:t>
            </a:r>
            <a:r>
              <a:rPr lang="en-US" altLang="ko-KR" sz="1200" kern="100" dirty="0" err="1">
                <a:latin typeface="Times New Roman" panose="02020603050405020304" pitchFamily="18" charset="0"/>
                <a:cs typeface="Times New Roman" panose="02020603050405020304" pitchFamily="18" charset="0"/>
              </a:rPr>
              <a:t>pDCs</a:t>
            </a:r>
            <a:r>
              <a:rPr lang="en-US" altLang="ko-KR" sz="1200" kern="100" dirty="0">
                <a:latin typeface="Times New Roman" panose="02020603050405020304" pitchFamily="18" charset="0"/>
                <a:cs typeface="Times New Roman" panose="02020603050405020304" pitchFamily="18" charset="0"/>
              </a:rPr>
              <a:t> gated from CD45</a:t>
            </a:r>
            <a:r>
              <a:rPr lang="en-US" altLang="ko-KR" sz="1200" kern="100" baseline="30000" dirty="0">
                <a:latin typeface="Times New Roman" panose="02020603050405020304" pitchFamily="18" charset="0"/>
                <a:cs typeface="Times New Roman" panose="02020603050405020304" pitchFamily="18" charset="0"/>
              </a:rPr>
              <a:t>+</a:t>
            </a:r>
            <a:r>
              <a:rPr lang="en-US" altLang="ko-KR" sz="1200" kern="100" dirty="0">
                <a:latin typeface="Times New Roman" panose="02020603050405020304" pitchFamily="18" charset="0"/>
                <a:cs typeface="Times New Roman" panose="02020603050405020304" pitchFamily="18" charset="0"/>
              </a:rPr>
              <a:t>CD11c</a:t>
            </a:r>
            <a:r>
              <a:rPr lang="en-US" altLang="ko-KR" sz="1200" kern="100" baseline="30000" dirty="0">
                <a:latin typeface="Times New Roman" panose="02020603050405020304" pitchFamily="18" charset="0"/>
                <a:cs typeface="Times New Roman" panose="02020603050405020304" pitchFamily="18" charset="0"/>
              </a:rPr>
              <a:t>+</a:t>
            </a:r>
            <a:r>
              <a:rPr lang="en-US" altLang="ko-KR" sz="1200" kern="100" dirty="0">
                <a:latin typeface="Times New Roman" panose="02020603050405020304" pitchFamily="18" charset="0"/>
                <a:cs typeface="Times New Roman" panose="02020603050405020304" pitchFamily="18" charset="0"/>
              </a:rPr>
              <a:t>PDCA-1</a:t>
            </a:r>
            <a:r>
              <a:rPr lang="en-US" altLang="ko-KR" sz="1200" kern="100" baseline="30000" dirty="0">
                <a:latin typeface="Times New Roman" panose="02020603050405020304" pitchFamily="18" charset="0"/>
                <a:cs typeface="Times New Roman" panose="02020603050405020304" pitchFamily="18" charset="0"/>
              </a:rPr>
              <a:t>+</a:t>
            </a:r>
            <a:r>
              <a:rPr lang="en-US" altLang="ko-KR" sz="1200" kern="100" dirty="0">
                <a:latin typeface="Times New Roman" panose="02020603050405020304" pitchFamily="18" charset="0"/>
                <a:cs typeface="Times New Roman" panose="02020603050405020304" pitchFamily="18" charset="0"/>
              </a:rPr>
              <a:t>cells and monocytes gated from CD45</a:t>
            </a:r>
            <a:r>
              <a:rPr lang="en-US" altLang="ko-KR" sz="1200" kern="100" baseline="30000" dirty="0">
                <a:latin typeface="Times New Roman" panose="02020603050405020304" pitchFamily="18" charset="0"/>
                <a:cs typeface="Times New Roman" panose="02020603050405020304" pitchFamily="18" charset="0"/>
              </a:rPr>
              <a:t>+</a:t>
            </a:r>
            <a:r>
              <a:rPr lang="en-US" altLang="ko-KR" sz="1200" kern="100" dirty="0">
                <a:latin typeface="Times New Roman" panose="02020603050405020304" pitchFamily="18" charset="0"/>
                <a:cs typeface="Times New Roman" panose="02020603050405020304" pitchFamily="18" charset="0"/>
              </a:rPr>
              <a:t>CD11b</a:t>
            </a:r>
            <a:r>
              <a:rPr lang="en-US" altLang="ko-KR" sz="1200" kern="100" baseline="30000" dirty="0">
                <a:latin typeface="Times New Roman" panose="02020603050405020304" pitchFamily="18" charset="0"/>
                <a:cs typeface="Times New Roman" panose="02020603050405020304" pitchFamily="18" charset="0"/>
              </a:rPr>
              <a:t>+</a:t>
            </a:r>
            <a:r>
              <a:rPr lang="en-US" altLang="ko-KR" sz="1200" kern="100" dirty="0">
                <a:latin typeface="Times New Roman" panose="02020603050405020304" pitchFamily="18" charset="0"/>
                <a:cs typeface="Times New Roman" panose="02020603050405020304" pitchFamily="18" charset="0"/>
              </a:rPr>
              <a:t>Ly6G</a:t>
            </a:r>
            <a:r>
              <a:rPr lang="en-US" altLang="ko-KR" sz="1200" kern="100" baseline="30000" dirty="0">
                <a:latin typeface="Times New Roman" panose="02020603050405020304" pitchFamily="18" charset="0"/>
                <a:cs typeface="Times New Roman" panose="02020603050405020304" pitchFamily="18" charset="0"/>
              </a:rPr>
              <a:t>- </a:t>
            </a:r>
            <a:r>
              <a:rPr lang="en-US" altLang="ko-KR" sz="1200" kern="100" dirty="0">
                <a:latin typeface="Times New Roman" panose="02020603050405020304" pitchFamily="18" charset="0"/>
                <a:cs typeface="Times New Roman" panose="02020603050405020304" pitchFamily="18" charset="0"/>
              </a:rPr>
              <a:t>cells in lung tissues.</a:t>
            </a:r>
            <a:endParaRPr lang="ko-KR" altLang="ko-KR" sz="1200" kern="100" dirty="0">
              <a:latin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14261372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46" name="Rectangle 337"/>
          <p:cNvSpPr>
            <a:spLocks noChangeArrowheads="1"/>
          </p:cNvSpPr>
          <p:nvPr/>
        </p:nvSpPr>
        <p:spPr bwMode="auto">
          <a:xfrm rot="5400000">
            <a:off x="1123958" y="3066443"/>
            <a:ext cx="132417" cy="658157"/>
          </a:xfrm>
          <a:prstGeom prst="rect">
            <a:avLst/>
          </a:prstGeom>
          <a:solidFill>
            <a:srgbClr val="FCBCBC"/>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47" name="Rectangle 339"/>
          <p:cNvSpPr>
            <a:spLocks noChangeArrowheads="1"/>
          </p:cNvSpPr>
          <p:nvPr/>
        </p:nvSpPr>
        <p:spPr bwMode="auto">
          <a:xfrm rot="5400000">
            <a:off x="1139970" y="2866496"/>
            <a:ext cx="132417" cy="690182"/>
          </a:xfrm>
          <a:prstGeom prst="rect">
            <a:avLst/>
          </a:prstGeom>
          <a:solidFill>
            <a:srgbClr val="FCBCBC"/>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48" name="Rectangle 341"/>
          <p:cNvSpPr>
            <a:spLocks noChangeArrowheads="1"/>
          </p:cNvSpPr>
          <p:nvPr/>
        </p:nvSpPr>
        <p:spPr bwMode="auto">
          <a:xfrm rot="5400000">
            <a:off x="1141627" y="2679932"/>
            <a:ext cx="132417" cy="693495"/>
          </a:xfrm>
          <a:prstGeom prst="rect">
            <a:avLst/>
          </a:prstGeom>
          <a:solidFill>
            <a:srgbClr val="FCBCBC"/>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49" name="Rectangle 343"/>
          <p:cNvSpPr>
            <a:spLocks noChangeArrowheads="1"/>
          </p:cNvSpPr>
          <p:nvPr/>
        </p:nvSpPr>
        <p:spPr bwMode="auto">
          <a:xfrm rot="5400000">
            <a:off x="1158191" y="2479432"/>
            <a:ext cx="132417" cy="726623"/>
          </a:xfrm>
          <a:prstGeom prst="rect">
            <a:avLst/>
          </a:prstGeom>
          <a:solidFill>
            <a:srgbClr val="FCBCBC"/>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50" name="Rectangle 345"/>
          <p:cNvSpPr>
            <a:spLocks noChangeArrowheads="1"/>
          </p:cNvSpPr>
          <p:nvPr/>
        </p:nvSpPr>
        <p:spPr bwMode="auto">
          <a:xfrm rot="5400000">
            <a:off x="1167578" y="2280270"/>
            <a:ext cx="132417" cy="745397"/>
          </a:xfrm>
          <a:prstGeom prst="rect">
            <a:avLst/>
          </a:prstGeom>
          <a:solidFill>
            <a:srgbClr val="FCBCBC"/>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51" name="Rectangle 347"/>
          <p:cNvSpPr>
            <a:spLocks noChangeArrowheads="1"/>
          </p:cNvSpPr>
          <p:nvPr/>
        </p:nvSpPr>
        <p:spPr bwMode="auto">
          <a:xfrm rot="5400000">
            <a:off x="1181933" y="2083925"/>
            <a:ext cx="132417" cy="774108"/>
          </a:xfrm>
          <a:prstGeom prst="rect">
            <a:avLst/>
          </a:prstGeom>
          <a:solidFill>
            <a:srgbClr val="FCBCBC"/>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52" name="Rectangle 349"/>
          <p:cNvSpPr>
            <a:spLocks noChangeArrowheads="1"/>
          </p:cNvSpPr>
          <p:nvPr/>
        </p:nvSpPr>
        <p:spPr bwMode="auto">
          <a:xfrm rot="5400000">
            <a:off x="1239356" y="1846459"/>
            <a:ext cx="132417" cy="888954"/>
          </a:xfrm>
          <a:prstGeom prst="rect">
            <a:avLst/>
          </a:prstGeom>
          <a:solidFill>
            <a:srgbClr val="FCBCBC"/>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53" name="Rectangle 351"/>
          <p:cNvSpPr>
            <a:spLocks noChangeArrowheads="1"/>
          </p:cNvSpPr>
          <p:nvPr/>
        </p:nvSpPr>
        <p:spPr bwMode="auto">
          <a:xfrm rot="5400000">
            <a:off x="1322178" y="1578729"/>
            <a:ext cx="132417" cy="1054598"/>
          </a:xfrm>
          <a:prstGeom prst="rect">
            <a:avLst/>
          </a:prstGeom>
          <a:solidFill>
            <a:srgbClr val="FCBCBC"/>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54" name="Rectangle 353"/>
          <p:cNvSpPr>
            <a:spLocks noChangeArrowheads="1"/>
          </p:cNvSpPr>
          <p:nvPr/>
        </p:nvSpPr>
        <p:spPr bwMode="auto">
          <a:xfrm rot="5400000">
            <a:off x="1352546" y="1364427"/>
            <a:ext cx="132417" cy="1115334"/>
          </a:xfrm>
          <a:prstGeom prst="rect">
            <a:avLst/>
          </a:prstGeom>
          <a:solidFill>
            <a:srgbClr val="FCBCBC"/>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55" name="Rectangle 355"/>
          <p:cNvSpPr>
            <a:spLocks noChangeArrowheads="1"/>
          </p:cNvSpPr>
          <p:nvPr/>
        </p:nvSpPr>
        <p:spPr bwMode="auto">
          <a:xfrm rot="5400000">
            <a:off x="1450828" y="1085131"/>
            <a:ext cx="132417" cy="1311897"/>
          </a:xfrm>
          <a:prstGeom prst="rect">
            <a:avLst/>
          </a:prstGeom>
          <a:solidFill>
            <a:srgbClr val="FCBCBC"/>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56" name="Rectangle 357"/>
          <p:cNvSpPr>
            <a:spLocks noChangeArrowheads="1"/>
          </p:cNvSpPr>
          <p:nvPr/>
        </p:nvSpPr>
        <p:spPr bwMode="auto">
          <a:xfrm rot="5400000">
            <a:off x="1490031" y="853234"/>
            <a:ext cx="132417" cy="1390302"/>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57" name="Freeform 671"/>
          <p:cNvSpPr>
            <a:spLocks noEditPoints="1"/>
          </p:cNvSpPr>
          <p:nvPr/>
        </p:nvSpPr>
        <p:spPr bwMode="auto">
          <a:xfrm rot="5400000">
            <a:off x="-206510" y="2456356"/>
            <a:ext cx="2099197" cy="36000"/>
          </a:xfrm>
          <a:custGeom>
            <a:avLst/>
            <a:gdLst>
              <a:gd name="T0" fmla="*/ 0 w 2157"/>
              <a:gd name="T1" fmla="*/ 0 h 61"/>
              <a:gd name="T2" fmla="*/ 2157 w 2157"/>
              <a:gd name="T3" fmla="*/ 0 h 61"/>
              <a:gd name="T4" fmla="*/ 131 w 2157"/>
              <a:gd name="T5" fmla="*/ 61 h 61"/>
              <a:gd name="T6" fmla="*/ 131 w 2157"/>
              <a:gd name="T7" fmla="*/ 0 h 61"/>
              <a:gd name="T8" fmla="*/ 320 w 2157"/>
              <a:gd name="T9" fmla="*/ 61 h 61"/>
              <a:gd name="T10" fmla="*/ 320 w 2157"/>
              <a:gd name="T11" fmla="*/ 0 h 61"/>
              <a:gd name="T12" fmla="*/ 509 w 2157"/>
              <a:gd name="T13" fmla="*/ 61 h 61"/>
              <a:gd name="T14" fmla="*/ 509 w 2157"/>
              <a:gd name="T15" fmla="*/ 0 h 61"/>
              <a:gd name="T16" fmla="*/ 699 w 2157"/>
              <a:gd name="T17" fmla="*/ 61 h 61"/>
              <a:gd name="T18" fmla="*/ 699 w 2157"/>
              <a:gd name="T19" fmla="*/ 0 h 61"/>
              <a:gd name="T20" fmla="*/ 888 w 2157"/>
              <a:gd name="T21" fmla="*/ 61 h 61"/>
              <a:gd name="T22" fmla="*/ 888 w 2157"/>
              <a:gd name="T23" fmla="*/ 0 h 61"/>
              <a:gd name="T24" fmla="*/ 1077 w 2157"/>
              <a:gd name="T25" fmla="*/ 61 h 61"/>
              <a:gd name="T26" fmla="*/ 1077 w 2157"/>
              <a:gd name="T27" fmla="*/ 0 h 61"/>
              <a:gd name="T28" fmla="*/ 1267 w 2157"/>
              <a:gd name="T29" fmla="*/ 61 h 61"/>
              <a:gd name="T30" fmla="*/ 1267 w 2157"/>
              <a:gd name="T31" fmla="*/ 0 h 61"/>
              <a:gd name="T32" fmla="*/ 1456 w 2157"/>
              <a:gd name="T33" fmla="*/ 61 h 61"/>
              <a:gd name="T34" fmla="*/ 1456 w 2157"/>
              <a:gd name="T35" fmla="*/ 0 h 61"/>
              <a:gd name="T36" fmla="*/ 1645 w 2157"/>
              <a:gd name="T37" fmla="*/ 61 h 61"/>
              <a:gd name="T38" fmla="*/ 1645 w 2157"/>
              <a:gd name="T39" fmla="*/ 0 h 61"/>
              <a:gd name="T40" fmla="*/ 1835 w 2157"/>
              <a:gd name="T41" fmla="*/ 61 h 61"/>
              <a:gd name="T42" fmla="*/ 1835 w 2157"/>
              <a:gd name="T43" fmla="*/ 0 h 61"/>
              <a:gd name="T44" fmla="*/ 2024 w 2157"/>
              <a:gd name="T45" fmla="*/ 61 h 61"/>
              <a:gd name="T46" fmla="*/ 2024 w 2157"/>
              <a:gd name="T4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57" h="61">
                <a:moveTo>
                  <a:pt x="0" y="0"/>
                </a:moveTo>
                <a:lnTo>
                  <a:pt x="2157" y="0"/>
                </a:lnTo>
                <a:moveTo>
                  <a:pt x="131" y="61"/>
                </a:moveTo>
                <a:lnTo>
                  <a:pt x="131" y="0"/>
                </a:lnTo>
                <a:moveTo>
                  <a:pt x="320" y="61"/>
                </a:moveTo>
                <a:lnTo>
                  <a:pt x="320" y="0"/>
                </a:lnTo>
                <a:moveTo>
                  <a:pt x="509" y="61"/>
                </a:moveTo>
                <a:lnTo>
                  <a:pt x="509" y="0"/>
                </a:lnTo>
                <a:moveTo>
                  <a:pt x="699" y="61"/>
                </a:moveTo>
                <a:lnTo>
                  <a:pt x="699" y="0"/>
                </a:lnTo>
                <a:moveTo>
                  <a:pt x="888" y="61"/>
                </a:moveTo>
                <a:lnTo>
                  <a:pt x="888" y="0"/>
                </a:lnTo>
                <a:moveTo>
                  <a:pt x="1077" y="61"/>
                </a:moveTo>
                <a:lnTo>
                  <a:pt x="1077" y="0"/>
                </a:lnTo>
                <a:moveTo>
                  <a:pt x="1267" y="61"/>
                </a:moveTo>
                <a:lnTo>
                  <a:pt x="1267" y="0"/>
                </a:lnTo>
                <a:moveTo>
                  <a:pt x="1456" y="61"/>
                </a:moveTo>
                <a:lnTo>
                  <a:pt x="1456" y="0"/>
                </a:lnTo>
                <a:moveTo>
                  <a:pt x="1645" y="61"/>
                </a:moveTo>
                <a:lnTo>
                  <a:pt x="1645" y="0"/>
                </a:lnTo>
                <a:moveTo>
                  <a:pt x="1835" y="61"/>
                </a:moveTo>
                <a:lnTo>
                  <a:pt x="1835" y="0"/>
                </a:lnTo>
                <a:moveTo>
                  <a:pt x="2024" y="61"/>
                </a:moveTo>
                <a:lnTo>
                  <a:pt x="2024"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58" name="Rectangle 672"/>
          <p:cNvSpPr>
            <a:spLocks noChangeArrowheads="1"/>
          </p:cNvSpPr>
          <p:nvPr/>
        </p:nvSpPr>
        <p:spPr bwMode="auto">
          <a:xfrm>
            <a:off x="848941" y="3604730"/>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59" name="Rectangle 673"/>
          <p:cNvSpPr>
            <a:spLocks noChangeArrowheads="1"/>
          </p:cNvSpPr>
          <p:nvPr/>
        </p:nvSpPr>
        <p:spPr bwMode="auto">
          <a:xfrm>
            <a:off x="1373479" y="3604730"/>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60" name="Rectangle 674"/>
          <p:cNvSpPr>
            <a:spLocks noChangeArrowheads="1"/>
          </p:cNvSpPr>
          <p:nvPr/>
        </p:nvSpPr>
        <p:spPr bwMode="auto">
          <a:xfrm>
            <a:off x="1900225" y="3604730"/>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61" name="Rectangle 675"/>
          <p:cNvSpPr>
            <a:spLocks noChangeArrowheads="1"/>
          </p:cNvSpPr>
          <p:nvPr/>
        </p:nvSpPr>
        <p:spPr bwMode="auto">
          <a:xfrm>
            <a:off x="2425868" y="3604730"/>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6</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62" name="Freeform 676"/>
          <p:cNvSpPr>
            <a:spLocks noEditPoints="1"/>
          </p:cNvSpPr>
          <p:nvPr/>
        </p:nvSpPr>
        <p:spPr bwMode="auto">
          <a:xfrm rot="5400000">
            <a:off x="1631552" y="2737843"/>
            <a:ext cx="36000" cy="1594596"/>
          </a:xfrm>
          <a:custGeom>
            <a:avLst/>
            <a:gdLst>
              <a:gd name="T0" fmla="*/ 0 w 61"/>
              <a:gd name="T1" fmla="*/ 1444 h 1444"/>
              <a:gd name="T2" fmla="*/ 0 w 61"/>
              <a:gd name="T3" fmla="*/ 0 h 1444"/>
              <a:gd name="T4" fmla="*/ 0 w 61"/>
              <a:gd name="T5" fmla="*/ 1436 h 1444"/>
              <a:gd name="T6" fmla="*/ 61 w 61"/>
              <a:gd name="T7" fmla="*/ 1436 h 1444"/>
              <a:gd name="T8" fmla="*/ 0 w 61"/>
              <a:gd name="T9" fmla="*/ 960 h 1444"/>
              <a:gd name="T10" fmla="*/ 61 w 61"/>
              <a:gd name="T11" fmla="*/ 960 h 1444"/>
              <a:gd name="T12" fmla="*/ 0 w 61"/>
              <a:gd name="T13" fmla="*/ 484 h 1444"/>
              <a:gd name="T14" fmla="*/ 61 w 61"/>
              <a:gd name="T15" fmla="*/ 484 h 1444"/>
              <a:gd name="T16" fmla="*/ 0 w 61"/>
              <a:gd name="T17" fmla="*/ 7 h 1444"/>
              <a:gd name="T18" fmla="*/ 61 w 61"/>
              <a:gd name="T19" fmla="*/ 7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444">
                <a:moveTo>
                  <a:pt x="0" y="1444"/>
                </a:moveTo>
                <a:lnTo>
                  <a:pt x="0" y="0"/>
                </a:lnTo>
                <a:moveTo>
                  <a:pt x="0" y="1436"/>
                </a:moveTo>
                <a:lnTo>
                  <a:pt x="61" y="1436"/>
                </a:lnTo>
                <a:moveTo>
                  <a:pt x="0" y="960"/>
                </a:moveTo>
                <a:lnTo>
                  <a:pt x="61" y="960"/>
                </a:lnTo>
                <a:moveTo>
                  <a:pt x="0" y="484"/>
                </a:moveTo>
                <a:lnTo>
                  <a:pt x="61" y="484"/>
                </a:lnTo>
                <a:moveTo>
                  <a:pt x="0" y="7"/>
                </a:moveTo>
                <a:lnTo>
                  <a:pt x="61" y="7"/>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63" name="Rectangle 563"/>
          <p:cNvSpPr>
            <a:spLocks noChangeArrowheads="1"/>
          </p:cNvSpPr>
          <p:nvPr/>
        </p:nvSpPr>
        <p:spPr bwMode="auto">
          <a:xfrm>
            <a:off x="877846" y="1507594"/>
            <a:ext cx="155152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solidFill>
                  <a:schemeClr val="bg1"/>
                </a:solidFill>
                <a:latin typeface="Arial Unicode MS" panose="020B0604020202020204" pitchFamily="50" charset="-127"/>
                <a:ea typeface="Arial Unicode MS" panose="020B0604020202020204" pitchFamily="50" charset="-127"/>
                <a:cs typeface="Arial Unicode MS" panose="020B0604020202020204" pitchFamily="50" charset="-127"/>
              </a:rPr>
              <a:t>Regulation of immune system process</a:t>
            </a:r>
            <a:endParaRPr kumimoji="1" lang="ko-KR" altLang="ko-KR" sz="500" i="0" u="none" strike="noStrike" cap="none" normalizeH="0" baseline="0" dirty="0">
              <a:ln>
                <a:noFill/>
              </a:ln>
              <a:solidFill>
                <a:schemeClr val="bg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64" name="Rectangle 563"/>
          <p:cNvSpPr>
            <a:spLocks noChangeArrowheads="1"/>
          </p:cNvSpPr>
          <p:nvPr/>
        </p:nvSpPr>
        <p:spPr bwMode="auto">
          <a:xfrm>
            <a:off x="879557" y="1702558"/>
            <a:ext cx="95499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Inflammatory response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65" name="Rectangle 563"/>
          <p:cNvSpPr>
            <a:spLocks noChangeArrowheads="1"/>
          </p:cNvSpPr>
          <p:nvPr/>
        </p:nvSpPr>
        <p:spPr bwMode="auto">
          <a:xfrm>
            <a:off x="878602" y="1881339"/>
            <a:ext cx="102000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Leukocyte migration</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66" name="Rectangle 563"/>
          <p:cNvSpPr>
            <a:spLocks noChangeArrowheads="1"/>
          </p:cNvSpPr>
          <p:nvPr/>
        </p:nvSpPr>
        <p:spPr bwMode="auto">
          <a:xfrm>
            <a:off x="878682" y="2066569"/>
            <a:ext cx="101645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Immune system process</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67" name="Rectangle 563"/>
          <p:cNvSpPr>
            <a:spLocks noChangeArrowheads="1"/>
          </p:cNvSpPr>
          <p:nvPr/>
        </p:nvSpPr>
        <p:spPr bwMode="auto">
          <a:xfrm>
            <a:off x="877626" y="2250072"/>
            <a:ext cx="80494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Defense response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68" name="직사각형 21367"/>
          <p:cNvSpPr/>
          <p:nvPr/>
        </p:nvSpPr>
        <p:spPr>
          <a:xfrm>
            <a:off x="784756" y="2345826"/>
            <a:ext cx="1514228" cy="246221"/>
          </a:xfrm>
          <a:prstGeom prst="rect">
            <a:avLst/>
          </a:prstGeom>
        </p:spPr>
        <p:txBody>
          <a:bodyPr wrap="square">
            <a:spAutoFit/>
          </a:bodyPr>
          <a:lstStyle/>
          <a:p>
            <a:r>
              <a:rPr kumimoji="1" lang="en-US" altLang="ko-KR" sz="500" dirty="0" err="1">
                <a:latin typeface="Arial Unicode MS" panose="020B0604020202020204" pitchFamily="50" charset="-127"/>
                <a:ea typeface="Arial Unicode MS" panose="020B0604020202020204" pitchFamily="50" charset="-127"/>
                <a:cs typeface="Arial Unicode MS" panose="020B0604020202020204" pitchFamily="50" charset="-127"/>
              </a:rPr>
              <a:t>A</a:t>
            </a:r>
            <a:r>
              <a:rPr kumimoji="1" lang="ko-KR" altLang="en-US" sz="500" dirty="0" err="1" smtClean="0">
                <a:latin typeface="Arial Unicode MS" panose="020B0604020202020204" pitchFamily="50" charset="-127"/>
                <a:ea typeface="Arial Unicode MS" panose="020B0604020202020204" pitchFamily="50" charset="-127"/>
                <a:cs typeface="Arial Unicode MS" panose="020B0604020202020204" pitchFamily="50" charset="-127"/>
              </a:rPr>
              <a:t>ntimicrobial</a:t>
            </a:r>
            <a:r>
              <a:rPr kumimoji="1" lang="ko-KR" altLang="en-US" sz="500" dirty="0" smtClean="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humoral</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immune</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response</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mediated</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by</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antimicrobial</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peptide</a:t>
            </a:r>
            <a:endPar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69" name="Rectangle 563"/>
          <p:cNvSpPr>
            <a:spLocks noChangeArrowheads="1"/>
          </p:cNvSpPr>
          <p:nvPr/>
        </p:nvSpPr>
        <p:spPr bwMode="auto">
          <a:xfrm>
            <a:off x="873121" y="2617392"/>
            <a:ext cx="106593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Humoral immune response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70" name="Rectangle 563"/>
          <p:cNvSpPr>
            <a:spLocks noChangeArrowheads="1"/>
          </p:cNvSpPr>
          <p:nvPr/>
        </p:nvSpPr>
        <p:spPr bwMode="auto">
          <a:xfrm>
            <a:off x="879557" y="2802874"/>
            <a:ext cx="90664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Response to bacterium</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71" name="Rectangle 563"/>
          <p:cNvSpPr>
            <a:spLocks noChangeArrowheads="1"/>
          </p:cNvSpPr>
          <p:nvPr/>
        </p:nvSpPr>
        <p:spPr bwMode="auto">
          <a:xfrm>
            <a:off x="874923" y="2949735"/>
            <a:ext cx="6147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Cellular response to tumor necrosis factor</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72" name="Rectangle 563"/>
          <p:cNvSpPr>
            <a:spLocks noChangeArrowheads="1"/>
          </p:cNvSpPr>
          <p:nvPr/>
        </p:nvSpPr>
        <p:spPr bwMode="auto">
          <a:xfrm>
            <a:off x="879909" y="3176492"/>
            <a:ext cx="60417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MAPK cascade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73" name="Rectangle 563"/>
          <p:cNvSpPr>
            <a:spLocks noChangeArrowheads="1"/>
          </p:cNvSpPr>
          <p:nvPr/>
        </p:nvSpPr>
        <p:spPr bwMode="auto">
          <a:xfrm>
            <a:off x="883388" y="3314034"/>
            <a:ext cx="61222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Antimicrobial humoral immune response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24" name="Rectangle 152"/>
          <p:cNvSpPr>
            <a:spLocks noChangeArrowheads="1"/>
          </p:cNvSpPr>
          <p:nvPr/>
        </p:nvSpPr>
        <p:spPr bwMode="auto">
          <a:xfrm>
            <a:off x="4054192" y="2696492"/>
            <a:ext cx="54556" cy="629060"/>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25" name="Rectangle 154"/>
          <p:cNvSpPr>
            <a:spLocks noChangeArrowheads="1"/>
          </p:cNvSpPr>
          <p:nvPr/>
        </p:nvSpPr>
        <p:spPr bwMode="auto">
          <a:xfrm>
            <a:off x="3948198" y="2853383"/>
            <a:ext cx="54556" cy="472169"/>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26" name="Rectangle 156"/>
          <p:cNvSpPr>
            <a:spLocks noChangeArrowheads="1"/>
          </p:cNvSpPr>
          <p:nvPr/>
        </p:nvSpPr>
        <p:spPr bwMode="auto">
          <a:xfrm>
            <a:off x="3841685" y="2857492"/>
            <a:ext cx="54556" cy="468060"/>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27" name="Rectangle 158"/>
          <p:cNvSpPr>
            <a:spLocks noChangeArrowheads="1"/>
          </p:cNvSpPr>
          <p:nvPr/>
        </p:nvSpPr>
        <p:spPr bwMode="auto">
          <a:xfrm>
            <a:off x="3735171" y="2913151"/>
            <a:ext cx="54556" cy="412400"/>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28" name="Rectangle 160"/>
          <p:cNvSpPr>
            <a:spLocks noChangeArrowheads="1"/>
          </p:cNvSpPr>
          <p:nvPr/>
        </p:nvSpPr>
        <p:spPr bwMode="auto">
          <a:xfrm>
            <a:off x="3628657" y="2916140"/>
            <a:ext cx="54556" cy="409412"/>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29" name="Rectangle 162"/>
          <p:cNvSpPr>
            <a:spLocks noChangeArrowheads="1"/>
          </p:cNvSpPr>
          <p:nvPr/>
        </p:nvSpPr>
        <p:spPr bwMode="auto">
          <a:xfrm>
            <a:off x="3522663" y="2960592"/>
            <a:ext cx="54556" cy="364960"/>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30" name="Rectangle 164"/>
          <p:cNvSpPr>
            <a:spLocks noChangeArrowheads="1"/>
          </p:cNvSpPr>
          <p:nvPr/>
        </p:nvSpPr>
        <p:spPr bwMode="auto">
          <a:xfrm>
            <a:off x="3416150" y="3017746"/>
            <a:ext cx="54556" cy="307806"/>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31" name="Rectangle 166"/>
          <p:cNvSpPr>
            <a:spLocks noChangeArrowheads="1"/>
          </p:cNvSpPr>
          <p:nvPr/>
        </p:nvSpPr>
        <p:spPr bwMode="auto">
          <a:xfrm>
            <a:off x="3309636" y="3022975"/>
            <a:ext cx="54556" cy="302576"/>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32" name="Rectangle 168"/>
          <p:cNvSpPr>
            <a:spLocks noChangeArrowheads="1"/>
          </p:cNvSpPr>
          <p:nvPr/>
        </p:nvSpPr>
        <p:spPr bwMode="auto">
          <a:xfrm>
            <a:off x="3203642" y="3039785"/>
            <a:ext cx="54556" cy="285767"/>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33" name="Rectangle 170"/>
          <p:cNvSpPr>
            <a:spLocks noChangeArrowheads="1"/>
          </p:cNvSpPr>
          <p:nvPr/>
        </p:nvSpPr>
        <p:spPr bwMode="auto">
          <a:xfrm>
            <a:off x="3097129" y="3073031"/>
            <a:ext cx="54556" cy="252521"/>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34" name="Rectangle 172"/>
          <p:cNvSpPr>
            <a:spLocks noChangeArrowheads="1"/>
          </p:cNvSpPr>
          <p:nvPr/>
        </p:nvSpPr>
        <p:spPr bwMode="auto">
          <a:xfrm>
            <a:off x="2990615" y="3074525"/>
            <a:ext cx="54556" cy="251026"/>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35" name="Rectangle 174"/>
          <p:cNvSpPr>
            <a:spLocks noChangeArrowheads="1"/>
          </p:cNvSpPr>
          <p:nvPr/>
        </p:nvSpPr>
        <p:spPr bwMode="auto">
          <a:xfrm>
            <a:off x="2884621" y="3096565"/>
            <a:ext cx="54036" cy="228987"/>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36" name="Rectangle 176"/>
          <p:cNvSpPr>
            <a:spLocks noChangeArrowheads="1"/>
          </p:cNvSpPr>
          <p:nvPr/>
        </p:nvSpPr>
        <p:spPr bwMode="auto">
          <a:xfrm>
            <a:off x="2778108" y="3104409"/>
            <a:ext cx="54556" cy="221142"/>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37" name="Rectangle 178"/>
          <p:cNvSpPr>
            <a:spLocks noChangeArrowheads="1"/>
          </p:cNvSpPr>
          <p:nvPr/>
        </p:nvSpPr>
        <p:spPr bwMode="auto">
          <a:xfrm>
            <a:off x="2671594" y="3107024"/>
            <a:ext cx="54556" cy="218527"/>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38" name="Rectangle 180"/>
          <p:cNvSpPr>
            <a:spLocks noChangeArrowheads="1"/>
          </p:cNvSpPr>
          <p:nvPr/>
        </p:nvSpPr>
        <p:spPr bwMode="auto">
          <a:xfrm>
            <a:off x="2565080" y="3133173"/>
            <a:ext cx="54556" cy="192379"/>
          </a:xfrm>
          <a:prstGeom prst="rect">
            <a:avLst/>
          </a:prstGeom>
          <a:solidFill>
            <a:srgbClr val="0000FF"/>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39" name="Freeform 254"/>
          <p:cNvSpPr>
            <a:spLocks noEditPoints="1"/>
          </p:cNvSpPr>
          <p:nvPr/>
        </p:nvSpPr>
        <p:spPr bwMode="auto">
          <a:xfrm>
            <a:off x="2516240" y="3325552"/>
            <a:ext cx="1647064" cy="33246"/>
          </a:xfrm>
          <a:custGeom>
            <a:avLst/>
            <a:gdLst>
              <a:gd name="T0" fmla="*/ 0 w 3170"/>
              <a:gd name="T1" fmla="*/ 0 h 89"/>
              <a:gd name="T2" fmla="*/ 3170 w 3170"/>
              <a:gd name="T3" fmla="*/ 0 h 89"/>
              <a:gd name="T4" fmla="*/ 147 w 3170"/>
              <a:gd name="T5" fmla="*/ 89 h 89"/>
              <a:gd name="T6" fmla="*/ 147 w 3170"/>
              <a:gd name="T7" fmla="*/ 0 h 89"/>
              <a:gd name="T8" fmla="*/ 352 w 3170"/>
              <a:gd name="T9" fmla="*/ 89 h 89"/>
              <a:gd name="T10" fmla="*/ 352 w 3170"/>
              <a:gd name="T11" fmla="*/ 0 h 89"/>
              <a:gd name="T12" fmla="*/ 556 w 3170"/>
              <a:gd name="T13" fmla="*/ 89 h 89"/>
              <a:gd name="T14" fmla="*/ 556 w 3170"/>
              <a:gd name="T15" fmla="*/ 0 h 89"/>
              <a:gd name="T16" fmla="*/ 761 w 3170"/>
              <a:gd name="T17" fmla="*/ 89 h 89"/>
              <a:gd name="T18" fmla="*/ 761 w 3170"/>
              <a:gd name="T19" fmla="*/ 0 h 89"/>
              <a:gd name="T20" fmla="*/ 966 w 3170"/>
              <a:gd name="T21" fmla="*/ 89 h 89"/>
              <a:gd name="T22" fmla="*/ 966 w 3170"/>
              <a:gd name="T23" fmla="*/ 0 h 89"/>
              <a:gd name="T24" fmla="*/ 1170 w 3170"/>
              <a:gd name="T25" fmla="*/ 89 h 89"/>
              <a:gd name="T26" fmla="*/ 1170 w 3170"/>
              <a:gd name="T27" fmla="*/ 0 h 89"/>
              <a:gd name="T28" fmla="*/ 1375 w 3170"/>
              <a:gd name="T29" fmla="*/ 89 h 89"/>
              <a:gd name="T30" fmla="*/ 1375 w 3170"/>
              <a:gd name="T31" fmla="*/ 0 h 89"/>
              <a:gd name="T32" fmla="*/ 1580 w 3170"/>
              <a:gd name="T33" fmla="*/ 89 h 89"/>
              <a:gd name="T34" fmla="*/ 1580 w 3170"/>
              <a:gd name="T35" fmla="*/ 0 h 89"/>
              <a:gd name="T36" fmla="*/ 1785 w 3170"/>
              <a:gd name="T37" fmla="*/ 89 h 89"/>
              <a:gd name="T38" fmla="*/ 1785 w 3170"/>
              <a:gd name="T39" fmla="*/ 0 h 89"/>
              <a:gd name="T40" fmla="*/ 1989 w 3170"/>
              <a:gd name="T41" fmla="*/ 89 h 89"/>
              <a:gd name="T42" fmla="*/ 1989 w 3170"/>
              <a:gd name="T43" fmla="*/ 0 h 89"/>
              <a:gd name="T44" fmla="*/ 2194 w 3170"/>
              <a:gd name="T45" fmla="*/ 89 h 89"/>
              <a:gd name="T46" fmla="*/ 2194 w 3170"/>
              <a:gd name="T47" fmla="*/ 0 h 89"/>
              <a:gd name="T48" fmla="*/ 2399 w 3170"/>
              <a:gd name="T49" fmla="*/ 89 h 89"/>
              <a:gd name="T50" fmla="*/ 2399 w 3170"/>
              <a:gd name="T51" fmla="*/ 0 h 89"/>
              <a:gd name="T52" fmla="*/ 2603 w 3170"/>
              <a:gd name="T53" fmla="*/ 89 h 89"/>
              <a:gd name="T54" fmla="*/ 2603 w 3170"/>
              <a:gd name="T55" fmla="*/ 0 h 89"/>
              <a:gd name="T56" fmla="*/ 2808 w 3170"/>
              <a:gd name="T57" fmla="*/ 89 h 89"/>
              <a:gd name="T58" fmla="*/ 2808 w 3170"/>
              <a:gd name="T59" fmla="*/ 0 h 89"/>
              <a:gd name="T60" fmla="*/ 3013 w 3170"/>
              <a:gd name="T61" fmla="*/ 89 h 89"/>
              <a:gd name="T62" fmla="*/ 3013 w 3170"/>
              <a:gd name="T6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70" h="89">
                <a:moveTo>
                  <a:pt x="0" y="0"/>
                </a:moveTo>
                <a:lnTo>
                  <a:pt x="3170" y="0"/>
                </a:lnTo>
                <a:moveTo>
                  <a:pt x="147" y="89"/>
                </a:moveTo>
                <a:lnTo>
                  <a:pt x="147" y="0"/>
                </a:lnTo>
                <a:moveTo>
                  <a:pt x="352" y="89"/>
                </a:moveTo>
                <a:lnTo>
                  <a:pt x="352" y="0"/>
                </a:lnTo>
                <a:moveTo>
                  <a:pt x="556" y="89"/>
                </a:moveTo>
                <a:lnTo>
                  <a:pt x="556" y="0"/>
                </a:lnTo>
                <a:moveTo>
                  <a:pt x="761" y="89"/>
                </a:moveTo>
                <a:lnTo>
                  <a:pt x="761" y="0"/>
                </a:lnTo>
                <a:moveTo>
                  <a:pt x="966" y="89"/>
                </a:moveTo>
                <a:lnTo>
                  <a:pt x="966" y="0"/>
                </a:lnTo>
                <a:moveTo>
                  <a:pt x="1170" y="89"/>
                </a:moveTo>
                <a:lnTo>
                  <a:pt x="1170" y="0"/>
                </a:lnTo>
                <a:moveTo>
                  <a:pt x="1375" y="89"/>
                </a:moveTo>
                <a:lnTo>
                  <a:pt x="1375" y="0"/>
                </a:lnTo>
                <a:moveTo>
                  <a:pt x="1580" y="89"/>
                </a:moveTo>
                <a:lnTo>
                  <a:pt x="1580" y="0"/>
                </a:lnTo>
                <a:moveTo>
                  <a:pt x="1785" y="89"/>
                </a:moveTo>
                <a:lnTo>
                  <a:pt x="1785" y="0"/>
                </a:lnTo>
                <a:moveTo>
                  <a:pt x="1989" y="89"/>
                </a:moveTo>
                <a:lnTo>
                  <a:pt x="1989" y="0"/>
                </a:lnTo>
                <a:moveTo>
                  <a:pt x="2194" y="89"/>
                </a:moveTo>
                <a:lnTo>
                  <a:pt x="2194" y="0"/>
                </a:lnTo>
                <a:moveTo>
                  <a:pt x="2399" y="89"/>
                </a:moveTo>
                <a:lnTo>
                  <a:pt x="2399" y="0"/>
                </a:lnTo>
                <a:moveTo>
                  <a:pt x="2603" y="89"/>
                </a:moveTo>
                <a:lnTo>
                  <a:pt x="2603" y="0"/>
                </a:lnTo>
                <a:moveTo>
                  <a:pt x="2808" y="89"/>
                </a:moveTo>
                <a:lnTo>
                  <a:pt x="2808" y="0"/>
                </a:lnTo>
                <a:moveTo>
                  <a:pt x="3013" y="89"/>
                </a:moveTo>
                <a:lnTo>
                  <a:pt x="3013"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40" name="Rectangle 255"/>
          <p:cNvSpPr>
            <a:spLocks noChangeArrowheads="1"/>
          </p:cNvSpPr>
          <p:nvPr/>
        </p:nvSpPr>
        <p:spPr bwMode="auto">
          <a:xfrm>
            <a:off x="4226173" y="3290064"/>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50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41" name="Rectangle 256"/>
          <p:cNvSpPr>
            <a:spLocks noChangeArrowheads="1"/>
          </p:cNvSpPr>
          <p:nvPr/>
        </p:nvSpPr>
        <p:spPr bwMode="auto">
          <a:xfrm>
            <a:off x="4226173" y="3093949"/>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a:t>
            </a:r>
            <a:endParaRPr kumimoji="0" lang="ko-KR" altLang="ko-KR" sz="50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42" name="Rectangle 257"/>
          <p:cNvSpPr>
            <a:spLocks noChangeArrowheads="1"/>
          </p:cNvSpPr>
          <p:nvPr/>
        </p:nvSpPr>
        <p:spPr bwMode="auto">
          <a:xfrm>
            <a:off x="4226173" y="2897837"/>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50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43" name="Rectangle 258"/>
          <p:cNvSpPr>
            <a:spLocks noChangeArrowheads="1"/>
          </p:cNvSpPr>
          <p:nvPr/>
        </p:nvSpPr>
        <p:spPr bwMode="auto">
          <a:xfrm>
            <a:off x="4226173" y="2701721"/>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3</a:t>
            </a:r>
            <a:endParaRPr kumimoji="0" lang="ko-KR" altLang="ko-KR" sz="50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44" name="Rectangle 259"/>
          <p:cNvSpPr>
            <a:spLocks noChangeArrowheads="1"/>
          </p:cNvSpPr>
          <p:nvPr/>
        </p:nvSpPr>
        <p:spPr bwMode="auto">
          <a:xfrm>
            <a:off x="4226173" y="2505607"/>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50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45" name="Freeform 260"/>
          <p:cNvSpPr>
            <a:spLocks noEditPoints="1"/>
          </p:cNvSpPr>
          <p:nvPr/>
        </p:nvSpPr>
        <p:spPr bwMode="auto">
          <a:xfrm>
            <a:off x="4158108" y="2536985"/>
            <a:ext cx="36000" cy="792302"/>
          </a:xfrm>
          <a:custGeom>
            <a:avLst/>
            <a:gdLst>
              <a:gd name="T0" fmla="*/ 0 w 89"/>
              <a:gd name="T1" fmla="*/ 2121 h 2121"/>
              <a:gd name="T2" fmla="*/ 0 w 89"/>
              <a:gd name="T3" fmla="*/ 0 h 2121"/>
              <a:gd name="T4" fmla="*/ 0 w 89"/>
              <a:gd name="T5" fmla="*/ 2111 h 2121"/>
              <a:gd name="T6" fmla="*/ 89 w 89"/>
              <a:gd name="T7" fmla="*/ 2111 h 2121"/>
              <a:gd name="T8" fmla="*/ 0 w 89"/>
              <a:gd name="T9" fmla="*/ 1586 h 2121"/>
              <a:gd name="T10" fmla="*/ 89 w 89"/>
              <a:gd name="T11" fmla="*/ 1586 h 2121"/>
              <a:gd name="T12" fmla="*/ 0 w 89"/>
              <a:gd name="T13" fmla="*/ 1061 h 2121"/>
              <a:gd name="T14" fmla="*/ 89 w 89"/>
              <a:gd name="T15" fmla="*/ 1061 h 2121"/>
              <a:gd name="T16" fmla="*/ 0 w 89"/>
              <a:gd name="T17" fmla="*/ 536 h 2121"/>
              <a:gd name="T18" fmla="*/ 89 w 89"/>
              <a:gd name="T19" fmla="*/ 536 h 2121"/>
              <a:gd name="T20" fmla="*/ 0 w 89"/>
              <a:gd name="T21" fmla="*/ 11 h 2121"/>
              <a:gd name="T22" fmla="*/ 89 w 89"/>
              <a:gd name="T23" fmla="*/ 11 h 2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2121">
                <a:moveTo>
                  <a:pt x="0" y="2121"/>
                </a:moveTo>
                <a:lnTo>
                  <a:pt x="0" y="0"/>
                </a:lnTo>
                <a:moveTo>
                  <a:pt x="0" y="2111"/>
                </a:moveTo>
                <a:lnTo>
                  <a:pt x="89" y="2111"/>
                </a:lnTo>
                <a:moveTo>
                  <a:pt x="0" y="1586"/>
                </a:moveTo>
                <a:lnTo>
                  <a:pt x="89" y="1586"/>
                </a:lnTo>
                <a:moveTo>
                  <a:pt x="0" y="1061"/>
                </a:moveTo>
                <a:lnTo>
                  <a:pt x="89" y="1061"/>
                </a:lnTo>
                <a:moveTo>
                  <a:pt x="0" y="536"/>
                </a:moveTo>
                <a:lnTo>
                  <a:pt x="89" y="536"/>
                </a:lnTo>
                <a:moveTo>
                  <a:pt x="0" y="11"/>
                </a:moveTo>
                <a:lnTo>
                  <a:pt x="89" y="11"/>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500" b="1">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09" name="Rectangle 563"/>
          <p:cNvSpPr>
            <a:spLocks noChangeArrowheads="1"/>
          </p:cNvSpPr>
          <p:nvPr/>
        </p:nvSpPr>
        <p:spPr bwMode="auto">
          <a:xfrm rot="18551578">
            <a:off x="2544274" y="3402370"/>
            <a:ext cx="22606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Mylk3</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10" name="Rectangle 563"/>
          <p:cNvSpPr>
            <a:spLocks noChangeArrowheads="1"/>
          </p:cNvSpPr>
          <p:nvPr/>
        </p:nvSpPr>
        <p:spPr bwMode="auto">
          <a:xfrm rot="18551578">
            <a:off x="2432570" y="3393791"/>
            <a:ext cx="21992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Ccl24</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11" name="Rectangle 563"/>
          <p:cNvSpPr>
            <a:spLocks noChangeArrowheads="1"/>
          </p:cNvSpPr>
          <p:nvPr/>
        </p:nvSpPr>
        <p:spPr bwMode="auto">
          <a:xfrm rot="18551578">
            <a:off x="2650590" y="3376059"/>
            <a:ext cx="23331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Aoc3</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12" name="Rectangle 563"/>
          <p:cNvSpPr>
            <a:spLocks noChangeArrowheads="1"/>
          </p:cNvSpPr>
          <p:nvPr/>
        </p:nvSpPr>
        <p:spPr bwMode="auto">
          <a:xfrm rot="18551578">
            <a:off x="2738831" y="3402118"/>
            <a:ext cx="25640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Tnfai6</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13" name="Rectangle 563"/>
          <p:cNvSpPr>
            <a:spLocks noChangeArrowheads="1"/>
          </p:cNvSpPr>
          <p:nvPr/>
        </p:nvSpPr>
        <p:spPr bwMode="auto">
          <a:xfrm rot="18551578">
            <a:off x="2826373" y="3409627"/>
            <a:ext cx="28900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Bdkrb1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14" name="Rectangle 563"/>
          <p:cNvSpPr>
            <a:spLocks noChangeArrowheads="1"/>
          </p:cNvSpPr>
          <p:nvPr/>
        </p:nvSpPr>
        <p:spPr bwMode="auto">
          <a:xfrm rot="18551578">
            <a:off x="2954524" y="3417523"/>
            <a:ext cx="24443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Thbs1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15" name="Rectangle 563"/>
          <p:cNvSpPr>
            <a:spLocks noChangeArrowheads="1"/>
          </p:cNvSpPr>
          <p:nvPr/>
        </p:nvSpPr>
        <p:spPr bwMode="auto">
          <a:xfrm rot="18551578">
            <a:off x="3150982" y="3346355"/>
            <a:ext cx="15169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F2</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16" name="Rectangle 563"/>
          <p:cNvSpPr>
            <a:spLocks noChangeArrowheads="1"/>
          </p:cNvSpPr>
          <p:nvPr/>
        </p:nvSpPr>
        <p:spPr bwMode="auto">
          <a:xfrm rot="18551578">
            <a:off x="3178635" y="3388191"/>
            <a:ext cx="23719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Tacr1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17" name="Rectangle 563"/>
          <p:cNvSpPr>
            <a:spLocks noChangeArrowheads="1"/>
          </p:cNvSpPr>
          <p:nvPr/>
        </p:nvSpPr>
        <p:spPr bwMode="auto">
          <a:xfrm rot="18551578">
            <a:off x="3288038" y="3388191"/>
            <a:ext cx="22118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Orm1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18" name="Rectangle 563"/>
          <p:cNvSpPr>
            <a:spLocks noChangeArrowheads="1"/>
          </p:cNvSpPr>
          <p:nvPr/>
        </p:nvSpPr>
        <p:spPr bwMode="auto">
          <a:xfrm rot="18551578">
            <a:off x="3374963" y="3408373"/>
            <a:ext cx="21981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Fabp4</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19" name="Rectangle 563"/>
          <p:cNvSpPr>
            <a:spLocks noChangeArrowheads="1"/>
          </p:cNvSpPr>
          <p:nvPr/>
        </p:nvSpPr>
        <p:spPr bwMode="auto">
          <a:xfrm rot="18551578">
            <a:off x="3487564" y="3404824"/>
            <a:ext cx="21688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Csrp3</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20" name="Rectangle 563"/>
          <p:cNvSpPr>
            <a:spLocks noChangeArrowheads="1"/>
          </p:cNvSpPr>
          <p:nvPr/>
        </p:nvSpPr>
        <p:spPr bwMode="auto">
          <a:xfrm rot="18551578">
            <a:off x="3581680" y="3420961"/>
            <a:ext cx="24781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Trim55</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21" name="Rectangle 563"/>
          <p:cNvSpPr>
            <a:spLocks noChangeArrowheads="1"/>
          </p:cNvSpPr>
          <p:nvPr/>
        </p:nvSpPr>
        <p:spPr bwMode="auto">
          <a:xfrm rot="18551578">
            <a:off x="3753339" y="3351022"/>
            <a:ext cx="19890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err="1"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Lep</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22" name="Rectangle 563"/>
          <p:cNvSpPr>
            <a:spLocks noChangeArrowheads="1"/>
          </p:cNvSpPr>
          <p:nvPr/>
        </p:nvSpPr>
        <p:spPr bwMode="auto">
          <a:xfrm rot="18551578">
            <a:off x="3802433" y="3388191"/>
            <a:ext cx="257253"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Hamp</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23" name="Rectangle 563"/>
          <p:cNvSpPr>
            <a:spLocks noChangeArrowheads="1"/>
          </p:cNvSpPr>
          <p:nvPr/>
        </p:nvSpPr>
        <p:spPr bwMode="auto">
          <a:xfrm rot="18551578">
            <a:off x="3887741" y="3409514"/>
            <a:ext cx="27439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err="1" smtClean="0">
                <a:latin typeface="Arial Unicode MS" panose="020B0604020202020204" pitchFamily="50" charset="-127"/>
                <a:ea typeface="Arial Unicode MS" panose="020B0604020202020204" pitchFamily="50" charset="-127"/>
                <a:cs typeface="Arial Unicode MS" panose="020B0604020202020204" pitchFamily="50" charset="-127"/>
              </a:rPr>
              <a:t>Adipoq</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81" name="Rectangle 6"/>
          <p:cNvSpPr>
            <a:spLocks noChangeArrowheads="1"/>
          </p:cNvSpPr>
          <p:nvPr/>
        </p:nvSpPr>
        <p:spPr bwMode="auto">
          <a:xfrm>
            <a:off x="4311661" y="2003149"/>
            <a:ext cx="36902" cy="184691"/>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82" name="Rectangle 8"/>
          <p:cNvSpPr>
            <a:spLocks noChangeArrowheads="1"/>
          </p:cNvSpPr>
          <p:nvPr/>
        </p:nvSpPr>
        <p:spPr bwMode="auto">
          <a:xfrm>
            <a:off x="4231310" y="1993624"/>
            <a:ext cx="37497" cy="194215"/>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83" name="Rectangle 10"/>
          <p:cNvSpPr>
            <a:spLocks noChangeArrowheads="1"/>
          </p:cNvSpPr>
          <p:nvPr/>
        </p:nvSpPr>
        <p:spPr bwMode="auto">
          <a:xfrm>
            <a:off x="4150960" y="1986584"/>
            <a:ext cx="37497" cy="201255"/>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84" name="Rectangle 12"/>
          <p:cNvSpPr>
            <a:spLocks noChangeArrowheads="1"/>
          </p:cNvSpPr>
          <p:nvPr/>
        </p:nvSpPr>
        <p:spPr bwMode="auto">
          <a:xfrm>
            <a:off x="4071205" y="1977060"/>
            <a:ext cx="37497" cy="210780"/>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85" name="Rectangle 14"/>
          <p:cNvSpPr>
            <a:spLocks noChangeArrowheads="1"/>
          </p:cNvSpPr>
          <p:nvPr/>
        </p:nvSpPr>
        <p:spPr bwMode="auto">
          <a:xfrm>
            <a:off x="3990854" y="1970020"/>
            <a:ext cx="37497" cy="217820"/>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86" name="Rectangle 16"/>
          <p:cNvSpPr>
            <a:spLocks noChangeArrowheads="1"/>
          </p:cNvSpPr>
          <p:nvPr/>
        </p:nvSpPr>
        <p:spPr bwMode="auto">
          <a:xfrm>
            <a:off x="3911099" y="1964637"/>
            <a:ext cx="37497" cy="223203"/>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87" name="Rectangle 18"/>
          <p:cNvSpPr>
            <a:spLocks noChangeArrowheads="1"/>
          </p:cNvSpPr>
          <p:nvPr/>
        </p:nvSpPr>
        <p:spPr bwMode="auto">
          <a:xfrm>
            <a:off x="3830749" y="1961738"/>
            <a:ext cx="37497" cy="226102"/>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88" name="Rectangle 20"/>
          <p:cNvSpPr>
            <a:spLocks noChangeArrowheads="1"/>
          </p:cNvSpPr>
          <p:nvPr/>
        </p:nvSpPr>
        <p:spPr bwMode="auto">
          <a:xfrm>
            <a:off x="3750994" y="1939791"/>
            <a:ext cx="37497" cy="248049"/>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89" name="Rectangle 22"/>
          <p:cNvSpPr>
            <a:spLocks noChangeArrowheads="1"/>
          </p:cNvSpPr>
          <p:nvPr/>
        </p:nvSpPr>
        <p:spPr bwMode="auto">
          <a:xfrm>
            <a:off x="3670643" y="1929438"/>
            <a:ext cx="37497" cy="258402"/>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90" name="Rectangle 24"/>
          <p:cNvSpPr>
            <a:spLocks noChangeArrowheads="1"/>
          </p:cNvSpPr>
          <p:nvPr/>
        </p:nvSpPr>
        <p:spPr bwMode="auto">
          <a:xfrm>
            <a:off x="3590888" y="1841648"/>
            <a:ext cx="37497" cy="346192"/>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91" name="Rectangle 26"/>
          <p:cNvSpPr>
            <a:spLocks noChangeArrowheads="1"/>
          </p:cNvSpPr>
          <p:nvPr/>
        </p:nvSpPr>
        <p:spPr bwMode="auto">
          <a:xfrm>
            <a:off x="3510538" y="1839163"/>
            <a:ext cx="37497" cy="348677"/>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92" name="Rectangle 28"/>
          <p:cNvSpPr>
            <a:spLocks noChangeArrowheads="1"/>
          </p:cNvSpPr>
          <p:nvPr/>
        </p:nvSpPr>
        <p:spPr bwMode="auto">
          <a:xfrm>
            <a:off x="3430783" y="1838335"/>
            <a:ext cx="37497" cy="349505"/>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93" name="Rectangle 30"/>
          <p:cNvSpPr>
            <a:spLocks noChangeArrowheads="1"/>
          </p:cNvSpPr>
          <p:nvPr/>
        </p:nvSpPr>
        <p:spPr bwMode="auto">
          <a:xfrm>
            <a:off x="3350432" y="1827568"/>
            <a:ext cx="37497" cy="360272"/>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94" name="Rectangle 32"/>
          <p:cNvSpPr>
            <a:spLocks noChangeArrowheads="1"/>
          </p:cNvSpPr>
          <p:nvPr/>
        </p:nvSpPr>
        <p:spPr bwMode="auto">
          <a:xfrm>
            <a:off x="3270677" y="1759241"/>
            <a:ext cx="36902" cy="428599"/>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95" name="Rectangle 34"/>
          <p:cNvSpPr>
            <a:spLocks noChangeArrowheads="1"/>
          </p:cNvSpPr>
          <p:nvPr/>
        </p:nvSpPr>
        <p:spPr bwMode="auto">
          <a:xfrm>
            <a:off x="3190327" y="1727769"/>
            <a:ext cx="37497" cy="460071"/>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96" name="Rectangle 36"/>
          <p:cNvSpPr>
            <a:spLocks noChangeArrowheads="1"/>
          </p:cNvSpPr>
          <p:nvPr/>
        </p:nvSpPr>
        <p:spPr bwMode="auto">
          <a:xfrm>
            <a:off x="3110572" y="1671450"/>
            <a:ext cx="36902" cy="516390"/>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97" name="Rectangle 38"/>
          <p:cNvSpPr>
            <a:spLocks noChangeArrowheads="1"/>
          </p:cNvSpPr>
          <p:nvPr/>
        </p:nvSpPr>
        <p:spPr bwMode="auto">
          <a:xfrm>
            <a:off x="3030221" y="1594012"/>
            <a:ext cx="37497" cy="593827"/>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98" name="Rectangle 40"/>
          <p:cNvSpPr>
            <a:spLocks noChangeArrowheads="1"/>
          </p:cNvSpPr>
          <p:nvPr/>
        </p:nvSpPr>
        <p:spPr bwMode="auto">
          <a:xfrm>
            <a:off x="2950466" y="1579519"/>
            <a:ext cx="36902" cy="608321"/>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99" name="Rectangle 42"/>
          <p:cNvSpPr>
            <a:spLocks noChangeArrowheads="1"/>
          </p:cNvSpPr>
          <p:nvPr/>
        </p:nvSpPr>
        <p:spPr bwMode="auto">
          <a:xfrm>
            <a:off x="2870116" y="1556329"/>
            <a:ext cx="37497" cy="631511"/>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00" name="Rectangle 44"/>
          <p:cNvSpPr>
            <a:spLocks noChangeArrowheads="1"/>
          </p:cNvSpPr>
          <p:nvPr/>
        </p:nvSpPr>
        <p:spPr bwMode="auto">
          <a:xfrm>
            <a:off x="2790361" y="1499182"/>
            <a:ext cx="36902" cy="688657"/>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01" name="Freeform 141"/>
          <p:cNvSpPr>
            <a:spLocks noEditPoints="1"/>
          </p:cNvSpPr>
          <p:nvPr/>
        </p:nvSpPr>
        <p:spPr bwMode="auto">
          <a:xfrm>
            <a:off x="2749888" y="2187840"/>
            <a:ext cx="1648670" cy="32300"/>
          </a:xfrm>
          <a:custGeom>
            <a:avLst/>
            <a:gdLst>
              <a:gd name="T0" fmla="*/ 0 w 2770"/>
              <a:gd name="T1" fmla="*/ 0 h 78"/>
              <a:gd name="T2" fmla="*/ 2770 w 2770"/>
              <a:gd name="T3" fmla="*/ 0 h 78"/>
              <a:gd name="T4" fmla="*/ 100 w 2770"/>
              <a:gd name="T5" fmla="*/ 78 h 78"/>
              <a:gd name="T6" fmla="*/ 100 w 2770"/>
              <a:gd name="T7" fmla="*/ 0 h 78"/>
              <a:gd name="T8" fmla="*/ 234 w 2770"/>
              <a:gd name="T9" fmla="*/ 78 h 78"/>
              <a:gd name="T10" fmla="*/ 234 w 2770"/>
              <a:gd name="T11" fmla="*/ 0 h 78"/>
              <a:gd name="T12" fmla="*/ 369 w 2770"/>
              <a:gd name="T13" fmla="*/ 78 h 78"/>
              <a:gd name="T14" fmla="*/ 369 w 2770"/>
              <a:gd name="T15" fmla="*/ 0 h 78"/>
              <a:gd name="T16" fmla="*/ 503 w 2770"/>
              <a:gd name="T17" fmla="*/ 78 h 78"/>
              <a:gd name="T18" fmla="*/ 503 w 2770"/>
              <a:gd name="T19" fmla="*/ 0 h 78"/>
              <a:gd name="T20" fmla="*/ 638 w 2770"/>
              <a:gd name="T21" fmla="*/ 78 h 78"/>
              <a:gd name="T22" fmla="*/ 638 w 2770"/>
              <a:gd name="T23" fmla="*/ 0 h 78"/>
              <a:gd name="T24" fmla="*/ 772 w 2770"/>
              <a:gd name="T25" fmla="*/ 78 h 78"/>
              <a:gd name="T26" fmla="*/ 772 w 2770"/>
              <a:gd name="T27" fmla="*/ 0 h 78"/>
              <a:gd name="T28" fmla="*/ 907 w 2770"/>
              <a:gd name="T29" fmla="*/ 78 h 78"/>
              <a:gd name="T30" fmla="*/ 907 w 2770"/>
              <a:gd name="T31" fmla="*/ 0 h 78"/>
              <a:gd name="T32" fmla="*/ 1041 w 2770"/>
              <a:gd name="T33" fmla="*/ 78 h 78"/>
              <a:gd name="T34" fmla="*/ 1041 w 2770"/>
              <a:gd name="T35" fmla="*/ 0 h 78"/>
              <a:gd name="T36" fmla="*/ 1176 w 2770"/>
              <a:gd name="T37" fmla="*/ 78 h 78"/>
              <a:gd name="T38" fmla="*/ 1176 w 2770"/>
              <a:gd name="T39" fmla="*/ 0 h 78"/>
              <a:gd name="T40" fmla="*/ 1310 w 2770"/>
              <a:gd name="T41" fmla="*/ 78 h 78"/>
              <a:gd name="T42" fmla="*/ 1310 w 2770"/>
              <a:gd name="T43" fmla="*/ 0 h 78"/>
              <a:gd name="T44" fmla="*/ 1445 w 2770"/>
              <a:gd name="T45" fmla="*/ 78 h 78"/>
              <a:gd name="T46" fmla="*/ 1445 w 2770"/>
              <a:gd name="T47" fmla="*/ 0 h 78"/>
              <a:gd name="T48" fmla="*/ 1579 w 2770"/>
              <a:gd name="T49" fmla="*/ 78 h 78"/>
              <a:gd name="T50" fmla="*/ 1579 w 2770"/>
              <a:gd name="T51" fmla="*/ 0 h 78"/>
              <a:gd name="T52" fmla="*/ 1714 w 2770"/>
              <a:gd name="T53" fmla="*/ 78 h 78"/>
              <a:gd name="T54" fmla="*/ 1714 w 2770"/>
              <a:gd name="T55" fmla="*/ 0 h 78"/>
              <a:gd name="T56" fmla="*/ 1849 w 2770"/>
              <a:gd name="T57" fmla="*/ 78 h 78"/>
              <a:gd name="T58" fmla="*/ 1849 w 2770"/>
              <a:gd name="T59" fmla="*/ 0 h 78"/>
              <a:gd name="T60" fmla="*/ 1983 w 2770"/>
              <a:gd name="T61" fmla="*/ 78 h 78"/>
              <a:gd name="T62" fmla="*/ 1983 w 2770"/>
              <a:gd name="T63" fmla="*/ 0 h 78"/>
              <a:gd name="T64" fmla="*/ 2118 w 2770"/>
              <a:gd name="T65" fmla="*/ 78 h 78"/>
              <a:gd name="T66" fmla="*/ 2118 w 2770"/>
              <a:gd name="T67" fmla="*/ 0 h 78"/>
              <a:gd name="T68" fmla="*/ 2252 w 2770"/>
              <a:gd name="T69" fmla="*/ 78 h 78"/>
              <a:gd name="T70" fmla="*/ 2252 w 2770"/>
              <a:gd name="T71" fmla="*/ 0 h 78"/>
              <a:gd name="T72" fmla="*/ 2387 w 2770"/>
              <a:gd name="T73" fmla="*/ 78 h 78"/>
              <a:gd name="T74" fmla="*/ 2387 w 2770"/>
              <a:gd name="T75" fmla="*/ 0 h 78"/>
              <a:gd name="T76" fmla="*/ 2521 w 2770"/>
              <a:gd name="T77" fmla="*/ 78 h 78"/>
              <a:gd name="T78" fmla="*/ 2521 w 2770"/>
              <a:gd name="T79" fmla="*/ 0 h 78"/>
              <a:gd name="T80" fmla="*/ 2656 w 2770"/>
              <a:gd name="T81" fmla="*/ 78 h 78"/>
              <a:gd name="T82" fmla="*/ 2656 w 2770"/>
              <a:gd name="T8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70" h="78">
                <a:moveTo>
                  <a:pt x="0" y="0"/>
                </a:moveTo>
                <a:lnTo>
                  <a:pt x="2770" y="0"/>
                </a:lnTo>
                <a:moveTo>
                  <a:pt x="100" y="78"/>
                </a:moveTo>
                <a:lnTo>
                  <a:pt x="100" y="0"/>
                </a:lnTo>
                <a:moveTo>
                  <a:pt x="234" y="78"/>
                </a:moveTo>
                <a:lnTo>
                  <a:pt x="234" y="0"/>
                </a:lnTo>
                <a:moveTo>
                  <a:pt x="369" y="78"/>
                </a:moveTo>
                <a:lnTo>
                  <a:pt x="369" y="0"/>
                </a:lnTo>
                <a:moveTo>
                  <a:pt x="503" y="78"/>
                </a:moveTo>
                <a:lnTo>
                  <a:pt x="503" y="0"/>
                </a:lnTo>
                <a:moveTo>
                  <a:pt x="638" y="78"/>
                </a:moveTo>
                <a:lnTo>
                  <a:pt x="638" y="0"/>
                </a:lnTo>
                <a:moveTo>
                  <a:pt x="772" y="78"/>
                </a:moveTo>
                <a:lnTo>
                  <a:pt x="772" y="0"/>
                </a:lnTo>
                <a:moveTo>
                  <a:pt x="907" y="78"/>
                </a:moveTo>
                <a:lnTo>
                  <a:pt x="907" y="0"/>
                </a:lnTo>
                <a:moveTo>
                  <a:pt x="1041" y="78"/>
                </a:moveTo>
                <a:lnTo>
                  <a:pt x="1041" y="0"/>
                </a:lnTo>
                <a:moveTo>
                  <a:pt x="1176" y="78"/>
                </a:moveTo>
                <a:lnTo>
                  <a:pt x="1176" y="0"/>
                </a:lnTo>
                <a:moveTo>
                  <a:pt x="1310" y="78"/>
                </a:moveTo>
                <a:lnTo>
                  <a:pt x="1310" y="0"/>
                </a:lnTo>
                <a:moveTo>
                  <a:pt x="1445" y="78"/>
                </a:moveTo>
                <a:lnTo>
                  <a:pt x="1445" y="0"/>
                </a:lnTo>
                <a:moveTo>
                  <a:pt x="1579" y="78"/>
                </a:moveTo>
                <a:lnTo>
                  <a:pt x="1579" y="0"/>
                </a:lnTo>
                <a:moveTo>
                  <a:pt x="1714" y="78"/>
                </a:moveTo>
                <a:lnTo>
                  <a:pt x="1714" y="0"/>
                </a:lnTo>
                <a:moveTo>
                  <a:pt x="1849" y="78"/>
                </a:moveTo>
                <a:lnTo>
                  <a:pt x="1849" y="0"/>
                </a:lnTo>
                <a:moveTo>
                  <a:pt x="1983" y="78"/>
                </a:moveTo>
                <a:lnTo>
                  <a:pt x="1983" y="0"/>
                </a:lnTo>
                <a:moveTo>
                  <a:pt x="2118" y="78"/>
                </a:moveTo>
                <a:lnTo>
                  <a:pt x="2118" y="0"/>
                </a:lnTo>
                <a:moveTo>
                  <a:pt x="2252" y="78"/>
                </a:moveTo>
                <a:lnTo>
                  <a:pt x="2252" y="0"/>
                </a:lnTo>
                <a:moveTo>
                  <a:pt x="2387" y="78"/>
                </a:moveTo>
                <a:lnTo>
                  <a:pt x="2387" y="0"/>
                </a:lnTo>
                <a:moveTo>
                  <a:pt x="2521" y="78"/>
                </a:moveTo>
                <a:lnTo>
                  <a:pt x="2521" y="0"/>
                </a:lnTo>
                <a:moveTo>
                  <a:pt x="2656" y="78"/>
                </a:moveTo>
                <a:lnTo>
                  <a:pt x="2656"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02" name="Rectangle 142"/>
          <p:cNvSpPr>
            <a:spLocks noChangeArrowheads="1"/>
          </p:cNvSpPr>
          <p:nvPr/>
        </p:nvSpPr>
        <p:spPr bwMode="auto">
          <a:xfrm>
            <a:off x="2651682" y="2155954"/>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03" name="Rectangle 143"/>
          <p:cNvSpPr>
            <a:spLocks noChangeArrowheads="1"/>
          </p:cNvSpPr>
          <p:nvPr/>
        </p:nvSpPr>
        <p:spPr bwMode="auto">
          <a:xfrm>
            <a:off x="2651682" y="1965878"/>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04" name="Rectangle 144"/>
          <p:cNvSpPr>
            <a:spLocks noChangeArrowheads="1"/>
          </p:cNvSpPr>
          <p:nvPr/>
        </p:nvSpPr>
        <p:spPr bwMode="auto">
          <a:xfrm>
            <a:off x="2651682" y="1775804"/>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05" name="Rectangle 145"/>
          <p:cNvSpPr>
            <a:spLocks noChangeArrowheads="1"/>
          </p:cNvSpPr>
          <p:nvPr/>
        </p:nvSpPr>
        <p:spPr bwMode="auto">
          <a:xfrm>
            <a:off x="2651682" y="1586144"/>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3</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06" name="Rectangle 146"/>
          <p:cNvSpPr>
            <a:spLocks noChangeArrowheads="1"/>
          </p:cNvSpPr>
          <p:nvPr/>
        </p:nvSpPr>
        <p:spPr bwMode="auto">
          <a:xfrm>
            <a:off x="2651682" y="1396070"/>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07" name="Freeform 147"/>
          <p:cNvSpPr>
            <a:spLocks noEditPoints="1"/>
          </p:cNvSpPr>
          <p:nvPr/>
        </p:nvSpPr>
        <p:spPr bwMode="auto">
          <a:xfrm>
            <a:off x="2709415" y="1424643"/>
            <a:ext cx="36000" cy="766923"/>
          </a:xfrm>
          <a:custGeom>
            <a:avLst/>
            <a:gdLst>
              <a:gd name="T0" fmla="*/ 78 w 78"/>
              <a:gd name="T1" fmla="*/ 1852 h 1852"/>
              <a:gd name="T2" fmla="*/ 78 w 78"/>
              <a:gd name="T3" fmla="*/ 0 h 1852"/>
              <a:gd name="T4" fmla="*/ 78 w 78"/>
              <a:gd name="T5" fmla="*/ 1843 h 1852"/>
              <a:gd name="T6" fmla="*/ 0 w 78"/>
              <a:gd name="T7" fmla="*/ 1843 h 1852"/>
              <a:gd name="T8" fmla="*/ 78 w 78"/>
              <a:gd name="T9" fmla="*/ 1385 h 1852"/>
              <a:gd name="T10" fmla="*/ 0 w 78"/>
              <a:gd name="T11" fmla="*/ 1385 h 1852"/>
              <a:gd name="T12" fmla="*/ 78 w 78"/>
              <a:gd name="T13" fmla="*/ 926 h 1852"/>
              <a:gd name="T14" fmla="*/ 0 w 78"/>
              <a:gd name="T15" fmla="*/ 926 h 1852"/>
              <a:gd name="T16" fmla="*/ 78 w 78"/>
              <a:gd name="T17" fmla="*/ 467 h 1852"/>
              <a:gd name="T18" fmla="*/ 0 w 78"/>
              <a:gd name="T19" fmla="*/ 467 h 1852"/>
              <a:gd name="T20" fmla="*/ 78 w 78"/>
              <a:gd name="T21" fmla="*/ 9 h 1852"/>
              <a:gd name="T22" fmla="*/ 0 w 78"/>
              <a:gd name="T23" fmla="*/ 9 h 1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1852">
                <a:moveTo>
                  <a:pt x="78" y="1852"/>
                </a:moveTo>
                <a:lnTo>
                  <a:pt x="78" y="0"/>
                </a:lnTo>
                <a:moveTo>
                  <a:pt x="78" y="1843"/>
                </a:moveTo>
                <a:lnTo>
                  <a:pt x="0" y="1843"/>
                </a:lnTo>
                <a:moveTo>
                  <a:pt x="78" y="1385"/>
                </a:moveTo>
                <a:lnTo>
                  <a:pt x="0" y="1385"/>
                </a:lnTo>
                <a:moveTo>
                  <a:pt x="78" y="926"/>
                </a:moveTo>
                <a:lnTo>
                  <a:pt x="0" y="926"/>
                </a:lnTo>
                <a:moveTo>
                  <a:pt x="78" y="467"/>
                </a:moveTo>
                <a:lnTo>
                  <a:pt x="0" y="467"/>
                </a:lnTo>
                <a:moveTo>
                  <a:pt x="78" y="9"/>
                </a:moveTo>
                <a:lnTo>
                  <a:pt x="0" y="9"/>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500" b="1">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61" name="Rectangle 563"/>
          <p:cNvSpPr>
            <a:spLocks noChangeArrowheads="1"/>
          </p:cNvSpPr>
          <p:nvPr/>
        </p:nvSpPr>
        <p:spPr bwMode="auto">
          <a:xfrm rot="18551578">
            <a:off x="2608674" y="2273553"/>
            <a:ext cx="2510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err="1" smtClean="0">
                <a:latin typeface="Arial Unicode MS" panose="020B0604020202020204" pitchFamily="50" charset="-127"/>
                <a:ea typeface="Arial Unicode MS" panose="020B0604020202020204" pitchFamily="50" charset="-127"/>
                <a:cs typeface="Arial Unicode MS" panose="020B0604020202020204" pitchFamily="50" charset="-127"/>
              </a:rPr>
              <a:t>Adipoq</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62" name="Rectangle 563"/>
          <p:cNvSpPr>
            <a:spLocks noChangeArrowheads="1"/>
          </p:cNvSpPr>
          <p:nvPr/>
        </p:nvSpPr>
        <p:spPr bwMode="auto">
          <a:xfrm rot="18551578">
            <a:off x="2804386" y="2249249"/>
            <a:ext cx="12536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err="1" smtClean="0">
                <a:latin typeface="Arial Unicode MS" panose="020B0604020202020204" pitchFamily="50" charset="-127"/>
                <a:ea typeface="Arial Unicode MS" panose="020B0604020202020204" pitchFamily="50" charset="-127"/>
                <a:cs typeface="Arial Unicode MS" panose="020B0604020202020204" pitchFamily="50" charset="-127"/>
              </a:rPr>
              <a:t>Cfd</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63" name="Rectangle 563"/>
          <p:cNvSpPr>
            <a:spLocks noChangeArrowheads="1"/>
          </p:cNvSpPr>
          <p:nvPr/>
        </p:nvSpPr>
        <p:spPr bwMode="auto">
          <a:xfrm rot="18551578">
            <a:off x="2871295" y="2241393"/>
            <a:ext cx="13724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err="1"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Lep</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64" name="Rectangle 563"/>
          <p:cNvSpPr>
            <a:spLocks noChangeArrowheads="1"/>
          </p:cNvSpPr>
          <p:nvPr/>
        </p:nvSpPr>
        <p:spPr bwMode="auto">
          <a:xfrm rot="18551578">
            <a:off x="2862574" y="2254941"/>
            <a:ext cx="28614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Reg3g</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65" name="Rectangle 563"/>
          <p:cNvSpPr>
            <a:spLocks noChangeArrowheads="1"/>
          </p:cNvSpPr>
          <p:nvPr/>
        </p:nvSpPr>
        <p:spPr bwMode="auto">
          <a:xfrm rot="18551578">
            <a:off x="2961857" y="2255473"/>
            <a:ext cx="27303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Bpifb1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66" name="Rectangle 563"/>
          <p:cNvSpPr>
            <a:spLocks noChangeArrowheads="1"/>
          </p:cNvSpPr>
          <p:nvPr/>
        </p:nvSpPr>
        <p:spPr bwMode="auto">
          <a:xfrm rot="18551578">
            <a:off x="3031106" y="2205387"/>
            <a:ext cx="36280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Ccl28</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67" name="Rectangle 563"/>
          <p:cNvSpPr>
            <a:spLocks noChangeArrowheads="1"/>
          </p:cNvSpPr>
          <p:nvPr/>
        </p:nvSpPr>
        <p:spPr bwMode="auto">
          <a:xfrm rot="18551578">
            <a:off x="3144784" y="2274322"/>
            <a:ext cx="18791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Orm1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68" name="Rectangle 563"/>
          <p:cNvSpPr>
            <a:spLocks noChangeArrowheads="1"/>
          </p:cNvSpPr>
          <p:nvPr/>
        </p:nvSpPr>
        <p:spPr bwMode="auto">
          <a:xfrm rot="18551578">
            <a:off x="3192306" y="2260901"/>
            <a:ext cx="27780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Dusp1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69" name="Rectangle 563"/>
          <p:cNvSpPr>
            <a:spLocks noChangeArrowheads="1"/>
          </p:cNvSpPr>
          <p:nvPr/>
        </p:nvSpPr>
        <p:spPr bwMode="auto">
          <a:xfrm rot="18551578">
            <a:off x="3293403" y="2257635"/>
            <a:ext cx="25178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Nr4a3</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70" name="Rectangle 563"/>
          <p:cNvSpPr>
            <a:spLocks noChangeArrowheads="1"/>
          </p:cNvSpPr>
          <p:nvPr/>
        </p:nvSpPr>
        <p:spPr bwMode="auto">
          <a:xfrm rot="18551578">
            <a:off x="3378775" y="2266522"/>
            <a:ext cx="241719"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Pdcd1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71" name="Rectangle 563"/>
          <p:cNvSpPr>
            <a:spLocks noChangeArrowheads="1"/>
          </p:cNvSpPr>
          <p:nvPr/>
        </p:nvSpPr>
        <p:spPr bwMode="auto">
          <a:xfrm rot="18551578">
            <a:off x="3483234" y="2250725"/>
            <a:ext cx="18791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Egr3</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72" name="Rectangle 563"/>
          <p:cNvSpPr>
            <a:spLocks noChangeArrowheads="1"/>
          </p:cNvSpPr>
          <p:nvPr/>
        </p:nvSpPr>
        <p:spPr bwMode="auto">
          <a:xfrm rot="18551578">
            <a:off x="3512220" y="2259820"/>
            <a:ext cx="26544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Thbs1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73" name="Rectangle 563"/>
          <p:cNvSpPr>
            <a:spLocks noChangeArrowheads="1"/>
          </p:cNvSpPr>
          <p:nvPr/>
        </p:nvSpPr>
        <p:spPr bwMode="auto">
          <a:xfrm rot="18551578">
            <a:off x="3606474" y="2259092"/>
            <a:ext cx="22318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Ccl12</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74" name="Rectangle 563"/>
          <p:cNvSpPr>
            <a:spLocks noChangeArrowheads="1"/>
          </p:cNvSpPr>
          <p:nvPr/>
        </p:nvSpPr>
        <p:spPr bwMode="auto">
          <a:xfrm rot="18551578">
            <a:off x="3642266" y="2266810"/>
            <a:ext cx="31125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Tnfaip6</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75" name="Rectangle 563"/>
          <p:cNvSpPr>
            <a:spLocks noChangeArrowheads="1"/>
          </p:cNvSpPr>
          <p:nvPr/>
        </p:nvSpPr>
        <p:spPr bwMode="auto">
          <a:xfrm rot="18551578">
            <a:off x="3786038" y="2253718"/>
            <a:ext cx="21254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Tacr1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76" name="Rectangle 563"/>
          <p:cNvSpPr>
            <a:spLocks noChangeArrowheads="1"/>
          </p:cNvSpPr>
          <p:nvPr/>
        </p:nvSpPr>
        <p:spPr bwMode="auto">
          <a:xfrm rot="18551578">
            <a:off x="3872244" y="2260838"/>
            <a:ext cx="18791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Aoc3</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77" name="Rectangle 563"/>
          <p:cNvSpPr>
            <a:spLocks noChangeArrowheads="1"/>
          </p:cNvSpPr>
          <p:nvPr/>
        </p:nvSpPr>
        <p:spPr bwMode="auto">
          <a:xfrm rot="18551578">
            <a:off x="4021279" y="2227678"/>
            <a:ext cx="10234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i="0" u="none" strike="noStrike" cap="none" normalizeH="0" baseline="0" dirty="0" err="1"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Ltf</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78" name="Rectangle 563"/>
          <p:cNvSpPr>
            <a:spLocks noChangeArrowheads="1"/>
          </p:cNvSpPr>
          <p:nvPr/>
        </p:nvSpPr>
        <p:spPr bwMode="auto">
          <a:xfrm rot="18551578">
            <a:off x="3979041" y="2260796"/>
            <a:ext cx="3341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Bdkrb1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79" name="Rectangle 563"/>
          <p:cNvSpPr>
            <a:spLocks noChangeArrowheads="1"/>
          </p:cNvSpPr>
          <p:nvPr/>
        </p:nvSpPr>
        <p:spPr bwMode="auto">
          <a:xfrm rot="18551578">
            <a:off x="4144252" y="2249059"/>
            <a:ext cx="16245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IL1b</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80" name="Rectangle 563"/>
          <p:cNvSpPr>
            <a:spLocks noChangeArrowheads="1"/>
          </p:cNvSpPr>
          <p:nvPr/>
        </p:nvSpPr>
        <p:spPr bwMode="auto">
          <a:xfrm rot="18551578">
            <a:off x="4169285" y="2275364"/>
            <a:ext cx="256475"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H4c12</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48" name="Rectangle 350"/>
          <p:cNvSpPr>
            <a:spLocks noChangeArrowheads="1"/>
          </p:cNvSpPr>
          <p:nvPr/>
        </p:nvSpPr>
        <p:spPr bwMode="auto">
          <a:xfrm rot="5400000">
            <a:off x="5772046" y="3012915"/>
            <a:ext cx="138896" cy="766346"/>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49" name="Rectangle 352"/>
          <p:cNvSpPr>
            <a:spLocks noChangeArrowheads="1"/>
          </p:cNvSpPr>
          <p:nvPr/>
        </p:nvSpPr>
        <p:spPr bwMode="auto">
          <a:xfrm rot="5400000">
            <a:off x="5746735" y="2773222"/>
            <a:ext cx="138896" cy="822729"/>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50" name="Rectangle 354"/>
          <p:cNvSpPr>
            <a:spLocks noChangeArrowheads="1"/>
          </p:cNvSpPr>
          <p:nvPr/>
        </p:nvSpPr>
        <p:spPr bwMode="auto">
          <a:xfrm rot="5400000">
            <a:off x="5739831" y="2565629"/>
            <a:ext cx="138896" cy="828483"/>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51" name="Rectangle 356"/>
          <p:cNvSpPr>
            <a:spLocks noChangeArrowheads="1"/>
          </p:cNvSpPr>
          <p:nvPr/>
        </p:nvSpPr>
        <p:spPr bwMode="auto">
          <a:xfrm rot="5400000">
            <a:off x="5739832" y="2350009"/>
            <a:ext cx="138896" cy="830784"/>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52" name="Rectangle 358"/>
          <p:cNvSpPr>
            <a:spLocks noChangeArrowheads="1"/>
          </p:cNvSpPr>
          <p:nvPr/>
        </p:nvSpPr>
        <p:spPr bwMode="auto">
          <a:xfrm rot="5400000">
            <a:off x="5724175" y="2142663"/>
            <a:ext cx="138896" cy="837688"/>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53" name="Rectangle 359"/>
          <p:cNvSpPr>
            <a:spLocks noChangeArrowheads="1"/>
          </p:cNvSpPr>
          <p:nvPr/>
        </p:nvSpPr>
        <p:spPr bwMode="auto">
          <a:xfrm rot="5400000">
            <a:off x="5701855" y="1898368"/>
            <a:ext cx="138896" cy="903276"/>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54" name="Rectangle 361"/>
          <p:cNvSpPr>
            <a:spLocks noChangeArrowheads="1"/>
          </p:cNvSpPr>
          <p:nvPr/>
        </p:nvSpPr>
        <p:spPr bwMode="auto">
          <a:xfrm rot="5400000">
            <a:off x="5600834" y="1583390"/>
            <a:ext cx="138896" cy="1101191"/>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55" name="Rectangle 363"/>
          <p:cNvSpPr>
            <a:spLocks noChangeArrowheads="1"/>
          </p:cNvSpPr>
          <p:nvPr/>
        </p:nvSpPr>
        <p:spPr bwMode="auto">
          <a:xfrm rot="5400000">
            <a:off x="5588009" y="1372693"/>
            <a:ext cx="138896" cy="1117301"/>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56" name="Rectangle 365"/>
          <p:cNvSpPr>
            <a:spLocks noChangeArrowheads="1"/>
          </p:cNvSpPr>
          <p:nvPr/>
        </p:nvSpPr>
        <p:spPr bwMode="auto">
          <a:xfrm rot="5400000">
            <a:off x="5543066" y="1099124"/>
            <a:ext cx="138896" cy="1230066"/>
          </a:xfrm>
          <a:prstGeom prst="rect">
            <a:avLst/>
          </a:prstGeom>
          <a:solidFill>
            <a:schemeClr val="accent5">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57" name="Rectangle 367"/>
          <p:cNvSpPr>
            <a:spLocks noChangeArrowheads="1"/>
          </p:cNvSpPr>
          <p:nvPr/>
        </p:nvSpPr>
        <p:spPr bwMode="auto">
          <a:xfrm rot="5400000">
            <a:off x="5461944" y="822709"/>
            <a:ext cx="138896" cy="1379654"/>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58" name="Freeform 684"/>
          <p:cNvSpPr>
            <a:spLocks noEditPoints="1"/>
          </p:cNvSpPr>
          <p:nvPr/>
        </p:nvSpPr>
        <p:spPr bwMode="auto">
          <a:xfrm rot="16200000">
            <a:off x="5137740" y="2440298"/>
            <a:ext cx="2193755" cy="36000"/>
          </a:xfrm>
          <a:custGeom>
            <a:avLst/>
            <a:gdLst>
              <a:gd name="T0" fmla="*/ 0 w 2149"/>
              <a:gd name="T1" fmla="*/ 0 h 61"/>
              <a:gd name="T2" fmla="*/ 2149 w 2149"/>
              <a:gd name="T3" fmla="*/ 0 h 61"/>
              <a:gd name="T4" fmla="*/ 145 w 2149"/>
              <a:gd name="T5" fmla="*/ 61 h 61"/>
              <a:gd name="T6" fmla="*/ 145 w 2149"/>
              <a:gd name="T7" fmla="*/ 0 h 61"/>
              <a:gd name="T8" fmla="*/ 351 w 2149"/>
              <a:gd name="T9" fmla="*/ 61 h 61"/>
              <a:gd name="T10" fmla="*/ 351 w 2149"/>
              <a:gd name="T11" fmla="*/ 0 h 61"/>
              <a:gd name="T12" fmla="*/ 558 w 2149"/>
              <a:gd name="T13" fmla="*/ 61 h 61"/>
              <a:gd name="T14" fmla="*/ 558 w 2149"/>
              <a:gd name="T15" fmla="*/ 0 h 61"/>
              <a:gd name="T16" fmla="*/ 764 w 2149"/>
              <a:gd name="T17" fmla="*/ 61 h 61"/>
              <a:gd name="T18" fmla="*/ 764 w 2149"/>
              <a:gd name="T19" fmla="*/ 0 h 61"/>
              <a:gd name="T20" fmla="*/ 970 w 2149"/>
              <a:gd name="T21" fmla="*/ 61 h 61"/>
              <a:gd name="T22" fmla="*/ 970 w 2149"/>
              <a:gd name="T23" fmla="*/ 0 h 61"/>
              <a:gd name="T24" fmla="*/ 1177 w 2149"/>
              <a:gd name="T25" fmla="*/ 61 h 61"/>
              <a:gd name="T26" fmla="*/ 1177 w 2149"/>
              <a:gd name="T27" fmla="*/ 0 h 61"/>
              <a:gd name="T28" fmla="*/ 1383 w 2149"/>
              <a:gd name="T29" fmla="*/ 61 h 61"/>
              <a:gd name="T30" fmla="*/ 1383 w 2149"/>
              <a:gd name="T31" fmla="*/ 0 h 61"/>
              <a:gd name="T32" fmla="*/ 1589 w 2149"/>
              <a:gd name="T33" fmla="*/ 61 h 61"/>
              <a:gd name="T34" fmla="*/ 1589 w 2149"/>
              <a:gd name="T35" fmla="*/ 0 h 61"/>
              <a:gd name="T36" fmla="*/ 1796 w 2149"/>
              <a:gd name="T37" fmla="*/ 61 h 61"/>
              <a:gd name="T38" fmla="*/ 1796 w 2149"/>
              <a:gd name="T39" fmla="*/ 0 h 61"/>
              <a:gd name="T40" fmla="*/ 2002 w 2149"/>
              <a:gd name="T41" fmla="*/ 61 h 61"/>
              <a:gd name="T42" fmla="*/ 2002 w 2149"/>
              <a:gd name="T4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49" h="61">
                <a:moveTo>
                  <a:pt x="0" y="0"/>
                </a:moveTo>
                <a:lnTo>
                  <a:pt x="2149" y="0"/>
                </a:lnTo>
                <a:moveTo>
                  <a:pt x="145" y="61"/>
                </a:moveTo>
                <a:lnTo>
                  <a:pt x="145" y="0"/>
                </a:lnTo>
                <a:moveTo>
                  <a:pt x="351" y="61"/>
                </a:moveTo>
                <a:lnTo>
                  <a:pt x="351" y="0"/>
                </a:lnTo>
                <a:moveTo>
                  <a:pt x="558" y="61"/>
                </a:moveTo>
                <a:lnTo>
                  <a:pt x="558" y="0"/>
                </a:lnTo>
                <a:moveTo>
                  <a:pt x="764" y="61"/>
                </a:moveTo>
                <a:lnTo>
                  <a:pt x="764" y="0"/>
                </a:lnTo>
                <a:moveTo>
                  <a:pt x="970" y="61"/>
                </a:moveTo>
                <a:lnTo>
                  <a:pt x="970" y="0"/>
                </a:lnTo>
                <a:moveTo>
                  <a:pt x="1177" y="61"/>
                </a:moveTo>
                <a:lnTo>
                  <a:pt x="1177" y="0"/>
                </a:lnTo>
                <a:moveTo>
                  <a:pt x="1383" y="61"/>
                </a:moveTo>
                <a:lnTo>
                  <a:pt x="1383" y="0"/>
                </a:lnTo>
                <a:moveTo>
                  <a:pt x="1589" y="61"/>
                </a:moveTo>
                <a:lnTo>
                  <a:pt x="1589" y="0"/>
                </a:lnTo>
                <a:moveTo>
                  <a:pt x="1796" y="61"/>
                </a:moveTo>
                <a:lnTo>
                  <a:pt x="1796" y="0"/>
                </a:lnTo>
                <a:moveTo>
                  <a:pt x="2002" y="61"/>
                </a:moveTo>
                <a:lnTo>
                  <a:pt x="2002"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59" name="Freeform 690"/>
          <p:cNvSpPr>
            <a:spLocks noEditPoints="1"/>
          </p:cNvSpPr>
          <p:nvPr/>
        </p:nvSpPr>
        <p:spPr bwMode="auto">
          <a:xfrm rot="16200000">
            <a:off x="5378412" y="2731422"/>
            <a:ext cx="36000" cy="1653513"/>
          </a:xfrm>
          <a:custGeom>
            <a:avLst/>
            <a:gdLst>
              <a:gd name="T0" fmla="*/ 60 w 60"/>
              <a:gd name="T1" fmla="*/ 1437 h 1437"/>
              <a:gd name="T2" fmla="*/ 60 w 60"/>
              <a:gd name="T3" fmla="*/ 0 h 1437"/>
              <a:gd name="T4" fmla="*/ 60 w 60"/>
              <a:gd name="T5" fmla="*/ 1430 h 1437"/>
              <a:gd name="T6" fmla="*/ 0 w 60"/>
              <a:gd name="T7" fmla="*/ 1430 h 1437"/>
              <a:gd name="T8" fmla="*/ 60 w 60"/>
              <a:gd name="T9" fmla="*/ 1074 h 1437"/>
              <a:gd name="T10" fmla="*/ 0 w 60"/>
              <a:gd name="T11" fmla="*/ 1074 h 1437"/>
              <a:gd name="T12" fmla="*/ 60 w 60"/>
              <a:gd name="T13" fmla="*/ 718 h 1437"/>
              <a:gd name="T14" fmla="*/ 0 w 60"/>
              <a:gd name="T15" fmla="*/ 718 h 1437"/>
              <a:gd name="T16" fmla="*/ 60 w 60"/>
              <a:gd name="T17" fmla="*/ 363 h 1437"/>
              <a:gd name="T18" fmla="*/ 0 w 60"/>
              <a:gd name="T19" fmla="*/ 363 h 1437"/>
              <a:gd name="T20" fmla="*/ 60 w 60"/>
              <a:gd name="T21" fmla="*/ 7 h 1437"/>
              <a:gd name="T22" fmla="*/ 0 w 60"/>
              <a:gd name="T23" fmla="*/ 7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1437">
                <a:moveTo>
                  <a:pt x="60" y="1437"/>
                </a:moveTo>
                <a:lnTo>
                  <a:pt x="60" y="0"/>
                </a:lnTo>
                <a:moveTo>
                  <a:pt x="60" y="1430"/>
                </a:moveTo>
                <a:lnTo>
                  <a:pt x="0" y="1430"/>
                </a:lnTo>
                <a:moveTo>
                  <a:pt x="60" y="1074"/>
                </a:moveTo>
                <a:lnTo>
                  <a:pt x="0" y="1074"/>
                </a:lnTo>
                <a:moveTo>
                  <a:pt x="60" y="718"/>
                </a:moveTo>
                <a:lnTo>
                  <a:pt x="0" y="718"/>
                </a:lnTo>
                <a:moveTo>
                  <a:pt x="60" y="363"/>
                </a:moveTo>
                <a:lnTo>
                  <a:pt x="0" y="363"/>
                </a:lnTo>
                <a:moveTo>
                  <a:pt x="60" y="7"/>
                </a:moveTo>
                <a:lnTo>
                  <a:pt x="0" y="7"/>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5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44" name="Rectangle 563"/>
          <p:cNvSpPr>
            <a:spLocks noChangeArrowheads="1"/>
          </p:cNvSpPr>
          <p:nvPr/>
        </p:nvSpPr>
        <p:spPr bwMode="auto">
          <a:xfrm>
            <a:off x="5542700" y="1464593"/>
            <a:ext cx="70631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solidFill>
                  <a:schemeClr val="bg1"/>
                </a:solidFill>
                <a:latin typeface="Arial Unicode MS" panose="020B0604020202020204" pitchFamily="50" charset="-127"/>
                <a:ea typeface="Arial Unicode MS" panose="020B0604020202020204" pitchFamily="50" charset="-127"/>
                <a:cs typeface="Arial Unicode MS" panose="020B0604020202020204" pitchFamily="50" charset="-127"/>
              </a:rPr>
              <a:t>Inflammatory response</a:t>
            </a:r>
            <a:endParaRPr kumimoji="1" lang="ko-KR" altLang="ko-KR" sz="500" i="0" u="none" strike="noStrike" cap="none" normalizeH="0" baseline="0" dirty="0">
              <a:ln>
                <a:noFill/>
              </a:ln>
              <a:solidFill>
                <a:schemeClr val="bg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45" name="Rectangle 563"/>
          <p:cNvSpPr>
            <a:spLocks noChangeArrowheads="1"/>
          </p:cNvSpPr>
          <p:nvPr/>
        </p:nvSpPr>
        <p:spPr bwMode="auto">
          <a:xfrm>
            <a:off x="5311995" y="1670474"/>
            <a:ext cx="95373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Antimicrobial humoral response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46" name="Rectangle 563"/>
          <p:cNvSpPr>
            <a:spLocks noChangeArrowheads="1"/>
          </p:cNvSpPr>
          <p:nvPr/>
        </p:nvSpPr>
        <p:spPr bwMode="auto">
          <a:xfrm>
            <a:off x="5693696" y="1883280"/>
            <a:ext cx="52653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Defense response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47" name="Rectangle 563"/>
          <p:cNvSpPr>
            <a:spLocks noChangeArrowheads="1"/>
          </p:cNvSpPr>
          <p:nvPr/>
        </p:nvSpPr>
        <p:spPr bwMode="auto">
          <a:xfrm>
            <a:off x="5549966" y="2094268"/>
            <a:ext cx="70230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Response to bacterium</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37" name="Rectangle 563"/>
          <p:cNvSpPr>
            <a:spLocks noChangeArrowheads="1"/>
          </p:cNvSpPr>
          <p:nvPr/>
        </p:nvSpPr>
        <p:spPr bwMode="auto">
          <a:xfrm>
            <a:off x="5590116" y="2276040"/>
            <a:ext cx="60690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Cellular response to tumor necrosis factor</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38" name="Rectangle 563"/>
          <p:cNvSpPr>
            <a:spLocks noChangeArrowheads="1"/>
          </p:cNvSpPr>
          <p:nvPr/>
        </p:nvSpPr>
        <p:spPr bwMode="auto">
          <a:xfrm>
            <a:off x="5441362" y="2525822"/>
            <a:ext cx="81989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Humoral immune response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39" name="직사각형 21238"/>
          <p:cNvSpPr/>
          <p:nvPr/>
        </p:nvSpPr>
        <p:spPr>
          <a:xfrm>
            <a:off x="4966540" y="2641310"/>
            <a:ext cx="1323679" cy="246221"/>
          </a:xfrm>
          <a:prstGeom prst="rect">
            <a:avLst/>
          </a:prstGeom>
        </p:spPr>
        <p:txBody>
          <a:bodyPr wrap="square">
            <a:spAutoFit/>
          </a:bodyPr>
          <a:lstStyle/>
          <a:p>
            <a:pPr algn="r"/>
            <a:r>
              <a:rPr kumimoji="1" lang="en-US" altLang="ko-KR" sz="500" dirty="0" err="1">
                <a:latin typeface="Arial Unicode MS" panose="020B0604020202020204" pitchFamily="50" charset="-127"/>
                <a:ea typeface="Arial Unicode MS" panose="020B0604020202020204" pitchFamily="50" charset="-127"/>
                <a:cs typeface="Arial Unicode MS" panose="020B0604020202020204" pitchFamily="50" charset="-127"/>
              </a:rPr>
              <a:t>A</a:t>
            </a:r>
            <a:r>
              <a:rPr kumimoji="1" lang="ko-KR" altLang="en-US" sz="500" dirty="0" err="1" smtClean="0">
                <a:latin typeface="Arial Unicode MS" panose="020B0604020202020204" pitchFamily="50" charset="-127"/>
                <a:ea typeface="Arial Unicode MS" panose="020B0604020202020204" pitchFamily="50" charset="-127"/>
                <a:cs typeface="Arial Unicode MS" panose="020B0604020202020204" pitchFamily="50" charset="-127"/>
              </a:rPr>
              <a:t>ntimicrobial</a:t>
            </a:r>
            <a:r>
              <a:rPr kumimoji="1" lang="ko-KR" altLang="en-US" sz="500" dirty="0" smtClean="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humoral</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immune</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response</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mediated</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by</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antimicrobial</a:t>
            </a:r>
            <a:r>
              <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ko-KR" altLang="en-US" sz="500" dirty="0" err="1">
                <a:latin typeface="Arial Unicode MS" panose="020B0604020202020204" pitchFamily="50" charset="-127"/>
                <a:ea typeface="Arial Unicode MS" panose="020B0604020202020204" pitchFamily="50" charset="-127"/>
                <a:cs typeface="Arial Unicode MS" panose="020B0604020202020204" pitchFamily="50" charset="-127"/>
              </a:rPr>
              <a:t>peptide</a:t>
            </a:r>
            <a:endParaRPr kumimoji="1"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40" name="Rectangle 563"/>
          <p:cNvSpPr>
            <a:spLocks noChangeArrowheads="1"/>
          </p:cNvSpPr>
          <p:nvPr/>
        </p:nvSpPr>
        <p:spPr bwMode="auto">
          <a:xfrm>
            <a:off x="5383742" y="2944050"/>
            <a:ext cx="86797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Acute inflammatory response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41" name="Rectangle 563"/>
          <p:cNvSpPr>
            <a:spLocks noChangeArrowheads="1"/>
          </p:cNvSpPr>
          <p:nvPr/>
        </p:nvSpPr>
        <p:spPr bwMode="auto">
          <a:xfrm>
            <a:off x="5238867" y="3156298"/>
            <a:ext cx="1012217"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Response to tumor necrosis factor</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42" name="Rectangle 563"/>
          <p:cNvSpPr>
            <a:spLocks noChangeArrowheads="1"/>
          </p:cNvSpPr>
          <p:nvPr/>
        </p:nvSpPr>
        <p:spPr bwMode="auto">
          <a:xfrm>
            <a:off x="5336527" y="3363190"/>
            <a:ext cx="933961"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Antibacterial humoral response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31" name="Rectangle 675"/>
          <p:cNvSpPr>
            <a:spLocks noChangeArrowheads="1"/>
          </p:cNvSpPr>
          <p:nvPr/>
        </p:nvSpPr>
        <p:spPr bwMode="auto">
          <a:xfrm>
            <a:off x="6192617" y="3588823"/>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5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32" name="Rectangle 675"/>
          <p:cNvSpPr>
            <a:spLocks noChangeArrowheads="1"/>
          </p:cNvSpPr>
          <p:nvPr/>
        </p:nvSpPr>
        <p:spPr bwMode="auto">
          <a:xfrm>
            <a:off x="5789428" y="3586583"/>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5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33" name="Rectangle 675"/>
          <p:cNvSpPr>
            <a:spLocks noChangeArrowheads="1"/>
          </p:cNvSpPr>
          <p:nvPr/>
        </p:nvSpPr>
        <p:spPr bwMode="auto">
          <a:xfrm>
            <a:off x="5377244" y="3585028"/>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34" name="Rectangle 675"/>
          <p:cNvSpPr>
            <a:spLocks noChangeArrowheads="1"/>
          </p:cNvSpPr>
          <p:nvPr/>
        </p:nvSpPr>
        <p:spPr bwMode="auto">
          <a:xfrm>
            <a:off x="4966162" y="3585028"/>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ko-KR" sz="500" dirty="0">
                <a:latin typeface="Arial Unicode MS" panose="020B0604020202020204" pitchFamily="50" charset="-127"/>
                <a:ea typeface="Arial Unicode MS" panose="020B0604020202020204" pitchFamily="50" charset="-127"/>
                <a:cs typeface="Arial Unicode MS" panose="020B0604020202020204" pitchFamily="50" charset="-127"/>
              </a:rPr>
              <a:t>3</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35" name="Rectangle 675"/>
          <p:cNvSpPr>
            <a:spLocks noChangeArrowheads="1"/>
          </p:cNvSpPr>
          <p:nvPr/>
        </p:nvSpPr>
        <p:spPr bwMode="auto">
          <a:xfrm>
            <a:off x="4558942" y="3584850"/>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20" name="TextBox 21219"/>
          <p:cNvSpPr txBox="1"/>
          <p:nvPr/>
        </p:nvSpPr>
        <p:spPr>
          <a:xfrm rot="16200000">
            <a:off x="3916686" y="2808261"/>
            <a:ext cx="831923" cy="169277"/>
          </a:xfrm>
          <a:prstGeom prst="rect">
            <a:avLst/>
          </a:prstGeom>
          <a:noFill/>
        </p:spPr>
        <p:txBody>
          <a:bodyPr wrap="square" rtlCol="0">
            <a:spAutoFit/>
          </a:bodyPr>
          <a:lstStyle/>
          <a:p>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500" baseline="-25000" dirty="0" smtClean="0">
                <a:latin typeface="Arial Unicode MS" panose="020B0604020202020204" pitchFamily="50" charset="-127"/>
                <a:ea typeface="Arial Unicode MS" panose="020B0604020202020204" pitchFamily="50" charset="-127"/>
                <a:cs typeface="Arial Unicode MS" panose="020B0604020202020204" pitchFamily="50" charset="-127"/>
              </a:rPr>
              <a:t>2</a:t>
            </a:r>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 (fold change)</a:t>
            </a:r>
            <a:endParaRPr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21" name="TextBox 21220"/>
          <p:cNvSpPr txBox="1"/>
          <p:nvPr/>
        </p:nvSpPr>
        <p:spPr>
          <a:xfrm rot="16200000">
            <a:off x="2142228" y="1623202"/>
            <a:ext cx="831923" cy="169277"/>
          </a:xfrm>
          <a:prstGeom prst="rect">
            <a:avLst/>
          </a:prstGeom>
          <a:noFill/>
        </p:spPr>
        <p:txBody>
          <a:bodyPr wrap="square" rtlCol="0">
            <a:spAutoFit/>
          </a:bodyPr>
          <a:lstStyle/>
          <a:p>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500" baseline="-25000" dirty="0" smtClean="0">
                <a:latin typeface="Arial Unicode MS" panose="020B0604020202020204" pitchFamily="50" charset="-127"/>
                <a:ea typeface="Arial Unicode MS" panose="020B0604020202020204" pitchFamily="50" charset="-127"/>
                <a:cs typeface="Arial Unicode MS" panose="020B0604020202020204" pitchFamily="50" charset="-127"/>
              </a:rPr>
              <a:t>2</a:t>
            </a:r>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 (fold change)</a:t>
            </a:r>
            <a:endParaRPr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cxnSp>
        <p:nvCxnSpPr>
          <p:cNvPr id="21222" name="직선 연결선 21221"/>
          <p:cNvCxnSpPr>
            <a:stCxn id="21356" idx="0"/>
          </p:cNvCxnSpPr>
          <p:nvPr/>
        </p:nvCxnSpPr>
        <p:spPr>
          <a:xfrm flipV="1">
            <a:off x="2251390" y="1354420"/>
            <a:ext cx="380317" cy="193967"/>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1223" name="직선 연결선 21222"/>
          <p:cNvCxnSpPr>
            <a:stCxn id="21356" idx="0"/>
          </p:cNvCxnSpPr>
          <p:nvPr/>
        </p:nvCxnSpPr>
        <p:spPr>
          <a:xfrm>
            <a:off x="2251391" y="1548386"/>
            <a:ext cx="387945" cy="686096"/>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1224" name="직선 연결선 21223"/>
          <p:cNvCxnSpPr>
            <a:stCxn id="21257" idx="2"/>
          </p:cNvCxnSpPr>
          <p:nvPr/>
        </p:nvCxnSpPr>
        <p:spPr>
          <a:xfrm flipH="1">
            <a:off x="4364537" y="1512536"/>
            <a:ext cx="477030" cy="1775858"/>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21225" name="직선 연결선 21224"/>
          <p:cNvCxnSpPr>
            <a:stCxn id="21257" idx="2"/>
            <a:endCxn id="21220" idx="3"/>
          </p:cNvCxnSpPr>
          <p:nvPr/>
        </p:nvCxnSpPr>
        <p:spPr>
          <a:xfrm flipH="1">
            <a:off x="4332648" y="1512536"/>
            <a:ext cx="508918" cy="964402"/>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21226" name="TextBox 21225"/>
          <p:cNvSpPr txBox="1"/>
          <p:nvPr/>
        </p:nvSpPr>
        <p:spPr>
          <a:xfrm>
            <a:off x="765380" y="1175032"/>
            <a:ext cx="2124036"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Gene ontology terms enriched in </a:t>
            </a:r>
            <a:r>
              <a:rPr lang="en-US" altLang="ko-KR" sz="700" b="1" dirty="0" smtClean="0">
                <a:solidFill>
                  <a:srgbClr val="FF0000"/>
                </a:solidFill>
                <a:latin typeface="Arial Unicode MS" panose="020B0604020202020204" pitchFamily="50" charset="-127"/>
                <a:ea typeface="Arial Unicode MS" panose="020B0604020202020204" pitchFamily="50" charset="-127"/>
                <a:cs typeface="Arial Unicode MS" panose="020B0604020202020204" pitchFamily="50" charset="-127"/>
              </a:rPr>
              <a:t>MI29 vs PBS </a:t>
            </a:r>
            <a:endParaRPr lang="ko-KR" altLang="en-US" sz="700" b="1" dirty="0">
              <a:solidFill>
                <a:srgbClr val="FF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27" name="TextBox 21226"/>
          <p:cNvSpPr txBox="1"/>
          <p:nvPr/>
        </p:nvSpPr>
        <p:spPr>
          <a:xfrm>
            <a:off x="5029179" y="3636436"/>
            <a:ext cx="943981"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700" baseline="-25000" dirty="0" smtClean="0">
                <a:latin typeface="Arial Unicode MS" panose="020B0604020202020204" pitchFamily="50" charset="-127"/>
                <a:ea typeface="Arial Unicode MS" panose="020B0604020202020204" pitchFamily="50" charset="-127"/>
                <a:cs typeface="Arial Unicode MS" panose="020B0604020202020204" pitchFamily="50" charset="-127"/>
              </a:rPr>
              <a:t>10</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(q-value)</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28" name="TextBox 21227"/>
          <p:cNvSpPr txBox="1"/>
          <p:nvPr/>
        </p:nvSpPr>
        <p:spPr>
          <a:xfrm>
            <a:off x="4320609" y="1175032"/>
            <a:ext cx="2058131"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Gene ontology terms enriched in </a:t>
            </a:r>
            <a:r>
              <a:rPr lang="en-US" altLang="ko-KR" sz="700" b="1" dirty="0" smtClean="0">
                <a:solidFill>
                  <a:srgbClr val="0000FF"/>
                </a:solidFill>
                <a:latin typeface="Arial Unicode MS" panose="020B0604020202020204" pitchFamily="50" charset="-127"/>
                <a:ea typeface="Arial Unicode MS" panose="020B0604020202020204" pitchFamily="50" charset="-127"/>
                <a:cs typeface="Arial Unicode MS" panose="020B0604020202020204" pitchFamily="50" charset="-127"/>
              </a:rPr>
              <a:t>MI29 vs MI3 </a:t>
            </a:r>
            <a:endParaRPr lang="ko-KR" altLang="en-US" sz="700" b="1" dirty="0">
              <a:solidFill>
                <a:srgbClr val="0000FF"/>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29" name="TextBox 21228"/>
          <p:cNvSpPr txBox="1"/>
          <p:nvPr/>
        </p:nvSpPr>
        <p:spPr>
          <a:xfrm>
            <a:off x="1240443" y="3654381"/>
            <a:ext cx="943981"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700" baseline="-25000" dirty="0" smtClean="0">
                <a:latin typeface="Arial Unicode MS" panose="020B0604020202020204" pitchFamily="50" charset="-127"/>
                <a:ea typeface="Arial Unicode MS" panose="020B0604020202020204" pitchFamily="50" charset="-127"/>
                <a:cs typeface="Arial Unicode MS" panose="020B0604020202020204" pitchFamily="50" charset="-127"/>
              </a:rPr>
              <a:t>10</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(q-value)</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76" name="TextBox 21375"/>
          <p:cNvSpPr txBox="1"/>
          <p:nvPr/>
        </p:nvSpPr>
        <p:spPr>
          <a:xfrm>
            <a:off x="471709" y="888160"/>
            <a:ext cx="319318" cy="400110"/>
          </a:xfrm>
          <a:prstGeom prst="rect">
            <a:avLst/>
          </a:prstGeom>
          <a:noFill/>
        </p:spPr>
        <p:txBody>
          <a:bodyPr wrap="none" rtlCol="0">
            <a:spAutoFit/>
          </a:bodyPr>
          <a:lstStyle/>
          <a:p>
            <a:r>
              <a:rPr lang="en-US" altLang="ko-KR" sz="2000" dirty="0" smtClean="0">
                <a:latin typeface="Tahoma" pitchFamily="34" charset="0"/>
                <a:cs typeface="Tahoma" pitchFamily="34" charset="0"/>
              </a:rPr>
              <a:t>a</a:t>
            </a:r>
            <a:endParaRPr lang="ko-KR" altLang="en-US" sz="2000" dirty="0">
              <a:latin typeface="Tahoma" pitchFamily="34" charset="0"/>
              <a:cs typeface="Tahoma" pitchFamily="34" charset="0"/>
            </a:endParaRPr>
          </a:p>
        </p:txBody>
      </p:sp>
      <p:sp>
        <p:nvSpPr>
          <p:cNvPr id="218" name="Rectangle 5"/>
          <p:cNvSpPr>
            <a:spLocks noChangeArrowheads="1"/>
          </p:cNvSpPr>
          <p:nvPr/>
        </p:nvSpPr>
        <p:spPr bwMode="auto">
          <a:xfrm rot="5400000">
            <a:off x="1168191" y="6008553"/>
            <a:ext cx="151508" cy="819224"/>
          </a:xfrm>
          <a:prstGeom prst="rect">
            <a:avLst/>
          </a:prstGeom>
          <a:solidFill>
            <a:srgbClr val="FCBC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19" name="Rectangle 7"/>
          <p:cNvSpPr>
            <a:spLocks noChangeArrowheads="1"/>
          </p:cNvSpPr>
          <p:nvPr/>
        </p:nvSpPr>
        <p:spPr bwMode="auto">
          <a:xfrm rot="5400000">
            <a:off x="1289488" y="5627431"/>
            <a:ext cx="151508" cy="1061818"/>
          </a:xfrm>
          <a:prstGeom prst="rect">
            <a:avLst/>
          </a:prstGeom>
          <a:solidFill>
            <a:srgbClr val="FCBC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0" name="Rectangle 9"/>
          <p:cNvSpPr>
            <a:spLocks noChangeArrowheads="1"/>
          </p:cNvSpPr>
          <p:nvPr/>
        </p:nvSpPr>
        <p:spPr bwMode="auto">
          <a:xfrm rot="5400000">
            <a:off x="1320473" y="5336620"/>
            <a:ext cx="151508" cy="1123789"/>
          </a:xfrm>
          <a:prstGeom prst="rect">
            <a:avLst/>
          </a:prstGeom>
          <a:solidFill>
            <a:srgbClr val="FCBC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1" name="Rectangle 11"/>
          <p:cNvSpPr>
            <a:spLocks noChangeArrowheads="1"/>
          </p:cNvSpPr>
          <p:nvPr/>
        </p:nvSpPr>
        <p:spPr bwMode="auto">
          <a:xfrm rot="5400000">
            <a:off x="1368463" y="5028806"/>
            <a:ext cx="151508" cy="1219768"/>
          </a:xfrm>
          <a:prstGeom prst="rect">
            <a:avLst/>
          </a:prstGeom>
          <a:solidFill>
            <a:srgbClr val="FCBC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2" name="Rectangle 13"/>
          <p:cNvSpPr>
            <a:spLocks noChangeArrowheads="1"/>
          </p:cNvSpPr>
          <p:nvPr/>
        </p:nvSpPr>
        <p:spPr bwMode="auto">
          <a:xfrm rot="5400000">
            <a:off x="1432288" y="4705841"/>
            <a:ext cx="150822" cy="1346732"/>
          </a:xfrm>
          <a:prstGeom prst="rect">
            <a:avLst/>
          </a:prstGeom>
          <a:solidFill>
            <a:srgbClr val="FCBC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3" name="Rectangle 15"/>
          <p:cNvSpPr>
            <a:spLocks noChangeArrowheads="1"/>
          </p:cNvSpPr>
          <p:nvPr/>
        </p:nvSpPr>
        <p:spPr bwMode="auto">
          <a:xfrm rot="5400000">
            <a:off x="1470488" y="4407815"/>
            <a:ext cx="151508" cy="1423818"/>
          </a:xfrm>
          <a:prstGeom prst="rect">
            <a:avLst/>
          </a:prstGeom>
          <a:solidFill>
            <a:srgbClr val="FCBC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4" name="Rectangle 17"/>
          <p:cNvSpPr>
            <a:spLocks noChangeArrowheads="1"/>
          </p:cNvSpPr>
          <p:nvPr/>
        </p:nvSpPr>
        <p:spPr bwMode="auto">
          <a:xfrm rot="5400000">
            <a:off x="1483713" y="4134764"/>
            <a:ext cx="151508" cy="1450269"/>
          </a:xfrm>
          <a:prstGeom prst="rect">
            <a:avLst/>
          </a:prstGeom>
          <a:solidFill>
            <a:srgbClr val="FCBC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5" name="Rectangle 19"/>
          <p:cNvSpPr>
            <a:spLocks noChangeArrowheads="1"/>
          </p:cNvSpPr>
          <p:nvPr/>
        </p:nvSpPr>
        <p:spPr bwMode="auto">
          <a:xfrm rot="5400000">
            <a:off x="1483713" y="3874939"/>
            <a:ext cx="151508" cy="1450269"/>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6" name="Freeform 214"/>
          <p:cNvSpPr>
            <a:spLocks noEditPoints="1"/>
          </p:cNvSpPr>
          <p:nvPr/>
        </p:nvSpPr>
        <p:spPr bwMode="auto">
          <a:xfrm rot="5400000">
            <a:off x="-273014" y="5490776"/>
            <a:ext cx="2178694" cy="36000"/>
          </a:xfrm>
          <a:custGeom>
            <a:avLst/>
            <a:gdLst>
              <a:gd name="T0" fmla="*/ 0 w 3178"/>
              <a:gd name="T1" fmla="*/ 0 h 90"/>
              <a:gd name="T2" fmla="*/ 3178 w 3178"/>
              <a:gd name="T3" fmla="*/ 0 h 90"/>
              <a:gd name="T4" fmla="*/ 264 w 3178"/>
              <a:gd name="T5" fmla="*/ 90 h 90"/>
              <a:gd name="T6" fmla="*/ 264 w 3178"/>
              <a:gd name="T7" fmla="*/ 0 h 90"/>
              <a:gd name="T8" fmla="*/ 642 w 3178"/>
              <a:gd name="T9" fmla="*/ 90 h 90"/>
              <a:gd name="T10" fmla="*/ 642 w 3178"/>
              <a:gd name="T11" fmla="*/ 0 h 90"/>
              <a:gd name="T12" fmla="*/ 1021 w 3178"/>
              <a:gd name="T13" fmla="*/ 90 h 90"/>
              <a:gd name="T14" fmla="*/ 1021 w 3178"/>
              <a:gd name="T15" fmla="*/ 0 h 90"/>
              <a:gd name="T16" fmla="*/ 1400 w 3178"/>
              <a:gd name="T17" fmla="*/ 90 h 90"/>
              <a:gd name="T18" fmla="*/ 1400 w 3178"/>
              <a:gd name="T19" fmla="*/ 0 h 90"/>
              <a:gd name="T20" fmla="*/ 1779 w 3178"/>
              <a:gd name="T21" fmla="*/ 90 h 90"/>
              <a:gd name="T22" fmla="*/ 1779 w 3178"/>
              <a:gd name="T23" fmla="*/ 0 h 90"/>
              <a:gd name="T24" fmla="*/ 2158 w 3178"/>
              <a:gd name="T25" fmla="*/ 90 h 90"/>
              <a:gd name="T26" fmla="*/ 2158 w 3178"/>
              <a:gd name="T27" fmla="*/ 0 h 90"/>
              <a:gd name="T28" fmla="*/ 2536 w 3178"/>
              <a:gd name="T29" fmla="*/ 90 h 90"/>
              <a:gd name="T30" fmla="*/ 2536 w 3178"/>
              <a:gd name="T31" fmla="*/ 0 h 90"/>
              <a:gd name="T32" fmla="*/ 2915 w 3178"/>
              <a:gd name="T33" fmla="*/ 90 h 90"/>
              <a:gd name="T34" fmla="*/ 2915 w 3178"/>
              <a:gd name="T3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78" h="90">
                <a:moveTo>
                  <a:pt x="0" y="0"/>
                </a:moveTo>
                <a:lnTo>
                  <a:pt x="3178" y="0"/>
                </a:lnTo>
                <a:moveTo>
                  <a:pt x="264" y="90"/>
                </a:moveTo>
                <a:lnTo>
                  <a:pt x="264" y="0"/>
                </a:lnTo>
                <a:moveTo>
                  <a:pt x="642" y="90"/>
                </a:moveTo>
                <a:lnTo>
                  <a:pt x="642" y="0"/>
                </a:lnTo>
                <a:moveTo>
                  <a:pt x="1021" y="90"/>
                </a:moveTo>
                <a:lnTo>
                  <a:pt x="1021" y="0"/>
                </a:lnTo>
                <a:moveTo>
                  <a:pt x="1400" y="90"/>
                </a:moveTo>
                <a:lnTo>
                  <a:pt x="1400" y="0"/>
                </a:lnTo>
                <a:moveTo>
                  <a:pt x="1779" y="90"/>
                </a:moveTo>
                <a:lnTo>
                  <a:pt x="1779" y="0"/>
                </a:lnTo>
                <a:moveTo>
                  <a:pt x="2158" y="90"/>
                </a:moveTo>
                <a:lnTo>
                  <a:pt x="2158" y="0"/>
                </a:lnTo>
                <a:moveTo>
                  <a:pt x="2536" y="90"/>
                </a:moveTo>
                <a:lnTo>
                  <a:pt x="2536" y="0"/>
                </a:lnTo>
                <a:moveTo>
                  <a:pt x="2915" y="90"/>
                </a:moveTo>
                <a:lnTo>
                  <a:pt x="2915"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7" name="Rectangle 215"/>
          <p:cNvSpPr>
            <a:spLocks noChangeArrowheads="1"/>
          </p:cNvSpPr>
          <p:nvPr/>
        </p:nvSpPr>
        <p:spPr bwMode="auto">
          <a:xfrm>
            <a:off x="817471" y="6679442"/>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28" name="Rectangle 216"/>
          <p:cNvSpPr>
            <a:spLocks noChangeArrowheads="1"/>
          </p:cNvSpPr>
          <p:nvPr/>
        </p:nvSpPr>
        <p:spPr bwMode="auto">
          <a:xfrm>
            <a:off x="1348002" y="6679442"/>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29" name="Rectangle 217"/>
          <p:cNvSpPr>
            <a:spLocks noChangeArrowheads="1"/>
          </p:cNvSpPr>
          <p:nvPr/>
        </p:nvSpPr>
        <p:spPr bwMode="auto">
          <a:xfrm>
            <a:off x="1877778" y="6679442"/>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30" name="Rectangle 218"/>
          <p:cNvSpPr>
            <a:spLocks noChangeArrowheads="1"/>
          </p:cNvSpPr>
          <p:nvPr/>
        </p:nvSpPr>
        <p:spPr bwMode="auto">
          <a:xfrm>
            <a:off x="2407552" y="6679442"/>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6</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31" name="Freeform 219"/>
          <p:cNvSpPr>
            <a:spLocks noEditPoints="1"/>
          </p:cNvSpPr>
          <p:nvPr/>
        </p:nvSpPr>
        <p:spPr bwMode="auto">
          <a:xfrm rot="5400000">
            <a:off x="1611373" y="5805914"/>
            <a:ext cx="36000" cy="1606708"/>
          </a:xfrm>
          <a:custGeom>
            <a:avLst/>
            <a:gdLst>
              <a:gd name="T0" fmla="*/ 0 w 89"/>
              <a:gd name="T1" fmla="*/ 2126 h 2126"/>
              <a:gd name="T2" fmla="*/ 0 w 89"/>
              <a:gd name="T3" fmla="*/ 0 h 2126"/>
              <a:gd name="T4" fmla="*/ 0 w 89"/>
              <a:gd name="T5" fmla="*/ 2115 h 2126"/>
              <a:gd name="T6" fmla="*/ 89 w 89"/>
              <a:gd name="T7" fmla="*/ 2115 h 2126"/>
              <a:gd name="T8" fmla="*/ 0 w 89"/>
              <a:gd name="T9" fmla="*/ 1414 h 2126"/>
              <a:gd name="T10" fmla="*/ 89 w 89"/>
              <a:gd name="T11" fmla="*/ 1414 h 2126"/>
              <a:gd name="T12" fmla="*/ 0 w 89"/>
              <a:gd name="T13" fmla="*/ 712 h 2126"/>
              <a:gd name="T14" fmla="*/ 89 w 89"/>
              <a:gd name="T15" fmla="*/ 712 h 2126"/>
              <a:gd name="T16" fmla="*/ 0 w 89"/>
              <a:gd name="T17" fmla="*/ 10 h 2126"/>
              <a:gd name="T18" fmla="*/ 89 w 89"/>
              <a:gd name="T19" fmla="*/ 10 h 2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2126">
                <a:moveTo>
                  <a:pt x="0" y="2126"/>
                </a:moveTo>
                <a:lnTo>
                  <a:pt x="0" y="0"/>
                </a:lnTo>
                <a:moveTo>
                  <a:pt x="0" y="2115"/>
                </a:moveTo>
                <a:lnTo>
                  <a:pt x="89" y="2115"/>
                </a:lnTo>
                <a:moveTo>
                  <a:pt x="0" y="1414"/>
                </a:moveTo>
                <a:lnTo>
                  <a:pt x="89" y="1414"/>
                </a:lnTo>
                <a:moveTo>
                  <a:pt x="0" y="712"/>
                </a:moveTo>
                <a:lnTo>
                  <a:pt x="89" y="712"/>
                </a:lnTo>
                <a:moveTo>
                  <a:pt x="0" y="10"/>
                </a:moveTo>
                <a:lnTo>
                  <a:pt x="89" y="1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10" name="Rectangle 563"/>
          <p:cNvSpPr>
            <a:spLocks noChangeArrowheads="1"/>
          </p:cNvSpPr>
          <p:nvPr/>
        </p:nvSpPr>
        <p:spPr bwMode="auto">
          <a:xfrm>
            <a:off x="879878" y="4561737"/>
            <a:ext cx="1332728" cy="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solidFill>
                  <a:schemeClr val="bg1"/>
                </a:solidFill>
                <a:latin typeface="Arial Unicode MS" panose="020B0604020202020204" pitchFamily="50" charset="-127"/>
                <a:ea typeface="Arial Unicode MS" panose="020B0604020202020204" pitchFamily="50" charset="-127"/>
                <a:cs typeface="Arial Unicode MS" panose="020B0604020202020204" pitchFamily="50" charset="-127"/>
              </a:rPr>
              <a:t>Cellular response to interleukin-1</a:t>
            </a:r>
            <a:endParaRPr kumimoji="1" lang="ko-KR" altLang="ko-KR" sz="500" i="0" u="none" strike="noStrike" cap="none" normalizeH="0" baseline="0" dirty="0">
              <a:ln>
                <a:noFill/>
              </a:ln>
              <a:solidFill>
                <a:schemeClr val="bg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1" name="Rectangle 563"/>
          <p:cNvSpPr>
            <a:spLocks noChangeArrowheads="1"/>
          </p:cNvSpPr>
          <p:nvPr/>
        </p:nvSpPr>
        <p:spPr bwMode="auto">
          <a:xfrm>
            <a:off x="862676" y="4831899"/>
            <a:ext cx="1332728" cy="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Response to cytokine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2" name="Rectangle 563"/>
          <p:cNvSpPr>
            <a:spLocks noChangeArrowheads="1"/>
          </p:cNvSpPr>
          <p:nvPr/>
        </p:nvSpPr>
        <p:spPr bwMode="auto">
          <a:xfrm>
            <a:off x="862676" y="5085651"/>
            <a:ext cx="1332728" cy="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Response to interleukin-1</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3" name="Rectangle 563"/>
          <p:cNvSpPr>
            <a:spLocks noChangeArrowheads="1"/>
          </p:cNvSpPr>
          <p:nvPr/>
        </p:nvSpPr>
        <p:spPr bwMode="auto">
          <a:xfrm>
            <a:off x="858923" y="5343683"/>
            <a:ext cx="1332728" cy="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Defense response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4" name="Rectangle 563"/>
          <p:cNvSpPr>
            <a:spLocks noChangeArrowheads="1"/>
          </p:cNvSpPr>
          <p:nvPr/>
        </p:nvSpPr>
        <p:spPr bwMode="auto">
          <a:xfrm>
            <a:off x="862676" y="5600353"/>
            <a:ext cx="1332728" cy="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Inflammatory response</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5" name="Rectangle 563"/>
          <p:cNvSpPr>
            <a:spLocks noChangeArrowheads="1"/>
          </p:cNvSpPr>
          <p:nvPr/>
        </p:nvSpPr>
        <p:spPr bwMode="auto">
          <a:xfrm>
            <a:off x="858922" y="5856104"/>
            <a:ext cx="1332728" cy="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Cellular response to cytokine stimulus</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6" name="Rectangle 563"/>
          <p:cNvSpPr>
            <a:spLocks noChangeArrowheads="1"/>
          </p:cNvSpPr>
          <p:nvPr/>
        </p:nvSpPr>
        <p:spPr bwMode="auto">
          <a:xfrm>
            <a:off x="858921" y="6117516"/>
            <a:ext cx="1332728" cy="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Response to bacterium</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7" name="Rectangle 563"/>
          <p:cNvSpPr>
            <a:spLocks noChangeArrowheads="1"/>
          </p:cNvSpPr>
          <p:nvPr/>
        </p:nvSpPr>
        <p:spPr bwMode="auto">
          <a:xfrm>
            <a:off x="849450" y="6376890"/>
            <a:ext cx="1332728" cy="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Cytokine activity</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37" name="Rectangle 863"/>
          <p:cNvSpPr>
            <a:spLocks noChangeArrowheads="1"/>
          </p:cNvSpPr>
          <p:nvPr/>
        </p:nvSpPr>
        <p:spPr bwMode="auto">
          <a:xfrm rot="16200000" flipH="1">
            <a:off x="5494054" y="4639132"/>
            <a:ext cx="172202" cy="1139233"/>
          </a:xfrm>
          <a:prstGeom prst="rect">
            <a:avLst/>
          </a:prstGeom>
          <a:solidFill>
            <a:srgbClr val="98B6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8" name="Rectangle 865"/>
          <p:cNvSpPr>
            <a:spLocks noChangeArrowheads="1"/>
          </p:cNvSpPr>
          <p:nvPr/>
        </p:nvSpPr>
        <p:spPr bwMode="auto">
          <a:xfrm rot="16200000" flipH="1">
            <a:off x="5494054" y="4348584"/>
            <a:ext cx="172202" cy="1139233"/>
          </a:xfrm>
          <a:prstGeom prst="rect">
            <a:avLst/>
          </a:prstGeom>
          <a:solidFill>
            <a:srgbClr val="98B6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9" name="Rectangle 867"/>
          <p:cNvSpPr>
            <a:spLocks noChangeArrowheads="1"/>
          </p:cNvSpPr>
          <p:nvPr/>
        </p:nvSpPr>
        <p:spPr bwMode="auto">
          <a:xfrm rot="16200000" flipH="1">
            <a:off x="5494387" y="4057704"/>
            <a:ext cx="171536" cy="1139233"/>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0" name="Freeform 947"/>
          <p:cNvSpPr>
            <a:spLocks noEditPoints="1"/>
          </p:cNvSpPr>
          <p:nvPr/>
        </p:nvSpPr>
        <p:spPr bwMode="auto">
          <a:xfrm rot="16200000" flipH="1">
            <a:off x="5676100" y="4900200"/>
            <a:ext cx="983343" cy="36000"/>
          </a:xfrm>
          <a:custGeom>
            <a:avLst/>
            <a:gdLst>
              <a:gd name="T0" fmla="*/ 0 w 1479"/>
              <a:gd name="T1" fmla="*/ 0 h 93"/>
              <a:gd name="T2" fmla="*/ 1479 w 1479"/>
              <a:gd name="T3" fmla="*/ 0 h 93"/>
              <a:gd name="T4" fmla="*/ 302 w 1479"/>
              <a:gd name="T5" fmla="*/ 93 h 93"/>
              <a:gd name="T6" fmla="*/ 302 w 1479"/>
              <a:gd name="T7" fmla="*/ 0 h 93"/>
              <a:gd name="T8" fmla="*/ 739 w 1479"/>
              <a:gd name="T9" fmla="*/ 93 h 93"/>
              <a:gd name="T10" fmla="*/ 739 w 1479"/>
              <a:gd name="T11" fmla="*/ 0 h 93"/>
              <a:gd name="T12" fmla="*/ 1176 w 1479"/>
              <a:gd name="T13" fmla="*/ 93 h 93"/>
              <a:gd name="T14" fmla="*/ 1176 w 1479"/>
              <a:gd name="T15" fmla="*/ 0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 h="93">
                <a:moveTo>
                  <a:pt x="0" y="0"/>
                </a:moveTo>
                <a:lnTo>
                  <a:pt x="1479" y="0"/>
                </a:lnTo>
                <a:moveTo>
                  <a:pt x="302" y="93"/>
                </a:moveTo>
                <a:lnTo>
                  <a:pt x="302" y="0"/>
                </a:lnTo>
                <a:moveTo>
                  <a:pt x="739" y="93"/>
                </a:moveTo>
                <a:lnTo>
                  <a:pt x="739" y="0"/>
                </a:lnTo>
                <a:moveTo>
                  <a:pt x="1176" y="93"/>
                </a:moveTo>
                <a:lnTo>
                  <a:pt x="1176"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1" name="Rectangle 948"/>
          <p:cNvSpPr>
            <a:spLocks noChangeArrowheads="1"/>
          </p:cNvSpPr>
          <p:nvPr/>
        </p:nvSpPr>
        <p:spPr bwMode="auto">
          <a:xfrm flipH="1">
            <a:off x="6128814" y="5482762"/>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42" name="Rectangle 949"/>
          <p:cNvSpPr>
            <a:spLocks noChangeArrowheads="1"/>
          </p:cNvSpPr>
          <p:nvPr/>
        </p:nvSpPr>
        <p:spPr bwMode="auto">
          <a:xfrm flipH="1">
            <a:off x="5571057" y="5482762"/>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43" name="Rectangle 950"/>
          <p:cNvSpPr>
            <a:spLocks noChangeArrowheads="1"/>
          </p:cNvSpPr>
          <p:nvPr/>
        </p:nvSpPr>
        <p:spPr bwMode="auto">
          <a:xfrm flipH="1">
            <a:off x="5014065" y="5482762"/>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44" name="Rectangle 951"/>
          <p:cNvSpPr>
            <a:spLocks noChangeArrowheads="1"/>
          </p:cNvSpPr>
          <p:nvPr/>
        </p:nvSpPr>
        <p:spPr bwMode="auto">
          <a:xfrm flipH="1">
            <a:off x="4457839" y="5482762"/>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3</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45" name="Freeform 952"/>
          <p:cNvSpPr>
            <a:spLocks noEditPoints="1"/>
          </p:cNvSpPr>
          <p:nvPr/>
        </p:nvSpPr>
        <p:spPr bwMode="auto">
          <a:xfrm rot="16200000" flipH="1">
            <a:off x="5296282" y="4594950"/>
            <a:ext cx="36000" cy="1687809"/>
          </a:xfrm>
          <a:custGeom>
            <a:avLst/>
            <a:gdLst>
              <a:gd name="T0" fmla="*/ 0 w 93"/>
              <a:gd name="T1" fmla="*/ 2206 h 2206"/>
              <a:gd name="T2" fmla="*/ 0 w 93"/>
              <a:gd name="T3" fmla="*/ 0 h 2206"/>
              <a:gd name="T4" fmla="*/ 0 w 93"/>
              <a:gd name="T5" fmla="*/ 2195 h 2206"/>
              <a:gd name="T6" fmla="*/ 93 w 93"/>
              <a:gd name="T7" fmla="*/ 2195 h 2206"/>
              <a:gd name="T8" fmla="*/ 0 w 93"/>
              <a:gd name="T9" fmla="*/ 1467 h 2206"/>
              <a:gd name="T10" fmla="*/ 93 w 93"/>
              <a:gd name="T11" fmla="*/ 1467 h 2206"/>
              <a:gd name="T12" fmla="*/ 0 w 93"/>
              <a:gd name="T13" fmla="*/ 739 h 2206"/>
              <a:gd name="T14" fmla="*/ 93 w 93"/>
              <a:gd name="T15" fmla="*/ 739 h 2206"/>
              <a:gd name="T16" fmla="*/ 0 w 93"/>
              <a:gd name="T17" fmla="*/ 11 h 2206"/>
              <a:gd name="T18" fmla="*/ 93 w 93"/>
              <a:gd name="T19" fmla="*/ 11 h 2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2206">
                <a:moveTo>
                  <a:pt x="0" y="2206"/>
                </a:moveTo>
                <a:lnTo>
                  <a:pt x="0" y="0"/>
                </a:lnTo>
                <a:moveTo>
                  <a:pt x="0" y="2195"/>
                </a:moveTo>
                <a:lnTo>
                  <a:pt x="93" y="2195"/>
                </a:lnTo>
                <a:moveTo>
                  <a:pt x="0" y="1467"/>
                </a:moveTo>
                <a:lnTo>
                  <a:pt x="93" y="1467"/>
                </a:lnTo>
                <a:moveTo>
                  <a:pt x="0" y="739"/>
                </a:moveTo>
                <a:lnTo>
                  <a:pt x="93" y="739"/>
                </a:lnTo>
                <a:moveTo>
                  <a:pt x="0" y="11"/>
                </a:moveTo>
                <a:lnTo>
                  <a:pt x="93" y="11"/>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4" name="Rectangle 563"/>
          <p:cNvSpPr>
            <a:spLocks noChangeArrowheads="1"/>
          </p:cNvSpPr>
          <p:nvPr/>
        </p:nvSpPr>
        <p:spPr bwMode="auto">
          <a:xfrm>
            <a:off x="5611788" y="4580323"/>
            <a:ext cx="773238" cy="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solidFill>
                  <a:schemeClr val="bg1"/>
                </a:solidFill>
                <a:latin typeface="Arial Unicode MS" panose="020B0604020202020204" pitchFamily="50" charset="-127"/>
                <a:ea typeface="Arial Unicode MS" panose="020B0604020202020204" pitchFamily="50" charset="-127"/>
                <a:cs typeface="Arial Unicode MS" panose="020B0604020202020204" pitchFamily="50" charset="-127"/>
              </a:rPr>
              <a:t>Cytokine activity</a:t>
            </a:r>
            <a:endParaRPr kumimoji="1" lang="ko-KR" altLang="ko-KR" sz="500" i="0" u="none" strike="noStrike" cap="none" normalizeH="0" baseline="0" dirty="0">
              <a:ln>
                <a:noFill/>
              </a:ln>
              <a:solidFill>
                <a:schemeClr val="bg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35" name="Rectangle 563"/>
          <p:cNvSpPr>
            <a:spLocks noChangeArrowheads="1"/>
          </p:cNvSpPr>
          <p:nvPr/>
        </p:nvSpPr>
        <p:spPr bwMode="auto">
          <a:xfrm>
            <a:off x="5402391" y="4883140"/>
            <a:ext cx="773238" cy="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Receptor ligand activity</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36" name="Rectangle 563"/>
          <p:cNvSpPr>
            <a:spLocks noChangeArrowheads="1"/>
          </p:cNvSpPr>
          <p:nvPr/>
        </p:nvSpPr>
        <p:spPr bwMode="auto">
          <a:xfrm>
            <a:off x="5107774" y="5166817"/>
            <a:ext cx="1139234" cy="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Signaling receptor </a:t>
            </a:r>
            <a:r>
              <a:rPr kumimoji="1" lang="en-US" altLang="ko-KR" sz="500" dirty="0" err="1" smtClean="0">
                <a:latin typeface="Arial Unicode MS" panose="020B0604020202020204" pitchFamily="50" charset="-127"/>
                <a:ea typeface="Arial Unicode MS" panose="020B0604020202020204" pitchFamily="50" charset="-127"/>
                <a:cs typeface="Arial Unicode MS" panose="020B0604020202020204" pitchFamily="50" charset="-127"/>
              </a:rPr>
              <a:t>acitivator</a:t>
            </a:r>
            <a:r>
              <a:rPr kumimoji="1"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 activity</a:t>
            </a:r>
            <a:endParaRPr kumimoji="1" lang="ko-KR" altLang="ko-KR" sz="5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9" name="Rectangle 957"/>
          <p:cNvSpPr>
            <a:spLocks noChangeArrowheads="1"/>
          </p:cNvSpPr>
          <p:nvPr/>
        </p:nvSpPr>
        <p:spPr bwMode="auto">
          <a:xfrm>
            <a:off x="4112234" y="5106539"/>
            <a:ext cx="76862" cy="21606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0" name="Rectangle 959"/>
          <p:cNvSpPr>
            <a:spLocks noChangeArrowheads="1"/>
          </p:cNvSpPr>
          <p:nvPr/>
        </p:nvSpPr>
        <p:spPr bwMode="auto">
          <a:xfrm>
            <a:off x="3971403" y="5106149"/>
            <a:ext cx="77358" cy="21645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1" name="Rectangle 961"/>
          <p:cNvSpPr>
            <a:spLocks noChangeArrowheads="1"/>
          </p:cNvSpPr>
          <p:nvPr/>
        </p:nvSpPr>
        <p:spPr bwMode="auto">
          <a:xfrm>
            <a:off x="3831069" y="5097569"/>
            <a:ext cx="76862" cy="22503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2" name="Rectangle 963"/>
          <p:cNvSpPr>
            <a:spLocks noChangeArrowheads="1"/>
          </p:cNvSpPr>
          <p:nvPr/>
        </p:nvSpPr>
        <p:spPr bwMode="auto">
          <a:xfrm>
            <a:off x="3690238" y="5080408"/>
            <a:ext cx="76862" cy="242199"/>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3" name="Rectangle 965"/>
          <p:cNvSpPr>
            <a:spLocks noChangeArrowheads="1"/>
          </p:cNvSpPr>
          <p:nvPr/>
        </p:nvSpPr>
        <p:spPr bwMode="auto">
          <a:xfrm>
            <a:off x="3549408" y="5061298"/>
            <a:ext cx="77358" cy="26131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4" name="Rectangle 967"/>
          <p:cNvSpPr>
            <a:spLocks noChangeArrowheads="1"/>
          </p:cNvSpPr>
          <p:nvPr/>
        </p:nvSpPr>
        <p:spPr bwMode="auto">
          <a:xfrm>
            <a:off x="3409073" y="5039847"/>
            <a:ext cx="76862" cy="282761"/>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5" name="Rectangle 969"/>
          <p:cNvSpPr>
            <a:spLocks noChangeArrowheads="1"/>
          </p:cNvSpPr>
          <p:nvPr/>
        </p:nvSpPr>
        <p:spPr bwMode="auto">
          <a:xfrm>
            <a:off x="3268242" y="4968864"/>
            <a:ext cx="76862" cy="35374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6" name="Rectangle 971"/>
          <p:cNvSpPr>
            <a:spLocks noChangeArrowheads="1"/>
          </p:cNvSpPr>
          <p:nvPr/>
        </p:nvSpPr>
        <p:spPr bwMode="auto">
          <a:xfrm>
            <a:off x="3127412" y="4962624"/>
            <a:ext cx="76862" cy="35998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7" name="Rectangle 973"/>
          <p:cNvSpPr>
            <a:spLocks noChangeArrowheads="1"/>
          </p:cNvSpPr>
          <p:nvPr/>
        </p:nvSpPr>
        <p:spPr bwMode="auto">
          <a:xfrm>
            <a:off x="2987077" y="4870581"/>
            <a:ext cx="76862" cy="45202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8" name="Rectangle 975"/>
          <p:cNvSpPr>
            <a:spLocks noChangeArrowheads="1"/>
          </p:cNvSpPr>
          <p:nvPr/>
        </p:nvSpPr>
        <p:spPr bwMode="auto">
          <a:xfrm>
            <a:off x="2846247" y="4721985"/>
            <a:ext cx="76862" cy="60062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9" name="Rectangle 977"/>
          <p:cNvSpPr>
            <a:spLocks noChangeArrowheads="1"/>
          </p:cNvSpPr>
          <p:nvPr/>
        </p:nvSpPr>
        <p:spPr bwMode="auto">
          <a:xfrm>
            <a:off x="2705416" y="4634232"/>
            <a:ext cx="76862" cy="68837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70" name="Freeform 1027"/>
          <p:cNvSpPr>
            <a:spLocks noEditPoints="1"/>
          </p:cNvSpPr>
          <p:nvPr/>
        </p:nvSpPr>
        <p:spPr bwMode="auto">
          <a:xfrm>
            <a:off x="2646406" y="5322607"/>
            <a:ext cx="1603187" cy="35491"/>
          </a:xfrm>
          <a:custGeom>
            <a:avLst/>
            <a:gdLst>
              <a:gd name="T0" fmla="*/ 0 w 3233"/>
              <a:gd name="T1" fmla="*/ 0 h 91"/>
              <a:gd name="T2" fmla="*/ 3233 w 3233"/>
              <a:gd name="T3" fmla="*/ 0 h 91"/>
              <a:gd name="T4" fmla="*/ 196 w 3233"/>
              <a:gd name="T5" fmla="*/ 91 h 91"/>
              <a:gd name="T6" fmla="*/ 196 w 3233"/>
              <a:gd name="T7" fmla="*/ 0 h 91"/>
              <a:gd name="T8" fmla="*/ 480 w 3233"/>
              <a:gd name="T9" fmla="*/ 91 h 91"/>
              <a:gd name="T10" fmla="*/ 480 w 3233"/>
              <a:gd name="T11" fmla="*/ 0 h 91"/>
              <a:gd name="T12" fmla="*/ 763 w 3233"/>
              <a:gd name="T13" fmla="*/ 91 h 91"/>
              <a:gd name="T14" fmla="*/ 763 w 3233"/>
              <a:gd name="T15" fmla="*/ 0 h 91"/>
              <a:gd name="T16" fmla="*/ 1047 w 3233"/>
              <a:gd name="T17" fmla="*/ 91 h 91"/>
              <a:gd name="T18" fmla="*/ 1047 w 3233"/>
              <a:gd name="T19" fmla="*/ 0 h 91"/>
              <a:gd name="T20" fmla="*/ 1331 w 3233"/>
              <a:gd name="T21" fmla="*/ 91 h 91"/>
              <a:gd name="T22" fmla="*/ 1331 w 3233"/>
              <a:gd name="T23" fmla="*/ 0 h 91"/>
              <a:gd name="T24" fmla="*/ 1614 w 3233"/>
              <a:gd name="T25" fmla="*/ 91 h 91"/>
              <a:gd name="T26" fmla="*/ 1614 w 3233"/>
              <a:gd name="T27" fmla="*/ 0 h 91"/>
              <a:gd name="T28" fmla="*/ 1898 w 3233"/>
              <a:gd name="T29" fmla="*/ 91 h 91"/>
              <a:gd name="T30" fmla="*/ 1898 w 3233"/>
              <a:gd name="T31" fmla="*/ 0 h 91"/>
              <a:gd name="T32" fmla="*/ 2182 w 3233"/>
              <a:gd name="T33" fmla="*/ 91 h 91"/>
              <a:gd name="T34" fmla="*/ 2182 w 3233"/>
              <a:gd name="T35" fmla="*/ 0 h 91"/>
              <a:gd name="T36" fmla="*/ 2465 w 3233"/>
              <a:gd name="T37" fmla="*/ 91 h 91"/>
              <a:gd name="T38" fmla="*/ 2465 w 3233"/>
              <a:gd name="T39" fmla="*/ 0 h 91"/>
              <a:gd name="T40" fmla="*/ 2749 w 3233"/>
              <a:gd name="T41" fmla="*/ 91 h 91"/>
              <a:gd name="T42" fmla="*/ 2749 w 3233"/>
              <a:gd name="T43" fmla="*/ 0 h 91"/>
              <a:gd name="T44" fmla="*/ 3033 w 3233"/>
              <a:gd name="T45" fmla="*/ 91 h 91"/>
              <a:gd name="T46" fmla="*/ 3033 w 3233"/>
              <a:gd name="T4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33" h="91">
                <a:moveTo>
                  <a:pt x="0" y="0"/>
                </a:moveTo>
                <a:lnTo>
                  <a:pt x="3233" y="0"/>
                </a:lnTo>
                <a:moveTo>
                  <a:pt x="196" y="91"/>
                </a:moveTo>
                <a:lnTo>
                  <a:pt x="196" y="0"/>
                </a:lnTo>
                <a:moveTo>
                  <a:pt x="480" y="91"/>
                </a:moveTo>
                <a:lnTo>
                  <a:pt x="480" y="0"/>
                </a:lnTo>
                <a:moveTo>
                  <a:pt x="763" y="91"/>
                </a:moveTo>
                <a:lnTo>
                  <a:pt x="763" y="0"/>
                </a:lnTo>
                <a:moveTo>
                  <a:pt x="1047" y="91"/>
                </a:moveTo>
                <a:lnTo>
                  <a:pt x="1047" y="0"/>
                </a:lnTo>
                <a:moveTo>
                  <a:pt x="1331" y="91"/>
                </a:moveTo>
                <a:lnTo>
                  <a:pt x="1331" y="0"/>
                </a:lnTo>
                <a:moveTo>
                  <a:pt x="1614" y="91"/>
                </a:moveTo>
                <a:lnTo>
                  <a:pt x="1614" y="0"/>
                </a:lnTo>
                <a:moveTo>
                  <a:pt x="1898" y="91"/>
                </a:moveTo>
                <a:lnTo>
                  <a:pt x="1898" y="0"/>
                </a:lnTo>
                <a:moveTo>
                  <a:pt x="2182" y="91"/>
                </a:moveTo>
                <a:lnTo>
                  <a:pt x="2182" y="0"/>
                </a:lnTo>
                <a:moveTo>
                  <a:pt x="2465" y="91"/>
                </a:moveTo>
                <a:lnTo>
                  <a:pt x="2465" y="0"/>
                </a:lnTo>
                <a:moveTo>
                  <a:pt x="2749" y="91"/>
                </a:moveTo>
                <a:lnTo>
                  <a:pt x="2749" y="0"/>
                </a:lnTo>
                <a:moveTo>
                  <a:pt x="3033" y="91"/>
                </a:moveTo>
                <a:lnTo>
                  <a:pt x="3033"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71" name="Rectangle 1028"/>
          <p:cNvSpPr>
            <a:spLocks noChangeArrowheads="1"/>
          </p:cNvSpPr>
          <p:nvPr/>
        </p:nvSpPr>
        <p:spPr bwMode="auto">
          <a:xfrm>
            <a:off x="2550701" y="5286336"/>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72" name="Rectangle 1029"/>
          <p:cNvSpPr>
            <a:spLocks noChangeArrowheads="1"/>
          </p:cNvSpPr>
          <p:nvPr/>
        </p:nvSpPr>
        <p:spPr bwMode="auto">
          <a:xfrm>
            <a:off x="2550701" y="5077288"/>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73" name="Rectangle 1030"/>
          <p:cNvSpPr>
            <a:spLocks noChangeArrowheads="1"/>
          </p:cNvSpPr>
          <p:nvPr/>
        </p:nvSpPr>
        <p:spPr bwMode="auto">
          <a:xfrm>
            <a:off x="2550701" y="4868631"/>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74" name="Rectangle 1031"/>
          <p:cNvSpPr>
            <a:spLocks noChangeArrowheads="1"/>
          </p:cNvSpPr>
          <p:nvPr/>
        </p:nvSpPr>
        <p:spPr bwMode="auto">
          <a:xfrm>
            <a:off x="2550701" y="4659583"/>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3</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75" name="Rectangle 1032"/>
          <p:cNvSpPr>
            <a:spLocks noChangeArrowheads="1"/>
          </p:cNvSpPr>
          <p:nvPr/>
        </p:nvSpPr>
        <p:spPr bwMode="auto">
          <a:xfrm>
            <a:off x="2550701" y="4450925"/>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5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5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76" name="Freeform 1033"/>
          <p:cNvSpPr>
            <a:spLocks noEditPoints="1"/>
          </p:cNvSpPr>
          <p:nvPr/>
        </p:nvSpPr>
        <p:spPr bwMode="auto">
          <a:xfrm>
            <a:off x="2611264" y="4482906"/>
            <a:ext cx="36000" cy="843601"/>
          </a:xfrm>
          <a:custGeom>
            <a:avLst/>
            <a:gdLst>
              <a:gd name="T0" fmla="*/ 91 w 91"/>
              <a:gd name="T1" fmla="*/ 2163 h 2163"/>
              <a:gd name="T2" fmla="*/ 91 w 91"/>
              <a:gd name="T3" fmla="*/ 0 h 2163"/>
              <a:gd name="T4" fmla="*/ 91 w 91"/>
              <a:gd name="T5" fmla="*/ 2153 h 2163"/>
              <a:gd name="T6" fmla="*/ 0 w 91"/>
              <a:gd name="T7" fmla="*/ 2153 h 2163"/>
              <a:gd name="T8" fmla="*/ 91 w 91"/>
              <a:gd name="T9" fmla="*/ 1617 h 2163"/>
              <a:gd name="T10" fmla="*/ 0 w 91"/>
              <a:gd name="T11" fmla="*/ 1617 h 2163"/>
              <a:gd name="T12" fmla="*/ 91 w 91"/>
              <a:gd name="T13" fmla="*/ 1082 h 2163"/>
              <a:gd name="T14" fmla="*/ 0 w 91"/>
              <a:gd name="T15" fmla="*/ 1082 h 2163"/>
              <a:gd name="T16" fmla="*/ 91 w 91"/>
              <a:gd name="T17" fmla="*/ 547 h 2163"/>
              <a:gd name="T18" fmla="*/ 0 w 91"/>
              <a:gd name="T19" fmla="*/ 547 h 2163"/>
              <a:gd name="T20" fmla="*/ 91 w 91"/>
              <a:gd name="T21" fmla="*/ 11 h 2163"/>
              <a:gd name="T22" fmla="*/ 0 w 91"/>
              <a:gd name="T23" fmla="*/ 11 h 2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2163">
                <a:moveTo>
                  <a:pt x="91" y="2163"/>
                </a:moveTo>
                <a:lnTo>
                  <a:pt x="91" y="0"/>
                </a:lnTo>
                <a:moveTo>
                  <a:pt x="91" y="2153"/>
                </a:moveTo>
                <a:lnTo>
                  <a:pt x="0" y="2153"/>
                </a:lnTo>
                <a:moveTo>
                  <a:pt x="91" y="1617"/>
                </a:moveTo>
                <a:lnTo>
                  <a:pt x="0" y="1617"/>
                </a:lnTo>
                <a:moveTo>
                  <a:pt x="91" y="1082"/>
                </a:moveTo>
                <a:lnTo>
                  <a:pt x="0" y="1082"/>
                </a:lnTo>
                <a:moveTo>
                  <a:pt x="91" y="547"/>
                </a:moveTo>
                <a:lnTo>
                  <a:pt x="0" y="547"/>
                </a:lnTo>
                <a:moveTo>
                  <a:pt x="91" y="11"/>
                </a:moveTo>
                <a:lnTo>
                  <a:pt x="0" y="11"/>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400" b="1">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48" name="Rectangle 563"/>
          <p:cNvSpPr>
            <a:spLocks noChangeArrowheads="1"/>
          </p:cNvSpPr>
          <p:nvPr/>
        </p:nvSpPr>
        <p:spPr bwMode="auto">
          <a:xfrm rot="18551578">
            <a:off x="2617515" y="5379636"/>
            <a:ext cx="167364"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dirty="0" smtClean="0">
                <a:latin typeface="Arial Unicode MS" panose="020B0604020202020204" pitchFamily="50" charset="-127"/>
                <a:ea typeface="Arial Unicode MS" panose="020B0604020202020204" pitchFamily="50" charset="-127"/>
                <a:cs typeface="Arial Unicode MS" panose="020B0604020202020204" pitchFamily="50" charset="-127"/>
              </a:rPr>
              <a:t>Ccl20</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49" name="Rectangle 563"/>
          <p:cNvSpPr>
            <a:spLocks noChangeArrowheads="1"/>
          </p:cNvSpPr>
          <p:nvPr/>
        </p:nvSpPr>
        <p:spPr bwMode="auto">
          <a:xfrm rot="18551578">
            <a:off x="2775926" y="5378076"/>
            <a:ext cx="167364"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dirty="0" smtClean="0">
                <a:latin typeface="Arial Unicode MS" panose="020B0604020202020204" pitchFamily="50" charset="-127"/>
                <a:ea typeface="Arial Unicode MS" panose="020B0604020202020204" pitchFamily="50" charset="-127"/>
                <a:cs typeface="Arial Unicode MS" panose="020B0604020202020204" pitchFamily="50" charset="-127"/>
              </a:rPr>
              <a:t>Cxcl2</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0" name="Rectangle 563"/>
          <p:cNvSpPr>
            <a:spLocks noChangeArrowheads="1"/>
          </p:cNvSpPr>
          <p:nvPr/>
        </p:nvSpPr>
        <p:spPr bwMode="auto">
          <a:xfrm rot="18551578">
            <a:off x="2941826" y="5367828"/>
            <a:ext cx="167364"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dirty="0" smtClean="0">
                <a:latin typeface="Arial Unicode MS" panose="020B0604020202020204" pitchFamily="50" charset="-127"/>
                <a:ea typeface="Arial Unicode MS" panose="020B0604020202020204" pitchFamily="50" charset="-127"/>
                <a:cs typeface="Arial Unicode MS" panose="020B0604020202020204" pitchFamily="50" charset="-127"/>
              </a:rPr>
              <a:t>Pck1</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1" name="Rectangle 563"/>
          <p:cNvSpPr>
            <a:spLocks noChangeArrowheads="1"/>
          </p:cNvSpPr>
          <p:nvPr/>
        </p:nvSpPr>
        <p:spPr bwMode="auto">
          <a:xfrm rot="18551578">
            <a:off x="3093168" y="5349233"/>
            <a:ext cx="167364"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dirty="0" smtClean="0">
                <a:latin typeface="Arial Unicode MS" panose="020B0604020202020204" pitchFamily="50" charset="-127"/>
                <a:ea typeface="Arial Unicode MS" panose="020B0604020202020204" pitchFamily="50" charset="-127"/>
                <a:cs typeface="Arial Unicode MS" panose="020B0604020202020204" pitchFamily="50" charset="-127"/>
              </a:rPr>
              <a:t>Il1b</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2" name="Rectangle 563"/>
          <p:cNvSpPr>
            <a:spLocks noChangeArrowheads="1"/>
          </p:cNvSpPr>
          <p:nvPr/>
        </p:nvSpPr>
        <p:spPr bwMode="auto">
          <a:xfrm rot="18551578">
            <a:off x="3221349" y="5356923"/>
            <a:ext cx="167364"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dirty="0" smtClean="0">
                <a:latin typeface="Arial Unicode MS" panose="020B0604020202020204" pitchFamily="50" charset="-127"/>
                <a:ea typeface="Arial Unicode MS" panose="020B0604020202020204" pitchFamily="50" charset="-127"/>
                <a:cs typeface="Arial Unicode MS" panose="020B0604020202020204" pitchFamily="50" charset="-127"/>
              </a:rPr>
              <a:t>Il1r2</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3" name="Rectangle 563"/>
          <p:cNvSpPr>
            <a:spLocks noChangeArrowheads="1"/>
          </p:cNvSpPr>
          <p:nvPr/>
        </p:nvSpPr>
        <p:spPr bwMode="auto">
          <a:xfrm rot="18551578">
            <a:off x="3368546" y="5344535"/>
            <a:ext cx="167364"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dirty="0" err="1" smtClean="0">
                <a:latin typeface="Arial Unicode MS" panose="020B0604020202020204" pitchFamily="50" charset="-127"/>
                <a:ea typeface="Arial Unicode MS" panose="020B0604020202020204" pitchFamily="50" charset="-127"/>
                <a:cs typeface="Arial Unicode MS" panose="020B0604020202020204" pitchFamily="50" charset="-127"/>
              </a:rPr>
              <a:t>Fgg</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4" name="Rectangle 563"/>
          <p:cNvSpPr>
            <a:spLocks noChangeArrowheads="1"/>
          </p:cNvSpPr>
          <p:nvPr/>
        </p:nvSpPr>
        <p:spPr bwMode="auto">
          <a:xfrm rot="18551578">
            <a:off x="3507576" y="5363656"/>
            <a:ext cx="167364"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dirty="0" smtClean="0">
                <a:latin typeface="Arial Unicode MS" panose="020B0604020202020204" pitchFamily="50" charset="-127"/>
                <a:ea typeface="Arial Unicode MS" panose="020B0604020202020204" pitchFamily="50" charset="-127"/>
                <a:cs typeface="Arial Unicode MS" panose="020B0604020202020204" pitchFamily="50" charset="-127"/>
              </a:rPr>
              <a:t>Ccl3</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5" name="Rectangle 563"/>
          <p:cNvSpPr>
            <a:spLocks noChangeArrowheads="1"/>
          </p:cNvSpPr>
          <p:nvPr/>
        </p:nvSpPr>
        <p:spPr bwMode="auto">
          <a:xfrm rot="18551578">
            <a:off x="3786828" y="5366439"/>
            <a:ext cx="167364"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dirty="0" smtClean="0">
                <a:latin typeface="Arial Unicode MS" panose="020B0604020202020204" pitchFamily="50" charset="-127"/>
                <a:ea typeface="Arial Unicode MS" panose="020B0604020202020204" pitchFamily="50" charset="-127"/>
                <a:cs typeface="Arial Unicode MS" panose="020B0604020202020204" pitchFamily="50" charset="-127"/>
              </a:rPr>
              <a:t>Egr1</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6" name="Rectangle 563"/>
          <p:cNvSpPr>
            <a:spLocks noChangeArrowheads="1"/>
          </p:cNvSpPr>
          <p:nvPr/>
        </p:nvSpPr>
        <p:spPr bwMode="auto">
          <a:xfrm rot="18551578">
            <a:off x="3633367" y="5382766"/>
            <a:ext cx="167364"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dirty="0" smtClean="0">
                <a:latin typeface="Arial Unicode MS" panose="020B0604020202020204" pitchFamily="50" charset="-127"/>
                <a:ea typeface="Arial Unicode MS" panose="020B0604020202020204" pitchFamily="50" charset="-127"/>
                <a:cs typeface="Arial Unicode MS" panose="020B0604020202020204" pitchFamily="50" charset="-127"/>
              </a:rPr>
              <a:t>Ccl11</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7" name="Rectangle 563"/>
          <p:cNvSpPr>
            <a:spLocks noChangeArrowheads="1"/>
          </p:cNvSpPr>
          <p:nvPr/>
        </p:nvSpPr>
        <p:spPr bwMode="auto">
          <a:xfrm rot="18551578">
            <a:off x="3925095" y="5376688"/>
            <a:ext cx="167364"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dirty="0" smtClean="0">
                <a:latin typeface="Arial Unicode MS" panose="020B0604020202020204" pitchFamily="50" charset="-127"/>
                <a:ea typeface="Arial Unicode MS" panose="020B0604020202020204" pitchFamily="50" charset="-127"/>
                <a:cs typeface="Arial Unicode MS" panose="020B0604020202020204" pitchFamily="50" charset="-127"/>
              </a:rPr>
              <a:t>Has2</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8" name="Rectangle 563"/>
          <p:cNvSpPr>
            <a:spLocks noChangeArrowheads="1"/>
          </p:cNvSpPr>
          <p:nvPr/>
        </p:nvSpPr>
        <p:spPr bwMode="auto">
          <a:xfrm rot="18551578">
            <a:off x="4061353" y="5382766"/>
            <a:ext cx="167364"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Mylk3</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3" name="Rectangle 1038"/>
          <p:cNvSpPr>
            <a:spLocks noChangeArrowheads="1"/>
          </p:cNvSpPr>
          <p:nvPr/>
        </p:nvSpPr>
        <p:spPr bwMode="auto">
          <a:xfrm flipH="1">
            <a:off x="2798828" y="6292573"/>
            <a:ext cx="198678" cy="237364"/>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4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4" name="Rectangle 1040"/>
          <p:cNvSpPr>
            <a:spLocks noChangeArrowheads="1"/>
          </p:cNvSpPr>
          <p:nvPr/>
        </p:nvSpPr>
        <p:spPr bwMode="auto">
          <a:xfrm flipH="1">
            <a:off x="3130804" y="6235776"/>
            <a:ext cx="198678" cy="294161"/>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4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5" name="Rectangle 1042"/>
          <p:cNvSpPr>
            <a:spLocks noChangeArrowheads="1"/>
          </p:cNvSpPr>
          <p:nvPr/>
        </p:nvSpPr>
        <p:spPr bwMode="auto">
          <a:xfrm flipH="1">
            <a:off x="3462779" y="6204916"/>
            <a:ext cx="198678" cy="325021"/>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4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6" name="Rectangle 1044"/>
          <p:cNvSpPr>
            <a:spLocks noChangeArrowheads="1"/>
          </p:cNvSpPr>
          <p:nvPr/>
        </p:nvSpPr>
        <p:spPr bwMode="auto">
          <a:xfrm flipH="1">
            <a:off x="3794755" y="5849362"/>
            <a:ext cx="198678" cy="680575"/>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sz="4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7" name="Freeform 1050"/>
          <p:cNvSpPr>
            <a:spLocks noEditPoints="1"/>
          </p:cNvSpPr>
          <p:nvPr/>
        </p:nvSpPr>
        <p:spPr bwMode="auto">
          <a:xfrm flipH="1">
            <a:off x="2669586" y="6529937"/>
            <a:ext cx="1452076" cy="36000"/>
          </a:xfrm>
          <a:custGeom>
            <a:avLst/>
            <a:gdLst>
              <a:gd name="T0" fmla="*/ 0 w 2865"/>
              <a:gd name="T1" fmla="*/ 0 h 121"/>
              <a:gd name="T2" fmla="*/ 2865 w 2865"/>
              <a:gd name="T3" fmla="*/ 0 h 121"/>
              <a:gd name="T4" fmla="*/ 449 w 2865"/>
              <a:gd name="T5" fmla="*/ 121 h 121"/>
              <a:gd name="T6" fmla="*/ 449 w 2865"/>
              <a:gd name="T7" fmla="*/ 0 h 121"/>
              <a:gd name="T8" fmla="*/ 1104 w 2865"/>
              <a:gd name="T9" fmla="*/ 121 h 121"/>
              <a:gd name="T10" fmla="*/ 1104 w 2865"/>
              <a:gd name="T11" fmla="*/ 0 h 121"/>
              <a:gd name="T12" fmla="*/ 1759 w 2865"/>
              <a:gd name="T13" fmla="*/ 121 h 121"/>
              <a:gd name="T14" fmla="*/ 1759 w 2865"/>
              <a:gd name="T15" fmla="*/ 0 h 121"/>
              <a:gd name="T16" fmla="*/ 2414 w 2865"/>
              <a:gd name="T17" fmla="*/ 121 h 121"/>
              <a:gd name="T18" fmla="*/ 2414 w 2865"/>
              <a:gd name="T1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65" h="121">
                <a:moveTo>
                  <a:pt x="0" y="0"/>
                </a:moveTo>
                <a:lnTo>
                  <a:pt x="2865" y="0"/>
                </a:lnTo>
                <a:moveTo>
                  <a:pt x="449" y="121"/>
                </a:moveTo>
                <a:lnTo>
                  <a:pt x="449" y="0"/>
                </a:lnTo>
                <a:moveTo>
                  <a:pt x="1104" y="121"/>
                </a:moveTo>
                <a:lnTo>
                  <a:pt x="1104" y="0"/>
                </a:lnTo>
                <a:moveTo>
                  <a:pt x="1759" y="121"/>
                </a:moveTo>
                <a:lnTo>
                  <a:pt x="1759" y="0"/>
                </a:lnTo>
                <a:moveTo>
                  <a:pt x="2414" y="121"/>
                </a:moveTo>
                <a:lnTo>
                  <a:pt x="2414"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4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8" name="Rectangle 1051"/>
          <p:cNvSpPr>
            <a:spLocks noChangeArrowheads="1"/>
          </p:cNvSpPr>
          <p:nvPr/>
        </p:nvSpPr>
        <p:spPr bwMode="auto">
          <a:xfrm flipH="1">
            <a:off x="4189071" y="6502688"/>
            <a:ext cx="28889" cy="61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4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4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9" name="Rectangle 1052"/>
          <p:cNvSpPr>
            <a:spLocks noChangeArrowheads="1"/>
          </p:cNvSpPr>
          <p:nvPr/>
        </p:nvSpPr>
        <p:spPr bwMode="auto">
          <a:xfrm flipH="1">
            <a:off x="4189071" y="6269920"/>
            <a:ext cx="28889" cy="61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4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4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90" name="Rectangle 1053"/>
          <p:cNvSpPr>
            <a:spLocks noChangeArrowheads="1"/>
          </p:cNvSpPr>
          <p:nvPr/>
        </p:nvSpPr>
        <p:spPr bwMode="auto">
          <a:xfrm flipH="1">
            <a:off x="4189071" y="6037152"/>
            <a:ext cx="28889" cy="61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4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4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91" name="Rectangle 1054"/>
          <p:cNvSpPr>
            <a:spLocks noChangeArrowheads="1"/>
          </p:cNvSpPr>
          <p:nvPr/>
        </p:nvSpPr>
        <p:spPr bwMode="auto">
          <a:xfrm flipH="1">
            <a:off x="4189071" y="5804056"/>
            <a:ext cx="28889" cy="61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4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6</a:t>
            </a:r>
            <a:endParaRPr kumimoji="0" lang="ko-KR" altLang="ko-KR" sz="4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92" name="Rectangle 1055"/>
          <p:cNvSpPr>
            <a:spLocks noChangeArrowheads="1"/>
          </p:cNvSpPr>
          <p:nvPr/>
        </p:nvSpPr>
        <p:spPr bwMode="auto">
          <a:xfrm flipH="1">
            <a:off x="4189071" y="5571288"/>
            <a:ext cx="28889" cy="61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4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8</a:t>
            </a:r>
            <a:endParaRPr kumimoji="0" lang="ko-KR" altLang="ko-KR" sz="4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93" name="Freeform 1056"/>
          <p:cNvSpPr>
            <a:spLocks noEditPoints="1"/>
          </p:cNvSpPr>
          <p:nvPr/>
        </p:nvSpPr>
        <p:spPr bwMode="auto">
          <a:xfrm flipH="1">
            <a:off x="4114566" y="5593941"/>
            <a:ext cx="36000" cy="940921"/>
          </a:xfrm>
          <a:custGeom>
            <a:avLst/>
            <a:gdLst>
              <a:gd name="T0" fmla="*/ 121 w 121"/>
              <a:gd name="T1" fmla="*/ 2866 h 2866"/>
              <a:gd name="T2" fmla="*/ 121 w 121"/>
              <a:gd name="T3" fmla="*/ 0 h 2866"/>
              <a:gd name="T4" fmla="*/ 121 w 121"/>
              <a:gd name="T5" fmla="*/ 2851 h 2866"/>
              <a:gd name="T6" fmla="*/ 0 w 121"/>
              <a:gd name="T7" fmla="*/ 2851 h 2866"/>
              <a:gd name="T8" fmla="*/ 121 w 121"/>
              <a:gd name="T9" fmla="*/ 2142 h 2866"/>
              <a:gd name="T10" fmla="*/ 0 w 121"/>
              <a:gd name="T11" fmla="*/ 2142 h 2866"/>
              <a:gd name="T12" fmla="*/ 121 w 121"/>
              <a:gd name="T13" fmla="*/ 1433 h 2866"/>
              <a:gd name="T14" fmla="*/ 0 w 121"/>
              <a:gd name="T15" fmla="*/ 1433 h 2866"/>
              <a:gd name="T16" fmla="*/ 121 w 121"/>
              <a:gd name="T17" fmla="*/ 723 h 2866"/>
              <a:gd name="T18" fmla="*/ 0 w 121"/>
              <a:gd name="T19" fmla="*/ 723 h 2866"/>
              <a:gd name="T20" fmla="*/ 121 w 121"/>
              <a:gd name="T21" fmla="*/ 14 h 2866"/>
              <a:gd name="T22" fmla="*/ 0 w 121"/>
              <a:gd name="T23" fmla="*/ 14 h 2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2866">
                <a:moveTo>
                  <a:pt x="121" y="2866"/>
                </a:moveTo>
                <a:lnTo>
                  <a:pt x="121" y="0"/>
                </a:lnTo>
                <a:moveTo>
                  <a:pt x="121" y="2851"/>
                </a:moveTo>
                <a:lnTo>
                  <a:pt x="0" y="2851"/>
                </a:lnTo>
                <a:moveTo>
                  <a:pt x="121" y="2142"/>
                </a:moveTo>
                <a:lnTo>
                  <a:pt x="0" y="2142"/>
                </a:lnTo>
                <a:moveTo>
                  <a:pt x="121" y="1433"/>
                </a:moveTo>
                <a:lnTo>
                  <a:pt x="0" y="1433"/>
                </a:lnTo>
                <a:moveTo>
                  <a:pt x="121" y="723"/>
                </a:moveTo>
                <a:lnTo>
                  <a:pt x="0" y="723"/>
                </a:lnTo>
                <a:moveTo>
                  <a:pt x="121" y="14"/>
                </a:moveTo>
                <a:lnTo>
                  <a:pt x="0" y="14"/>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4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79" name="Rectangle 563"/>
          <p:cNvSpPr>
            <a:spLocks noChangeArrowheads="1"/>
          </p:cNvSpPr>
          <p:nvPr/>
        </p:nvSpPr>
        <p:spPr bwMode="auto">
          <a:xfrm rot="18551578">
            <a:off x="3799017" y="6595692"/>
            <a:ext cx="159570" cy="6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Cxcl2</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0" name="Rectangle 563"/>
          <p:cNvSpPr>
            <a:spLocks noChangeArrowheads="1"/>
          </p:cNvSpPr>
          <p:nvPr/>
        </p:nvSpPr>
        <p:spPr bwMode="auto">
          <a:xfrm rot="18551578">
            <a:off x="3482333" y="6576666"/>
            <a:ext cx="159570" cy="6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i="0" u="none" strike="noStrike" cap="none" normalizeH="0" baseline="0" dirty="0" err="1"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Osm</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1" name="Rectangle 563"/>
          <p:cNvSpPr>
            <a:spLocks noChangeArrowheads="1"/>
          </p:cNvSpPr>
          <p:nvPr/>
        </p:nvSpPr>
        <p:spPr bwMode="auto">
          <a:xfrm rot="18551578">
            <a:off x="3159552" y="6581591"/>
            <a:ext cx="159570" cy="6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i="0" u="none" strike="noStrike" cap="none" normalizeH="0" baseline="0" dirty="0"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Ccl3</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2" name="Rectangle 563"/>
          <p:cNvSpPr>
            <a:spLocks noChangeArrowheads="1"/>
          </p:cNvSpPr>
          <p:nvPr/>
        </p:nvSpPr>
        <p:spPr bwMode="auto">
          <a:xfrm rot="18551578">
            <a:off x="2826258" y="6576665"/>
            <a:ext cx="159570" cy="6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just" defTabSz="914400" rtl="0" eaLnBrk="1" fontAlgn="base" latinLnBrk="1" hangingPunct="1">
              <a:lnSpc>
                <a:spcPct val="100000"/>
              </a:lnSpc>
              <a:spcBef>
                <a:spcPct val="0"/>
              </a:spcBef>
              <a:spcAft>
                <a:spcPct val="0"/>
              </a:spcAft>
              <a:buClrTx/>
              <a:buSzTx/>
              <a:buFontTx/>
              <a:buNone/>
              <a:tabLst/>
            </a:pPr>
            <a:r>
              <a:rPr kumimoji="1" lang="en-US" altLang="ko-KR" sz="400" i="0" u="none" strike="noStrike" cap="none" normalizeH="0" baseline="0" dirty="0" err="1" smtClean="0">
                <a:ln>
                  <a:noFill/>
                </a:ln>
                <a:effectLst/>
                <a:latin typeface="Arial Unicode MS" panose="020B0604020202020204" pitchFamily="50" charset="-127"/>
                <a:ea typeface="Arial Unicode MS" panose="020B0604020202020204" pitchFamily="50" charset="-127"/>
                <a:cs typeface="Arial Unicode MS" panose="020B0604020202020204" pitchFamily="50" charset="-127"/>
              </a:rPr>
              <a:t>Fasl</a:t>
            </a:r>
            <a:endParaRPr kumimoji="1" lang="ko-KR" altLang="ko-KR" sz="400" i="0" u="none" strike="noStrike" cap="none" normalizeH="0" baseline="0" dirty="0">
              <a:ln>
                <a:noFill/>
              </a:ln>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94" name="TextBox 293"/>
          <p:cNvSpPr txBox="1"/>
          <p:nvPr/>
        </p:nvSpPr>
        <p:spPr>
          <a:xfrm>
            <a:off x="765426" y="4202785"/>
            <a:ext cx="2111684"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Gene ontology terms enriched in </a:t>
            </a:r>
            <a:r>
              <a:rPr lang="en-US" altLang="ko-KR" sz="700" b="1" dirty="0" smtClean="0">
                <a:solidFill>
                  <a:srgbClr val="FF0000"/>
                </a:solidFill>
                <a:latin typeface="Arial Unicode MS" panose="020B0604020202020204" pitchFamily="50" charset="-127"/>
                <a:ea typeface="Arial Unicode MS" panose="020B0604020202020204" pitchFamily="50" charset="-127"/>
                <a:cs typeface="Arial Unicode MS" panose="020B0604020202020204" pitchFamily="50" charset="-127"/>
              </a:rPr>
              <a:t>MI29 vs PBS </a:t>
            </a:r>
            <a:endParaRPr lang="ko-KR" altLang="en-US" sz="700" b="1" dirty="0">
              <a:solidFill>
                <a:srgbClr val="FF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95" name="TextBox 294"/>
          <p:cNvSpPr txBox="1"/>
          <p:nvPr/>
        </p:nvSpPr>
        <p:spPr>
          <a:xfrm>
            <a:off x="4233617" y="4202785"/>
            <a:ext cx="2082018"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Gene ontology terms enriched in </a:t>
            </a:r>
            <a:r>
              <a:rPr lang="en-US" altLang="ko-KR" sz="700" b="1" dirty="0" smtClean="0">
                <a:solidFill>
                  <a:srgbClr val="0000FF"/>
                </a:solidFill>
                <a:latin typeface="Arial Unicode MS" panose="020B0604020202020204" pitchFamily="50" charset="-127"/>
                <a:ea typeface="Arial Unicode MS" panose="020B0604020202020204" pitchFamily="50" charset="-127"/>
                <a:cs typeface="Arial Unicode MS" panose="020B0604020202020204" pitchFamily="50" charset="-127"/>
              </a:rPr>
              <a:t>MI29 vs MI3 </a:t>
            </a:r>
            <a:endParaRPr lang="ko-KR" altLang="en-US" sz="700" b="1" dirty="0">
              <a:solidFill>
                <a:srgbClr val="0000FF"/>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cxnSp>
        <p:nvCxnSpPr>
          <p:cNvPr id="296" name="직선 연결선 295"/>
          <p:cNvCxnSpPr/>
          <p:nvPr/>
        </p:nvCxnSpPr>
        <p:spPr>
          <a:xfrm flipV="1">
            <a:off x="2280878" y="4472652"/>
            <a:ext cx="254583" cy="111963"/>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97" name="직선 연결선 296"/>
          <p:cNvCxnSpPr/>
          <p:nvPr/>
        </p:nvCxnSpPr>
        <p:spPr>
          <a:xfrm>
            <a:off x="2280878" y="4584615"/>
            <a:ext cx="208829" cy="691585"/>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98" name="TextBox 297"/>
          <p:cNvSpPr txBox="1"/>
          <p:nvPr/>
        </p:nvSpPr>
        <p:spPr>
          <a:xfrm rot="16200000">
            <a:off x="2072522" y="4729858"/>
            <a:ext cx="854568" cy="169046"/>
          </a:xfrm>
          <a:prstGeom prst="rect">
            <a:avLst/>
          </a:prstGeom>
          <a:noFill/>
        </p:spPr>
        <p:txBody>
          <a:bodyPr wrap="square" rtlCol="0">
            <a:spAutoFit/>
          </a:bodyPr>
          <a:lstStyle/>
          <a:p>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500" baseline="-25000" dirty="0" smtClean="0">
                <a:latin typeface="Arial Unicode MS" panose="020B0604020202020204" pitchFamily="50" charset="-127"/>
                <a:ea typeface="Arial Unicode MS" panose="020B0604020202020204" pitchFamily="50" charset="-127"/>
                <a:cs typeface="Arial Unicode MS" panose="020B0604020202020204" pitchFamily="50" charset="-127"/>
              </a:rPr>
              <a:t>2</a:t>
            </a:r>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 (fold change)</a:t>
            </a:r>
            <a:endParaRPr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cxnSp>
        <p:nvCxnSpPr>
          <p:cNvPr id="299" name="직선 연결선 298"/>
          <p:cNvCxnSpPr>
            <a:stCxn id="239" idx="0"/>
          </p:cNvCxnSpPr>
          <p:nvPr/>
        </p:nvCxnSpPr>
        <p:spPr>
          <a:xfrm flipH="1">
            <a:off x="4277913" y="4627321"/>
            <a:ext cx="732625" cy="1875367"/>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cxnSp>
        <p:nvCxnSpPr>
          <p:cNvPr id="300" name="직선 연결선 299"/>
          <p:cNvCxnSpPr>
            <a:stCxn id="239" idx="0"/>
          </p:cNvCxnSpPr>
          <p:nvPr/>
        </p:nvCxnSpPr>
        <p:spPr>
          <a:xfrm flipH="1">
            <a:off x="4249593" y="4627321"/>
            <a:ext cx="760944" cy="894112"/>
          </a:xfrm>
          <a:prstGeom prst="line">
            <a:avLst/>
          </a:prstGeom>
          <a:ln>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301" name="TextBox 300"/>
          <p:cNvSpPr txBox="1"/>
          <p:nvPr/>
        </p:nvSpPr>
        <p:spPr>
          <a:xfrm rot="16200000">
            <a:off x="3847350" y="5813111"/>
            <a:ext cx="854568" cy="169046"/>
          </a:xfrm>
          <a:prstGeom prst="rect">
            <a:avLst/>
          </a:prstGeom>
          <a:noFill/>
        </p:spPr>
        <p:txBody>
          <a:bodyPr wrap="square" rtlCol="0">
            <a:spAutoFit/>
          </a:bodyPr>
          <a:lstStyle/>
          <a:p>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500" baseline="-25000" dirty="0" smtClean="0">
                <a:latin typeface="Arial Unicode MS" panose="020B0604020202020204" pitchFamily="50" charset="-127"/>
                <a:ea typeface="Arial Unicode MS" panose="020B0604020202020204" pitchFamily="50" charset="-127"/>
                <a:cs typeface="Arial Unicode MS" panose="020B0604020202020204" pitchFamily="50" charset="-127"/>
              </a:rPr>
              <a:t>2</a:t>
            </a:r>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 (fold change)</a:t>
            </a:r>
            <a:endParaRPr lang="ko-KR" altLang="en-US" sz="5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02" name="TextBox 301"/>
          <p:cNvSpPr txBox="1"/>
          <p:nvPr/>
        </p:nvSpPr>
        <p:spPr>
          <a:xfrm>
            <a:off x="4923053" y="5558960"/>
            <a:ext cx="942059"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700" baseline="-25000" dirty="0" smtClean="0">
                <a:latin typeface="Arial Unicode MS" panose="020B0604020202020204" pitchFamily="50" charset="-127"/>
                <a:ea typeface="Arial Unicode MS" panose="020B0604020202020204" pitchFamily="50" charset="-127"/>
                <a:cs typeface="Arial Unicode MS" panose="020B0604020202020204" pitchFamily="50" charset="-127"/>
              </a:rPr>
              <a:t>10</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(q-value)</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03" name="TextBox 302"/>
          <p:cNvSpPr txBox="1"/>
          <p:nvPr/>
        </p:nvSpPr>
        <p:spPr>
          <a:xfrm>
            <a:off x="1218218" y="6738746"/>
            <a:ext cx="942059"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700" baseline="-25000" dirty="0" smtClean="0">
                <a:latin typeface="Arial Unicode MS" panose="020B0604020202020204" pitchFamily="50" charset="-127"/>
                <a:ea typeface="Arial Unicode MS" panose="020B0604020202020204" pitchFamily="50" charset="-127"/>
                <a:cs typeface="Arial Unicode MS" panose="020B0604020202020204" pitchFamily="50" charset="-127"/>
              </a:rPr>
              <a:t>10</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(q-value)</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04" name="TextBox 303"/>
          <p:cNvSpPr txBox="1"/>
          <p:nvPr/>
        </p:nvSpPr>
        <p:spPr>
          <a:xfrm>
            <a:off x="511895" y="3985611"/>
            <a:ext cx="325730" cy="400110"/>
          </a:xfrm>
          <a:prstGeom prst="rect">
            <a:avLst/>
          </a:prstGeom>
          <a:noFill/>
        </p:spPr>
        <p:txBody>
          <a:bodyPr wrap="none" rtlCol="0">
            <a:spAutoFit/>
          </a:bodyPr>
          <a:lstStyle/>
          <a:p>
            <a:r>
              <a:rPr lang="en-US" altLang="ko-KR" sz="2000" dirty="0" smtClean="0">
                <a:latin typeface="Tahoma" pitchFamily="34" charset="0"/>
                <a:cs typeface="Tahoma" pitchFamily="34" charset="0"/>
              </a:rPr>
              <a:t>b</a:t>
            </a:r>
            <a:endParaRPr lang="ko-KR" altLang="en-US" sz="2000" dirty="0">
              <a:latin typeface="Tahoma" pitchFamily="34" charset="0"/>
              <a:cs typeface="Tahoma" pitchFamily="34" charset="0"/>
            </a:endParaRPr>
          </a:p>
        </p:txBody>
      </p:sp>
      <p:sp>
        <p:nvSpPr>
          <p:cNvPr id="2" name="TextBox 1"/>
          <p:cNvSpPr txBox="1"/>
          <p:nvPr/>
        </p:nvSpPr>
        <p:spPr>
          <a:xfrm>
            <a:off x="313770" y="7127627"/>
            <a:ext cx="6175449" cy="1384995"/>
          </a:xfrm>
          <a:prstGeom prst="rect">
            <a:avLst/>
          </a:prstGeom>
          <a:noFill/>
        </p:spPr>
        <p:txBody>
          <a:bodyPr wrap="square" rtlCol="0">
            <a:spAutoFit/>
          </a:bodyPr>
          <a:lstStyle/>
          <a:p>
            <a:pPr algn="just"/>
            <a:r>
              <a:rPr lang="en-US" altLang="ko-KR" sz="1200" b="1" kern="100" dirty="0">
                <a:latin typeface="Times New Roman" panose="02020603050405020304" pitchFamily="18" charset="0"/>
                <a:cs typeface="Times New Roman" panose="02020603050405020304" pitchFamily="18" charset="0"/>
              </a:rPr>
              <a:t>Fig. </a:t>
            </a:r>
            <a:r>
              <a:rPr lang="en-US" altLang="ko-KR" sz="1200" b="1" kern="100" dirty="0" smtClean="0">
                <a:latin typeface="Times New Roman" panose="02020603050405020304" pitchFamily="18" charset="0"/>
                <a:cs typeface="Times New Roman" panose="02020603050405020304" pitchFamily="18" charset="0"/>
              </a:rPr>
              <a:t>S2</a:t>
            </a:r>
            <a:r>
              <a:rPr lang="en-US" altLang="ko-KR" sz="1200" b="1" dirty="0" smtClean="0">
                <a:latin typeface="Times New Roman" panose="02020603050405020304" pitchFamily="18" charset="0"/>
                <a:cs typeface="Times New Roman" panose="02020603050405020304" pitchFamily="18" charset="0"/>
              </a:rPr>
              <a:t>.</a:t>
            </a:r>
            <a:r>
              <a:rPr lang="en-US" altLang="ko-KR" sz="1200" dirty="0" smtClean="0">
                <a:latin typeface="Times New Roman" panose="02020603050405020304" pitchFamily="18" charset="0"/>
                <a:cs typeface="Times New Roman" panose="02020603050405020304" pitchFamily="18" charset="0"/>
              </a:rPr>
              <a:t> </a:t>
            </a:r>
            <a:r>
              <a:rPr lang="en-US" altLang="ko-KR" sz="1200" dirty="0">
                <a:latin typeface="Times New Roman" panose="02020603050405020304" pitchFamily="18" charset="0"/>
                <a:cs typeface="Times New Roman" panose="02020603050405020304" pitchFamily="18" charset="0"/>
              </a:rPr>
              <a:t>Oral administration of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dirty="0">
                <a:latin typeface="Times New Roman" panose="02020603050405020304" pitchFamily="18" charset="0"/>
                <a:cs typeface="Times New Roman" panose="02020603050405020304" pitchFamily="18" charset="0"/>
              </a:rPr>
              <a:t> MI29 promotes host defense-related pathways in the lung from WT or A/PR8-infected mice. (a) Gene ontology assignments of differentially expressed genes significantly altered in the lungs from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dirty="0">
                <a:latin typeface="Times New Roman" panose="02020603050405020304" pitchFamily="18" charset="0"/>
                <a:cs typeface="Times New Roman" panose="02020603050405020304" pitchFamily="18" charset="0"/>
              </a:rPr>
              <a:t> MI29-treated mice versus PBS or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dirty="0">
                <a:latin typeface="Times New Roman" panose="02020603050405020304" pitchFamily="18" charset="0"/>
                <a:cs typeface="Times New Roman" panose="02020603050405020304" pitchFamily="18" charset="0"/>
              </a:rPr>
              <a:t> MI3-treated mice. (b) Gene ontology assignments of differentially expressed genes significantly altered in the lungs of A/PR8-infected mice treated with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dirty="0">
                <a:latin typeface="Times New Roman" panose="02020603050405020304" pitchFamily="18" charset="0"/>
                <a:cs typeface="Times New Roman" panose="02020603050405020304" pitchFamily="18" charset="0"/>
              </a:rPr>
              <a:t> MI29 compared to those treated with PBS or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dirty="0">
                <a:latin typeface="Times New Roman" panose="02020603050405020304" pitchFamily="18" charset="0"/>
                <a:cs typeface="Times New Roman" panose="02020603050405020304" pitchFamily="18" charset="0"/>
              </a:rPr>
              <a:t> MI3. Upregulated genes are shown for specific pathways of interest</a:t>
            </a:r>
            <a:r>
              <a:rPr lang="en-US" altLang="ko-KR" sz="1200" dirty="0" smtClean="0">
                <a:latin typeface="Times New Roman" panose="02020603050405020304" pitchFamily="18" charset="0"/>
                <a:cs typeface="Times New Roman" panose="02020603050405020304" pitchFamily="18" charset="0"/>
              </a:rPr>
              <a:t>.</a:t>
            </a:r>
            <a:endParaRPr lang="ko-KR" altLang="ko-KR"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55960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1114" y="1769814"/>
            <a:ext cx="2473450" cy="1591200"/>
          </a:xfrm>
          <a:prstGeom prst="rect">
            <a:avLst/>
          </a:prstGeom>
        </p:spPr>
      </p:pic>
      <p:pic>
        <p:nvPicPr>
          <p:cNvPr id="5" name="그림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518" y="1771400"/>
            <a:ext cx="2486448" cy="1591200"/>
          </a:xfrm>
          <a:prstGeom prst="rect">
            <a:avLst/>
          </a:prstGeom>
        </p:spPr>
      </p:pic>
      <p:sp>
        <p:nvSpPr>
          <p:cNvPr id="6" name="Rectangle 80432"/>
          <p:cNvSpPr>
            <a:spLocks noChangeArrowheads="1"/>
          </p:cNvSpPr>
          <p:nvPr/>
        </p:nvSpPr>
        <p:spPr bwMode="auto">
          <a:xfrm>
            <a:off x="1042988" y="3397065"/>
            <a:ext cx="38219"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7" name="Rectangle 80433"/>
          <p:cNvSpPr>
            <a:spLocks noChangeArrowheads="1"/>
          </p:cNvSpPr>
          <p:nvPr/>
        </p:nvSpPr>
        <p:spPr bwMode="auto">
          <a:xfrm>
            <a:off x="1848734" y="3397065"/>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 name="Rectangle 80434"/>
          <p:cNvSpPr>
            <a:spLocks noChangeArrowheads="1"/>
          </p:cNvSpPr>
          <p:nvPr/>
        </p:nvSpPr>
        <p:spPr bwMode="auto">
          <a:xfrm>
            <a:off x="2643567" y="3397065"/>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9" name="Rectangle 80435"/>
          <p:cNvSpPr>
            <a:spLocks noChangeArrowheads="1"/>
          </p:cNvSpPr>
          <p:nvPr/>
        </p:nvSpPr>
        <p:spPr bwMode="auto">
          <a:xfrm>
            <a:off x="3448684" y="3397065"/>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0" name="Rectangle 80441"/>
          <p:cNvSpPr>
            <a:spLocks noChangeArrowheads="1"/>
          </p:cNvSpPr>
          <p:nvPr/>
        </p:nvSpPr>
        <p:spPr bwMode="auto">
          <a:xfrm>
            <a:off x="954443" y="3230673"/>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7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1" name="Rectangle 80442"/>
          <p:cNvSpPr>
            <a:spLocks noChangeArrowheads="1"/>
          </p:cNvSpPr>
          <p:nvPr/>
        </p:nvSpPr>
        <p:spPr bwMode="auto">
          <a:xfrm>
            <a:off x="950928" y="2979666"/>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 name="Rectangle 80443"/>
          <p:cNvSpPr>
            <a:spLocks noChangeArrowheads="1"/>
          </p:cNvSpPr>
          <p:nvPr/>
        </p:nvSpPr>
        <p:spPr bwMode="auto">
          <a:xfrm>
            <a:off x="950928" y="2661732"/>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3" name="Rectangle 80444"/>
          <p:cNvSpPr>
            <a:spLocks noChangeArrowheads="1"/>
          </p:cNvSpPr>
          <p:nvPr/>
        </p:nvSpPr>
        <p:spPr bwMode="auto">
          <a:xfrm>
            <a:off x="950928" y="2343042"/>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6</a:t>
            </a:r>
            <a:endParaRPr kumimoji="0" lang="ko-KR" altLang="ko-KR" sz="7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4" name="Rectangle 80445"/>
          <p:cNvSpPr>
            <a:spLocks noChangeArrowheads="1"/>
          </p:cNvSpPr>
          <p:nvPr/>
        </p:nvSpPr>
        <p:spPr bwMode="auto">
          <a:xfrm>
            <a:off x="950928" y="2025108"/>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8</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5" name="Rectangle 80446"/>
          <p:cNvSpPr>
            <a:spLocks noChangeArrowheads="1"/>
          </p:cNvSpPr>
          <p:nvPr/>
        </p:nvSpPr>
        <p:spPr bwMode="auto">
          <a:xfrm>
            <a:off x="894263" y="1751335"/>
            <a:ext cx="47391"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10</a:t>
            </a:r>
            <a:endParaRPr kumimoji="0" lang="ko-KR" altLang="ko-KR" sz="7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6" name="TextBox 15"/>
          <p:cNvSpPr txBox="1"/>
          <p:nvPr/>
        </p:nvSpPr>
        <p:spPr>
          <a:xfrm>
            <a:off x="3195358" y="2587095"/>
            <a:ext cx="381345" cy="169277"/>
          </a:xfrm>
          <a:prstGeom prst="rect">
            <a:avLst/>
          </a:prstGeom>
          <a:noFill/>
        </p:spPr>
        <p:txBody>
          <a:bodyPr wrap="square" rtlCol="0">
            <a:spAutoFit/>
          </a:bodyPr>
          <a:lstStyle/>
          <a:p>
            <a:r>
              <a:rPr lang="en-US" altLang="ko-KR" sz="500" i="1" dirty="0" err="1" smtClean="0">
                <a:latin typeface="Arial Unicode MS" panose="020B0604020202020204" pitchFamily="50" charset="-127"/>
                <a:ea typeface="Arial Unicode MS" panose="020B0604020202020204" pitchFamily="50" charset="-127"/>
                <a:cs typeface="Arial Unicode MS" panose="020B0604020202020204" pitchFamily="50" charset="-127"/>
              </a:rPr>
              <a:t>Adipoq</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7" name="TextBox 16"/>
          <p:cNvSpPr txBox="1"/>
          <p:nvPr/>
        </p:nvSpPr>
        <p:spPr>
          <a:xfrm>
            <a:off x="510070" y="1381940"/>
            <a:ext cx="319318" cy="400110"/>
          </a:xfrm>
          <a:prstGeom prst="rect">
            <a:avLst/>
          </a:prstGeom>
          <a:noFill/>
        </p:spPr>
        <p:txBody>
          <a:bodyPr wrap="none" rtlCol="0">
            <a:spAutoFit/>
          </a:bodyPr>
          <a:lstStyle/>
          <a:p>
            <a:r>
              <a:rPr lang="en-US" altLang="ko-KR" sz="2000" dirty="0" smtClean="0">
                <a:latin typeface="Tahoma" pitchFamily="34" charset="0"/>
                <a:cs typeface="Tahoma" pitchFamily="34" charset="0"/>
              </a:rPr>
              <a:t>a</a:t>
            </a:r>
            <a:endParaRPr lang="ko-KR" altLang="en-US" sz="2000" dirty="0">
              <a:latin typeface="Tahoma" pitchFamily="34" charset="0"/>
              <a:cs typeface="Tahoma" pitchFamily="34" charset="0"/>
            </a:endParaRPr>
          </a:p>
        </p:txBody>
      </p:sp>
      <p:sp>
        <p:nvSpPr>
          <p:cNvPr id="18" name="Rectangle 80432"/>
          <p:cNvSpPr>
            <a:spLocks noChangeArrowheads="1"/>
          </p:cNvSpPr>
          <p:nvPr/>
        </p:nvSpPr>
        <p:spPr bwMode="auto">
          <a:xfrm>
            <a:off x="3724721" y="3397161"/>
            <a:ext cx="38219"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9" name="Rectangle 80433"/>
          <p:cNvSpPr>
            <a:spLocks noChangeArrowheads="1"/>
          </p:cNvSpPr>
          <p:nvPr/>
        </p:nvSpPr>
        <p:spPr bwMode="auto">
          <a:xfrm>
            <a:off x="4530467" y="3397161"/>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0" name="Rectangle 80434"/>
          <p:cNvSpPr>
            <a:spLocks noChangeArrowheads="1"/>
          </p:cNvSpPr>
          <p:nvPr/>
        </p:nvSpPr>
        <p:spPr bwMode="auto">
          <a:xfrm>
            <a:off x="5325300" y="3397161"/>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 name="Rectangle 80435"/>
          <p:cNvSpPr>
            <a:spLocks noChangeArrowheads="1"/>
          </p:cNvSpPr>
          <p:nvPr/>
        </p:nvSpPr>
        <p:spPr bwMode="auto">
          <a:xfrm>
            <a:off x="6130417" y="3397161"/>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2" name="Rectangle 80441"/>
          <p:cNvSpPr>
            <a:spLocks noChangeArrowheads="1"/>
          </p:cNvSpPr>
          <p:nvPr/>
        </p:nvSpPr>
        <p:spPr bwMode="auto">
          <a:xfrm>
            <a:off x="3636176" y="3230769"/>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7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3" name="Rectangle 80442"/>
          <p:cNvSpPr>
            <a:spLocks noChangeArrowheads="1"/>
          </p:cNvSpPr>
          <p:nvPr/>
        </p:nvSpPr>
        <p:spPr bwMode="auto">
          <a:xfrm>
            <a:off x="3632661" y="2979762"/>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4" name="Rectangle 80443"/>
          <p:cNvSpPr>
            <a:spLocks noChangeArrowheads="1"/>
          </p:cNvSpPr>
          <p:nvPr/>
        </p:nvSpPr>
        <p:spPr bwMode="auto">
          <a:xfrm>
            <a:off x="3632661" y="2661828"/>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 name="Rectangle 80444"/>
          <p:cNvSpPr>
            <a:spLocks noChangeArrowheads="1"/>
          </p:cNvSpPr>
          <p:nvPr/>
        </p:nvSpPr>
        <p:spPr bwMode="auto">
          <a:xfrm>
            <a:off x="3632661" y="2343138"/>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6</a:t>
            </a:r>
            <a:endParaRPr kumimoji="0" lang="ko-KR" altLang="ko-KR" sz="7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6" name="Rectangle 80445"/>
          <p:cNvSpPr>
            <a:spLocks noChangeArrowheads="1"/>
          </p:cNvSpPr>
          <p:nvPr/>
        </p:nvSpPr>
        <p:spPr bwMode="auto">
          <a:xfrm>
            <a:off x="3632661" y="2025204"/>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8</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7" name="Rectangle 80446"/>
          <p:cNvSpPr>
            <a:spLocks noChangeArrowheads="1"/>
          </p:cNvSpPr>
          <p:nvPr/>
        </p:nvSpPr>
        <p:spPr bwMode="auto">
          <a:xfrm>
            <a:off x="3575996" y="1751431"/>
            <a:ext cx="47391"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10</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 name="TextBox 27"/>
          <p:cNvSpPr txBox="1"/>
          <p:nvPr/>
        </p:nvSpPr>
        <p:spPr>
          <a:xfrm rot="16200000">
            <a:off x="292955" y="2396456"/>
            <a:ext cx="937615"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700" baseline="-25000" dirty="0" smtClean="0">
                <a:latin typeface="Arial Unicode MS" panose="020B0604020202020204" pitchFamily="50" charset="-127"/>
                <a:ea typeface="Arial Unicode MS" panose="020B0604020202020204" pitchFamily="50" charset="-127"/>
                <a:cs typeface="Arial Unicode MS" panose="020B0604020202020204" pitchFamily="50" charset="-127"/>
              </a:rPr>
              <a:t>10</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a:t>
            </a:r>
            <a:r>
              <a:rPr lang="en-US" altLang="ko-KR" sz="700" i="1" dirty="0" smtClean="0">
                <a:latin typeface="Arial Unicode MS" panose="020B0604020202020204" pitchFamily="50" charset="-127"/>
                <a:ea typeface="Arial Unicode MS" panose="020B0604020202020204" pitchFamily="50" charset="-127"/>
                <a:cs typeface="Arial Unicode MS" panose="020B0604020202020204" pitchFamily="50" charset="-127"/>
              </a:rPr>
              <a:t>p</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-value)</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9" name="TextBox 28"/>
          <p:cNvSpPr txBox="1"/>
          <p:nvPr/>
        </p:nvSpPr>
        <p:spPr>
          <a:xfrm>
            <a:off x="1376688" y="1509099"/>
            <a:ext cx="1613131"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Genes upregulated in </a:t>
            </a:r>
            <a:r>
              <a:rPr lang="en-US" altLang="ko-KR" sz="700" b="1" dirty="0" smtClean="0">
                <a:solidFill>
                  <a:srgbClr val="FF0000"/>
                </a:solidFill>
                <a:latin typeface="Arial Unicode MS" panose="020B0604020202020204" pitchFamily="50" charset="-127"/>
                <a:ea typeface="Arial Unicode MS" panose="020B0604020202020204" pitchFamily="50" charset="-127"/>
                <a:cs typeface="Arial Unicode MS" panose="020B0604020202020204" pitchFamily="50" charset="-127"/>
              </a:rPr>
              <a:t>MI29 vs PBS </a:t>
            </a:r>
            <a:endParaRPr lang="ko-KR" altLang="en-US" sz="700" b="1" dirty="0">
              <a:solidFill>
                <a:srgbClr val="FF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0" name="TextBox 29"/>
          <p:cNvSpPr txBox="1"/>
          <p:nvPr/>
        </p:nvSpPr>
        <p:spPr>
          <a:xfrm>
            <a:off x="3963764" y="1509100"/>
            <a:ext cx="1613131"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Genes upregulated in </a:t>
            </a:r>
            <a:r>
              <a:rPr lang="en-US" altLang="ko-KR" sz="700" b="1" dirty="0" smtClean="0">
                <a:solidFill>
                  <a:srgbClr val="0000FF"/>
                </a:solidFill>
                <a:latin typeface="Arial Unicode MS" panose="020B0604020202020204" pitchFamily="50" charset="-127"/>
                <a:ea typeface="Arial Unicode MS" panose="020B0604020202020204" pitchFamily="50" charset="-127"/>
                <a:cs typeface="Arial Unicode MS" panose="020B0604020202020204" pitchFamily="50" charset="-127"/>
              </a:rPr>
              <a:t>MI29 vs MI3 </a:t>
            </a:r>
            <a:endParaRPr lang="ko-KR" altLang="en-US" sz="700" b="1" dirty="0">
              <a:solidFill>
                <a:srgbClr val="0000FF"/>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1" name="TextBox 30"/>
          <p:cNvSpPr txBox="1"/>
          <p:nvPr/>
        </p:nvSpPr>
        <p:spPr>
          <a:xfrm>
            <a:off x="1551963" y="3467938"/>
            <a:ext cx="1418435"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700" baseline="-25000" dirty="0">
                <a:latin typeface="Arial Unicode MS" panose="020B0604020202020204" pitchFamily="50" charset="-127"/>
                <a:ea typeface="Arial Unicode MS" panose="020B0604020202020204" pitchFamily="50" charset="-127"/>
                <a:cs typeface="Arial Unicode MS" panose="020B0604020202020204" pitchFamily="50" charset="-127"/>
              </a:rPr>
              <a:t>2</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(fold change MI29 / PBS)</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2" name="TextBox 31"/>
          <p:cNvSpPr txBox="1"/>
          <p:nvPr/>
        </p:nvSpPr>
        <p:spPr>
          <a:xfrm>
            <a:off x="4232623" y="3467938"/>
            <a:ext cx="1418435"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700" baseline="-25000" dirty="0">
                <a:latin typeface="Arial Unicode MS" panose="020B0604020202020204" pitchFamily="50" charset="-127"/>
                <a:ea typeface="Arial Unicode MS" panose="020B0604020202020204" pitchFamily="50" charset="-127"/>
                <a:cs typeface="Arial Unicode MS" panose="020B0604020202020204" pitchFamily="50" charset="-127"/>
              </a:rPr>
              <a:t>2</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(fold change MI29 / MI3)</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3" name="TextBox 32"/>
          <p:cNvSpPr txBox="1"/>
          <p:nvPr/>
        </p:nvSpPr>
        <p:spPr>
          <a:xfrm>
            <a:off x="2984378" y="2659521"/>
            <a:ext cx="366002" cy="169277"/>
          </a:xfrm>
          <a:prstGeom prst="rect">
            <a:avLst/>
          </a:prstGeom>
          <a:noFill/>
        </p:spPr>
        <p:txBody>
          <a:bodyPr wrap="square" rtlCol="0">
            <a:spAutoFit/>
          </a:bodyPr>
          <a:lstStyle/>
          <a:p>
            <a:r>
              <a:rPr lang="en-US" altLang="ko-KR" sz="500" i="1" dirty="0" err="1" smtClean="0">
                <a:latin typeface="Arial Unicode MS" panose="020B0604020202020204" pitchFamily="50" charset="-127"/>
                <a:ea typeface="Arial Unicode MS" panose="020B0604020202020204" pitchFamily="50" charset="-127"/>
                <a:cs typeface="Arial Unicode MS" panose="020B0604020202020204" pitchFamily="50" charset="-127"/>
              </a:rPr>
              <a:t>Cfd</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4" name="TextBox 33"/>
          <p:cNvSpPr txBox="1"/>
          <p:nvPr/>
        </p:nvSpPr>
        <p:spPr>
          <a:xfrm>
            <a:off x="2500325" y="2045207"/>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Nr4a3</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5" name="TextBox 34"/>
          <p:cNvSpPr txBox="1"/>
          <p:nvPr/>
        </p:nvSpPr>
        <p:spPr>
          <a:xfrm>
            <a:off x="2359957" y="2443264"/>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Dusp1</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6" name="TextBox 35"/>
          <p:cNvSpPr txBox="1"/>
          <p:nvPr/>
        </p:nvSpPr>
        <p:spPr>
          <a:xfrm>
            <a:off x="2317324" y="2688853"/>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Pdcd1</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7" name="TextBox 36"/>
          <p:cNvSpPr txBox="1"/>
          <p:nvPr/>
        </p:nvSpPr>
        <p:spPr>
          <a:xfrm>
            <a:off x="2625976" y="2464185"/>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Orm1</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8" name="TextBox 37"/>
          <p:cNvSpPr txBox="1"/>
          <p:nvPr/>
        </p:nvSpPr>
        <p:spPr>
          <a:xfrm>
            <a:off x="3082299" y="2372283"/>
            <a:ext cx="366002" cy="169277"/>
          </a:xfrm>
          <a:prstGeom prst="rect">
            <a:avLst/>
          </a:prstGeom>
          <a:noFill/>
        </p:spPr>
        <p:txBody>
          <a:bodyPr wrap="square" rtlCol="0">
            <a:spAutoFit/>
          </a:bodyPr>
          <a:lstStyle/>
          <a:p>
            <a:r>
              <a:rPr lang="en-US" altLang="ko-KR" sz="500" i="1" dirty="0" err="1" smtClean="0">
                <a:latin typeface="Arial Unicode MS" panose="020B0604020202020204" pitchFamily="50" charset="-127"/>
                <a:ea typeface="Arial Unicode MS" panose="020B0604020202020204" pitchFamily="50" charset="-127"/>
                <a:cs typeface="Arial Unicode MS" panose="020B0604020202020204" pitchFamily="50" charset="-127"/>
              </a:rPr>
              <a:t>Lep</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9" name="TextBox 38"/>
          <p:cNvSpPr txBox="1"/>
          <p:nvPr/>
        </p:nvSpPr>
        <p:spPr>
          <a:xfrm>
            <a:off x="3008462" y="2909087"/>
            <a:ext cx="375550"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Reg3g</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40" name="TextBox 39"/>
          <p:cNvSpPr txBox="1"/>
          <p:nvPr/>
        </p:nvSpPr>
        <p:spPr>
          <a:xfrm>
            <a:off x="2598957" y="2742110"/>
            <a:ext cx="375550"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Ccl28</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41" name="TextBox 40"/>
          <p:cNvSpPr txBox="1"/>
          <p:nvPr/>
        </p:nvSpPr>
        <p:spPr>
          <a:xfrm>
            <a:off x="2733103" y="2909087"/>
            <a:ext cx="375550"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Bpifb1</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42" name="TextBox 41"/>
          <p:cNvSpPr txBox="1"/>
          <p:nvPr/>
        </p:nvSpPr>
        <p:spPr>
          <a:xfrm>
            <a:off x="4929844" y="2426496"/>
            <a:ext cx="381345" cy="176175"/>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Tacr1</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43" name="TextBox 42"/>
          <p:cNvSpPr txBox="1"/>
          <p:nvPr/>
        </p:nvSpPr>
        <p:spPr>
          <a:xfrm>
            <a:off x="5140934" y="2508164"/>
            <a:ext cx="381345" cy="176175"/>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Fabp4</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44" name="TextBox 43"/>
          <p:cNvSpPr txBox="1"/>
          <p:nvPr/>
        </p:nvSpPr>
        <p:spPr>
          <a:xfrm>
            <a:off x="5065591" y="2708165"/>
            <a:ext cx="381345" cy="176175"/>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Trim55</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45" name="TextBox 44"/>
          <p:cNvSpPr txBox="1"/>
          <p:nvPr/>
        </p:nvSpPr>
        <p:spPr>
          <a:xfrm>
            <a:off x="5183146" y="2877231"/>
            <a:ext cx="381345" cy="176175"/>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Csrp3</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46" name="TextBox 45"/>
          <p:cNvSpPr txBox="1"/>
          <p:nvPr/>
        </p:nvSpPr>
        <p:spPr>
          <a:xfrm>
            <a:off x="5478926" y="2621498"/>
            <a:ext cx="381345" cy="176175"/>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Hamp</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47" name="TextBox 46"/>
          <p:cNvSpPr txBox="1"/>
          <p:nvPr/>
        </p:nvSpPr>
        <p:spPr>
          <a:xfrm>
            <a:off x="5432782" y="2842267"/>
            <a:ext cx="381345" cy="176175"/>
          </a:xfrm>
          <a:prstGeom prst="rect">
            <a:avLst/>
          </a:prstGeom>
          <a:noFill/>
        </p:spPr>
        <p:txBody>
          <a:bodyPr wrap="square" rtlCol="0">
            <a:spAutoFit/>
          </a:bodyPr>
          <a:lstStyle/>
          <a:p>
            <a:r>
              <a:rPr lang="en-US" altLang="ko-KR" sz="500" i="1" dirty="0" err="1" smtClean="0">
                <a:latin typeface="Arial Unicode MS" panose="020B0604020202020204" pitchFamily="50" charset="-127"/>
                <a:ea typeface="Arial Unicode MS" panose="020B0604020202020204" pitchFamily="50" charset="-127"/>
                <a:cs typeface="Arial Unicode MS" panose="020B0604020202020204" pitchFamily="50" charset="-127"/>
              </a:rPr>
              <a:t>Lep</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48" name="TextBox 47"/>
          <p:cNvSpPr txBox="1"/>
          <p:nvPr/>
        </p:nvSpPr>
        <p:spPr>
          <a:xfrm>
            <a:off x="5622610" y="2877231"/>
            <a:ext cx="381345" cy="176175"/>
          </a:xfrm>
          <a:prstGeom prst="rect">
            <a:avLst/>
          </a:prstGeom>
          <a:noFill/>
        </p:spPr>
        <p:txBody>
          <a:bodyPr wrap="square" rtlCol="0">
            <a:spAutoFit/>
          </a:bodyPr>
          <a:lstStyle/>
          <a:p>
            <a:r>
              <a:rPr lang="en-US" altLang="ko-KR" sz="500" i="1" dirty="0" err="1" smtClean="0">
                <a:latin typeface="Arial Unicode MS" panose="020B0604020202020204" pitchFamily="50" charset="-127"/>
                <a:ea typeface="Arial Unicode MS" panose="020B0604020202020204" pitchFamily="50" charset="-127"/>
                <a:cs typeface="Arial Unicode MS" panose="020B0604020202020204" pitchFamily="50" charset="-127"/>
              </a:rPr>
              <a:t>Adipoq</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49" name="TextBox 48"/>
          <p:cNvSpPr txBox="1"/>
          <p:nvPr/>
        </p:nvSpPr>
        <p:spPr>
          <a:xfrm>
            <a:off x="4902578" y="2942944"/>
            <a:ext cx="381345"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Orm1</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pic>
        <p:nvPicPr>
          <p:cNvPr id="50" name="그림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1440" y="4240126"/>
            <a:ext cx="2493991" cy="1591200"/>
          </a:xfrm>
          <a:prstGeom prst="rect">
            <a:avLst/>
          </a:prstGeom>
        </p:spPr>
      </p:pic>
      <p:pic>
        <p:nvPicPr>
          <p:cNvPr id="51" name="그림 5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1181" y="4226129"/>
            <a:ext cx="2356800" cy="1591200"/>
          </a:xfrm>
          <a:prstGeom prst="rect">
            <a:avLst/>
          </a:prstGeom>
        </p:spPr>
      </p:pic>
      <p:sp>
        <p:nvSpPr>
          <p:cNvPr id="52" name="Rectangle 80432"/>
          <p:cNvSpPr>
            <a:spLocks noChangeArrowheads="1"/>
          </p:cNvSpPr>
          <p:nvPr/>
        </p:nvSpPr>
        <p:spPr bwMode="auto">
          <a:xfrm>
            <a:off x="1170936" y="5845632"/>
            <a:ext cx="38219"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53" name="Rectangle 80433"/>
          <p:cNvSpPr>
            <a:spLocks noChangeArrowheads="1"/>
          </p:cNvSpPr>
          <p:nvPr/>
        </p:nvSpPr>
        <p:spPr bwMode="auto">
          <a:xfrm>
            <a:off x="1976682" y="5845632"/>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54" name="Rectangle 80434"/>
          <p:cNvSpPr>
            <a:spLocks noChangeArrowheads="1"/>
          </p:cNvSpPr>
          <p:nvPr/>
        </p:nvSpPr>
        <p:spPr bwMode="auto">
          <a:xfrm>
            <a:off x="2771515" y="5845632"/>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55" name="Rectangle 80435"/>
          <p:cNvSpPr>
            <a:spLocks noChangeArrowheads="1"/>
          </p:cNvSpPr>
          <p:nvPr/>
        </p:nvSpPr>
        <p:spPr bwMode="auto">
          <a:xfrm>
            <a:off x="3576632" y="5845632"/>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56" name="Rectangle 80441"/>
          <p:cNvSpPr>
            <a:spLocks noChangeArrowheads="1"/>
          </p:cNvSpPr>
          <p:nvPr/>
        </p:nvSpPr>
        <p:spPr bwMode="auto">
          <a:xfrm>
            <a:off x="1056200" y="5679240"/>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7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57" name="Rectangle 80442"/>
          <p:cNvSpPr>
            <a:spLocks noChangeArrowheads="1"/>
          </p:cNvSpPr>
          <p:nvPr/>
        </p:nvSpPr>
        <p:spPr bwMode="auto">
          <a:xfrm>
            <a:off x="1052685" y="5428233"/>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58" name="Rectangle 80443"/>
          <p:cNvSpPr>
            <a:spLocks noChangeArrowheads="1"/>
          </p:cNvSpPr>
          <p:nvPr/>
        </p:nvSpPr>
        <p:spPr bwMode="auto">
          <a:xfrm>
            <a:off x="1052685" y="5110299"/>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59" name="Rectangle 80444"/>
          <p:cNvSpPr>
            <a:spLocks noChangeArrowheads="1"/>
          </p:cNvSpPr>
          <p:nvPr/>
        </p:nvSpPr>
        <p:spPr bwMode="auto">
          <a:xfrm>
            <a:off x="1052685" y="4791609"/>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6</a:t>
            </a:r>
            <a:endParaRPr kumimoji="0" lang="ko-KR" altLang="ko-KR" sz="7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60" name="Rectangle 80445"/>
          <p:cNvSpPr>
            <a:spLocks noChangeArrowheads="1"/>
          </p:cNvSpPr>
          <p:nvPr/>
        </p:nvSpPr>
        <p:spPr bwMode="auto">
          <a:xfrm>
            <a:off x="1052685" y="4473675"/>
            <a:ext cx="23696"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8</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61" name="Rectangle 80446"/>
          <p:cNvSpPr>
            <a:spLocks noChangeArrowheads="1"/>
          </p:cNvSpPr>
          <p:nvPr/>
        </p:nvSpPr>
        <p:spPr bwMode="auto">
          <a:xfrm>
            <a:off x="996020" y="4199902"/>
            <a:ext cx="47391" cy="51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10</a:t>
            </a:r>
            <a:endParaRPr kumimoji="0" lang="ko-KR" altLang="ko-KR" sz="7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62" name="TextBox 61"/>
          <p:cNvSpPr txBox="1"/>
          <p:nvPr/>
        </p:nvSpPr>
        <p:spPr>
          <a:xfrm>
            <a:off x="2472649" y="4893241"/>
            <a:ext cx="366002" cy="169277"/>
          </a:xfrm>
          <a:prstGeom prst="rect">
            <a:avLst/>
          </a:prstGeom>
          <a:noFill/>
        </p:spPr>
        <p:txBody>
          <a:bodyPr wrap="square" rtlCol="0">
            <a:spAutoFit/>
          </a:bodyPr>
          <a:lstStyle/>
          <a:p>
            <a:r>
              <a:rPr lang="en-US" altLang="ko-KR" sz="500" i="1" dirty="0" err="1" smtClean="0">
                <a:latin typeface="Arial Unicode MS" panose="020B0604020202020204" pitchFamily="50" charset="-127"/>
                <a:ea typeface="Arial Unicode MS" panose="020B0604020202020204" pitchFamily="50" charset="-127"/>
                <a:cs typeface="Arial Unicode MS" panose="020B0604020202020204" pitchFamily="50" charset="-127"/>
              </a:rPr>
              <a:t>Fgg</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63" name="TextBox 62"/>
          <p:cNvSpPr txBox="1"/>
          <p:nvPr/>
        </p:nvSpPr>
        <p:spPr>
          <a:xfrm>
            <a:off x="2281986" y="5514832"/>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Ccl11</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64" name="TextBox 63"/>
          <p:cNvSpPr txBox="1"/>
          <p:nvPr/>
        </p:nvSpPr>
        <p:spPr>
          <a:xfrm>
            <a:off x="2326906" y="5334390"/>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Ccl3</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65" name="TextBox 64"/>
          <p:cNvSpPr txBox="1"/>
          <p:nvPr/>
        </p:nvSpPr>
        <p:spPr>
          <a:xfrm>
            <a:off x="2598558" y="5146633"/>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Il1b</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66" name="TextBox 65"/>
          <p:cNvSpPr txBox="1"/>
          <p:nvPr/>
        </p:nvSpPr>
        <p:spPr>
          <a:xfrm>
            <a:off x="2524220" y="5422745"/>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Il1r2</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67" name="TextBox 66"/>
          <p:cNvSpPr txBox="1"/>
          <p:nvPr/>
        </p:nvSpPr>
        <p:spPr>
          <a:xfrm>
            <a:off x="2753657" y="5402731"/>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Pck1</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68" name="TextBox 67"/>
          <p:cNvSpPr txBox="1"/>
          <p:nvPr/>
        </p:nvSpPr>
        <p:spPr>
          <a:xfrm>
            <a:off x="3005679" y="5334390"/>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Cxcl2</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69" name="TextBox 68"/>
          <p:cNvSpPr txBox="1"/>
          <p:nvPr/>
        </p:nvSpPr>
        <p:spPr>
          <a:xfrm>
            <a:off x="3228944" y="5199444"/>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Ccl20</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70" name="Rectangle 7"/>
          <p:cNvSpPr>
            <a:spLocks noChangeArrowheads="1"/>
          </p:cNvSpPr>
          <p:nvPr/>
        </p:nvSpPr>
        <p:spPr bwMode="auto">
          <a:xfrm>
            <a:off x="3803545" y="5837795"/>
            <a:ext cx="35972"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71" name="Rectangle 8"/>
          <p:cNvSpPr>
            <a:spLocks noChangeArrowheads="1"/>
          </p:cNvSpPr>
          <p:nvPr/>
        </p:nvSpPr>
        <p:spPr bwMode="auto">
          <a:xfrm>
            <a:off x="4253833" y="5837795"/>
            <a:ext cx="35972"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72" name="Rectangle 9"/>
          <p:cNvSpPr>
            <a:spLocks noChangeArrowheads="1"/>
          </p:cNvSpPr>
          <p:nvPr/>
        </p:nvSpPr>
        <p:spPr bwMode="auto">
          <a:xfrm>
            <a:off x="4721932" y="5837795"/>
            <a:ext cx="22303"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73" name="Rectangle 10"/>
          <p:cNvSpPr>
            <a:spLocks noChangeArrowheads="1"/>
          </p:cNvSpPr>
          <p:nvPr/>
        </p:nvSpPr>
        <p:spPr bwMode="auto">
          <a:xfrm>
            <a:off x="5181033" y="5837795"/>
            <a:ext cx="22303"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74" name="Rectangle 11"/>
          <p:cNvSpPr>
            <a:spLocks noChangeArrowheads="1"/>
          </p:cNvSpPr>
          <p:nvPr/>
        </p:nvSpPr>
        <p:spPr bwMode="auto">
          <a:xfrm>
            <a:off x="5630607" y="5837795"/>
            <a:ext cx="22303"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75" name="Rectangle 12"/>
          <p:cNvSpPr>
            <a:spLocks noChangeArrowheads="1"/>
          </p:cNvSpPr>
          <p:nvPr/>
        </p:nvSpPr>
        <p:spPr bwMode="auto">
          <a:xfrm>
            <a:off x="6080895" y="5837795"/>
            <a:ext cx="22303"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3</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76" name="Rectangle 20"/>
          <p:cNvSpPr>
            <a:spLocks noChangeArrowheads="1"/>
          </p:cNvSpPr>
          <p:nvPr/>
        </p:nvSpPr>
        <p:spPr bwMode="auto">
          <a:xfrm>
            <a:off x="3711635" y="5688887"/>
            <a:ext cx="22303"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77" name="Rectangle 21"/>
          <p:cNvSpPr>
            <a:spLocks noChangeArrowheads="1"/>
          </p:cNvSpPr>
          <p:nvPr/>
        </p:nvSpPr>
        <p:spPr bwMode="auto">
          <a:xfrm>
            <a:off x="3711635" y="5389645"/>
            <a:ext cx="22303"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3</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78" name="Rectangle 22"/>
          <p:cNvSpPr>
            <a:spLocks noChangeArrowheads="1"/>
          </p:cNvSpPr>
          <p:nvPr/>
        </p:nvSpPr>
        <p:spPr bwMode="auto">
          <a:xfrm>
            <a:off x="3711635" y="5089691"/>
            <a:ext cx="22303"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6</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79" name="Rectangle 23"/>
          <p:cNvSpPr>
            <a:spLocks noChangeArrowheads="1"/>
          </p:cNvSpPr>
          <p:nvPr/>
        </p:nvSpPr>
        <p:spPr bwMode="auto">
          <a:xfrm>
            <a:off x="3711635" y="4789737"/>
            <a:ext cx="22303"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9</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0" name="Rectangle 24"/>
          <p:cNvSpPr>
            <a:spLocks noChangeArrowheads="1"/>
          </p:cNvSpPr>
          <p:nvPr/>
        </p:nvSpPr>
        <p:spPr bwMode="auto">
          <a:xfrm>
            <a:off x="3648937" y="4490495"/>
            <a:ext cx="44605"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1" name="Rectangle 25"/>
          <p:cNvSpPr>
            <a:spLocks noChangeArrowheads="1"/>
          </p:cNvSpPr>
          <p:nvPr/>
        </p:nvSpPr>
        <p:spPr bwMode="auto">
          <a:xfrm>
            <a:off x="3648937" y="4190541"/>
            <a:ext cx="44605" cy="4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15</a:t>
            </a:r>
            <a:endParaRPr kumimoji="0" lang="ko-KR" altLang="ko-KR" sz="7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2" name="TextBox 81"/>
          <p:cNvSpPr txBox="1"/>
          <p:nvPr/>
        </p:nvSpPr>
        <p:spPr>
          <a:xfrm>
            <a:off x="5423098" y="4351591"/>
            <a:ext cx="366002" cy="169277"/>
          </a:xfrm>
          <a:prstGeom prst="rect">
            <a:avLst/>
          </a:prstGeom>
          <a:noFill/>
        </p:spPr>
        <p:txBody>
          <a:bodyPr wrap="square" rtlCol="0">
            <a:spAutoFit/>
          </a:bodyPr>
          <a:lstStyle/>
          <a:p>
            <a:r>
              <a:rPr lang="en-US" altLang="ko-KR" sz="500" i="1" dirty="0" err="1" smtClean="0">
                <a:latin typeface="Arial Unicode MS" panose="020B0604020202020204" pitchFamily="50" charset="-127"/>
                <a:ea typeface="Arial Unicode MS" panose="020B0604020202020204" pitchFamily="50" charset="-127"/>
                <a:cs typeface="Arial Unicode MS" panose="020B0604020202020204" pitchFamily="50" charset="-127"/>
              </a:rPr>
              <a:t>Osm</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3" name="TextBox 82"/>
          <p:cNvSpPr txBox="1"/>
          <p:nvPr/>
        </p:nvSpPr>
        <p:spPr>
          <a:xfrm>
            <a:off x="4940113" y="5460779"/>
            <a:ext cx="366002" cy="169277"/>
          </a:xfrm>
          <a:prstGeom prst="rect">
            <a:avLst/>
          </a:prstGeom>
          <a:noFill/>
        </p:spPr>
        <p:txBody>
          <a:bodyPr wrap="square" rtlCol="0">
            <a:spAutoFit/>
          </a:bodyPr>
          <a:lstStyle/>
          <a:p>
            <a:r>
              <a:rPr lang="en-US" altLang="ko-KR" sz="500" i="1" dirty="0" err="1" smtClean="0">
                <a:latin typeface="Arial Unicode MS" panose="020B0604020202020204" pitchFamily="50" charset="-127"/>
                <a:ea typeface="Arial Unicode MS" panose="020B0604020202020204" pitchFamily="50" charset="-127"/>
                <a:cs typeface="Arial Unicode MS" panose="020B0604020202020204" pitchFamily="50" charset="-127"/>
              </a:rPr>
              <a:t>Fasl</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4" name="TextBox 83"/>
          <p:cNvSpPr txBox="1"/>
          <p:nvPr/>
        </p:nvSpPr>
        <p:spPr>
          <a:xfrm>
            <a:off x="5335788" y="5376951"/>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Ccl3</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5" name="TextBox 84"/>
          <p:cNvSpPr txBox="1"/>
          <p:nvPr/>
        </p:nvSpPr>
        <p:spPr>
          <a:xfrm>
            <a:off x="5853597" y="5480865"/>
            <a:ext cx="366002" cy="169277"/>
          </a:xfrm>
          <a:prstGeom prst="rect">
            <a:avLst/>
          </a:prstGeom>
          <a:noFill/>
        </p:spPr>
        <p:txBody>
          <a:bodyPr wrap="square" rtlCol="0">
            <a:spAutoFit/>
          </a:bodyPr>
          <a:lstStyle/>
          <a:p>
            <a:r>
              <a:rPr lang="en-US" altLang="ko-KR" sz="500" i="1" dirty="0" smtClean="0">
                <a:latin typeface="Arial Unicode MS" panose="020B0604020202020204" pitchFamily="50" charset="-127"/>
                <a:ea typeface="Arial Unicode MS" panose="020B0604020202020204" pitchFamily="50" charset="-127"/>
                <a:cs typeface="Arial Unicode MS" panose="020B0604020202020204" pitchFamily="50" charset="-127"/>
              </a:rPr>
              <a:t>Cxcl2</a:t>
            </a:r>
            <a:endParaRPr lang="ko-KR" altLang="en-US" sz="500" i="1"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6" name="TextBox 85"/>
          <p:cNvSpPr txBox="1"/>
          <p:nvPr/>
        </p:nvSpPr>
        <p:spPr>
          <a:xfrm rot="16200000">
            <a:off x="400145" y="4811832"/>
            <a:ext cx="937615"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700" baseline="-25000" dirty="0" smtClean="0">
                <a:latin typeface="Arial Unicode MS" panose="020B0604020202020204" pitchFamily="50" charset="-127"/>
                <a:ea typeface="Arial Unicode MS" panose="020B0604020202020204" pitchFamily="50" charset="-127"/>
                <a:cs typeface="Arial Unicode MS" panose="020B0604020202020204" pitchFamily="50" charset="-127"/>
              </a:rPr>
              <a:t>10</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a:t>
            </a:r>
            <a:r>
              <a:rPr lang="en-US" altLang="ko-KR" sz="700" i="1" dirty="0" smtClean="0">
                <a:latin typeface="Arial Unicode MS" panose="020B0604020202020204" pitchFamily="50" charset="-127"/>
                <a:ea typeface="Arial Unicode MS" panose="020B0604020202020204" pitchFamily="50" charset="-127"/>
                <a:cs typeface="Arial Unicode MS" panose="020B0604020202020204" pitchFamily="50" charset="-127"/>
              </a:rPr>
              <a:t>p</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-value)</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7" name="TextBox 86"/>
          <p:cNvSpPr txBox="1"/>
          <p:nvPr/>
        </p:nvSpPr>
        <p:spPr>
          <a:xfrm>
            <a:off x="1483878" y="3924476"/>
            <a:ext cx="1613131"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Genes upregulated in </a:t>
            </a:r>
            <a:r>
              <a:rPr lang="en-US" altLang="ko-KR" sz="700" b="1" dirty="0" smtClean="0">
                <a:solidFill>
                  <a:srgbClr val="FF0000"/>
                </a:solidFill>
                <a:latin typeface="Arial Unicode MS" panose="020B0604020202020204" pitchFamily="50" charset="-127"/>
                <a:ea typeface="Arial Unicode MS" panose="020B0604020202020204" pitchFamily="50" charset="-127"/>
                <a:cs typeface="Arial Unicode MS" panose="020B0604020202020204" pitchFamily="50" charset="-127"/>
              </a:rPr>
              <a:t>MI29 vs PBS </a:t>
            </a:r>
            <a:endParaRPr lang="ko-KR" altLang="en-US" sz="700" b="1" dirty="0">
              <a:solidFill>
                <a:srgbClr val="FF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8" name="TextBox 87"/>
          <p:cNvSpPr txBox="1"/>
          <p:nvPr/>
        </p:nvSpPr>
        <p:spPr>
          <a:xfrm>
            <a:off x="4070954" y="3924476"/>
            <a:ext cx="1613131"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Genes upregulated in</a:t>
            </a:r>
            <a:r>
              <a:rPr lang="en-US" altLang="ko-KR" sz="700" dirty="0" smtClean="0">
                <a:solidFill>
                  <a:srgbClr val="0000FF"/>
                </a:solidFill>
                <a:latin typeface="Arial Unicode MS" panose="020B0604020202020204" pitchFamily="50" charset="-127"/>
                <a:ea typeface="Arial Unicode MS" panose="020B0604020202020204" pitchFamily="50" charset="-127"/>
                <a:cs typeface="Arial Unicode MS" panose="020B0604020202020204" pitchFamily="50" charset="-127"/>
              </a:rPr>
              <a:t> </a:t>
            </a:r>
            <a:r>
              <a:rPr lang="en-US" altLang="ko-KR" sz="700" b="1" dirty="0" smtClean="0">
                <a:solidFill>
                  <a:srgbClr val="0000FF"/>
                </a:solidFill>
                <a:latin typeface="Arial Unicode MS" panose="020B0604020202020204" pitchFamily="50" charset="-127"/>
                <a:ea typeface="Arial Unicode MS" panose="020B0604020202020204" pitchFamily="50" charset="-127"/>
                <a:cs typeface="Arial Unicode MS" panose="020B0604020202020204" pitchFamily="50" charset="-127"/>
              </a:rPr>
              <a:t>MI29 vs MI3 </a:t>
            </a:r>
            <a:endParaRPr lang="ko-KR" altLang="en-US" sz="700" b="1" dirty="0">
              <a:solidFill>
                <a:srgbClr val="0000FF"/>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9" name="TextBox 88"/>
          <p:cNvSpPr txBox="1"/>
          <p:nvPr/>
        </p:nvSpPr>
        <p:spPr>
          <a:xfrm>
            <a:off x="590350" y="3740296"/>
            <a:ext cx="325730" cy="400110"/>
          </a:xfrm>
          <a:prstGeom prst="rect">
            <a:avLst/>
          </a:prstGeom>
          <a:noFill/>
        </p:spPr>
        <p:txBody>
          <a:bodyPr wrap="none" rtlCol="0">
            <a:spAutoFit/>
          </a:bodyPr>
          <a:lstStyle/>
          <a:p>
            <a:r>
              <a:rPr lang="en-US" altLang="ko-KR" sz="2000" dirty="0" smtClean="0">
                <a:latin typeface="Tahoma" pitchFamily="34" charset="0"/>
                <a:cs typeface="Tahoma" pitchFamily="34" charset="0"/>
              </a:rPr>
              <a:t>b</a:t>
            </a:r>
            <a:endParaRPr lang="ko-KR" altLang="en-US" sz="2000" dirty="0">
              <a:latin typeface="Tahoma" pitchFamily="34" charset="0"/>
              <a:cs typeface="Tahoma" pitchFamily="34" charset="0"/>
            </a:endParaRPr>
          </a:p>
        </p:txBody>
      </p:sp>
      <p:sp>
        <p:nvSpPr>
          <p:cNvPr id="90" name="TextBox 89"/>
          <p:cNvSpPr txBox="1"/>
          <p:nvPr/>
        </p:nvSpPr>
        <p:spPr>
          <a:xfrm>
            <a:off x="1635480" y="5926807"/>
            <a:ext cx="1418435"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700" baseline="-25000" dirty="0">
                <a:latin typeface="Arial Unicode MS" panose="020B0604020202020204" pitchFamily="50" charset="-127"/>
                <a:ea typeface="Arial Unicode MS" panose="020B0604020202020204" pitchFamily="50" charset="-127"/>
                <a:cs typeface="Arial Unicode MS" panose="020B0604020202020204" pitchFamily="50" charset="-127"/>
              </a:rPr>
              <a:t>2</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(fold change MI29 / PBS)</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91" name="TextBox 90"/>
          <p:cNvSpPr txBox="1"/>
          <p:nvPr/>
        </p:nvSpPr>
        <p:spPr>
          <a:xfrm>
            <a:off x="4265650" y="5926807"/>
            <a:ext cx="1418435"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Log</a:t>
            </a:r>
            <a:r>
              <a:rPr lang="en-US" altLang="ko-KR" sz="700" baseline="-25000" dirty="0">
                <a:latin typeface="Arial Unicode MS" panose="020B0604020202020204" pitchFamily="50" charset="-127"/>
                <a:ea typeface="Arial Unicode MS" panose="020B0604020202020204" pitchFamily="50" charset="-127"/>
                <a:cs typeface="Arial Unicode MS" panose="020B0604020202020204" pitchFamily="50" charset="-127"/>
              </a:rPr>
              <a:t>2</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(fold change MI29 / MI3)</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 name="TextBox 1"/>
          <p:cNvSpPr txBox="1"/>
          <p:nvPr/>
        </p:nvSpPr>
        <p:spPr>
          <a:xfrm>
            <a:off x="423081" y="6503158"/>
            <a:ext cx="6114197" cy="1200329"/>
          </a:xfrm>
          <a:prstGeom prst="rect">
            <a:avLst/>
          </a:prstGeom>
          <a:noFill/>
        </p:spPr>
        <p:txBody>
          <a:bodyPr wrap="square" rtlCol="0">
            <a:spAutoFit/>
          </a:bodyPr>
          <a:lstStyle/>
          <a:p>
            <a:pPr algn="just"/>
            <a:r>
              <a:rPr lang="en-US" altLang="ko-KR" sz="1200" b="1" kern="100" dirty="0">
                <a:latin typeface="Times New Roman" panose="02020603050405020304" pitchFamily="18" charset="0"/>
                <a:cs typeface="Times New Roman" panose="02020603050405020304" pitchFamily="18" charset="0"/>
              </a:rPr>
              <a:t>Fig. </a:t>
            </a:r>
            <a:r>
              <a:rPr lang="en-US" altLang="ko-KR" sz="1200" b="1" kern="100" dirty="0" smtClean="0">
                <a:latin typeface="Times New Roman" panose="02020603050405020304" pitchFamily="18" charset="0"/>
                <a:cs typeface="Times New Roman" panose="02020603050405020304" pitchFamily="18" charset="0"/>
              </a:rPr>
              <a:t>S3</a:t>
            </a:r>
            <a:r>
              <a:rPr lang="en-US" altLang="ko-KR" sz="1200" dirty="0" smtClean="0">
                <a:latin typeface="Times New Roman" panose="02020603050405020304" pitchFamily="18" charset="0"/>
                <a:cs typeface="Times New Roman" panose="02020603050405020304" pitchFamily="18" charset="0"/>
              </a:rPr>
              <a:t>. </a:t>
            </a:r>
            <a:r>
              <a:rPr lang="en-US" altLang="ko-KR" sz="1200" dirty="0">
                <a:latin typeface="Times New Roman" panose="02020603050405020304" pitchFamily="18" charset="0"/>
                <a:cs typeface="Times New Roman" panose="02020603050405020304" pitchFamily="18" charset="0"/>
              </a:rPr>
              <a:t>Oral administration of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i="1" dirty="0">
                <a:latin typeface="Times New Roman" panose="02020603050405020304" pitchFamily="18" charset="0"/>
                <a:cs typeface="Times New Roman" panose="02020603050405020304" pitchFamily="18" charset="0"/>
              </a:rPr>
              <a:t> </a:t>
            </a:r>
            <a:r>
              <a:rPr lang="en-US" altLang="ko-KR" sz="1200" dirty="0">
                <a:latin typeface="Times New Roman" panose="02020603050405020304" pitchFamily="18" charset="0"/>
                <a:cs typeface="Times New Roman" panose="02020603050405020304" pitchFamily="18" charset="0"/>
              </a:rPr>
              <a:t>MI29 promotes the expression of genes related to the defense pathway in the lungs of WT or A/PR8-infected mice. (a) Volcano plot shows the log</a:t>
            </a:r>
            <a:r>
              <a:rPr lang="en-US" altLang="ko-KR" sz="1200" baseline="-25000" dirty="0">
                <a:latin typeface="Times New Roman" panose="02020603050405020304" pitchFamily="18" charset="0"/>
                <a:cs typeface="Times New Roman" panose="02020603050405020304" pitchFamily="18" charset="0"/>
              </a:rPr>
              <a:t>2</a:t>
            </a:r>
            <a:r>
              <a:rPr lang="en-US" altLang="ko-KR" sz="1200" dirty="0">
                <a:latin typeface="Times New Roman" panose="02020603050405020304" pitchFamily="18" charset="0"/>
                <a:cs typeface="Times New Roman" panose="02020603050405020304" pitchFamily="18" charset="0"/>
              </a:rPr>
              <a:t>-fold change in gene expression in the lungs of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dirty="0">
                <a:latin typeface="Times New Roman" panose="02020603050405020304" pitchFamily="18" charset="0"/>
                <a:cs typeface="Times New Roman" panose="02020603050405020304" pitchFamily="18" charset="0"/>
              </a:rPr>
              <a:t> MI29-treated mice versus PBS or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dirty="0">
                <a:latin typeface="Times New Roman" panose="02020603050405020304" pitchFamily="18" charset="0"/>
                <a:cs typeface="Times New Roman" panose="02020603050405020304" pitchFamily="18" charset="0"/>
              </a:rPr>
              <a:t> MI3-treated mice. (b) Volcano plot shows the log</a:t>
            </a:r>
            <a:r>
              <a:rPr lang="en-US" altLang="ko-KR" sz="1200" baseline="-25000" dirty="0">
                <a:latin typeface="Times New Roman" panose="02020603050405020304" pitchFamily="18" charset="0"/>
                <a:cs typeface="Times New Roman" panose="02020603050405020304" pitchFamily="18" charset="0"/>
              </a:rPr>
              <a:t>2</a:t>
            </a:r>
            <a:r>
              <a:rPr lang="en-US" altLang="ko-KR" sz="1200" dirty="0">
                <a:latin typeface="Times New Roman" panose="02020603050405020304" pitchFamily="18" charset="0"/>
                <a:cs typeface="Times New Roman" panose="02020603050405020304" pitchFamily="18" charset="0"/>
              </a:rPr>
              <a:t> fold-change in gene expression in the lungs of A/PR8-infected mice treated with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dirty="0">
                <a:latin typeface="Times New Roman" panose="02020603050405020304" pitchFamily="18" charset="0"/>
                <a:cs typeface="Times New Roman" panose="02020603050405020304" pitchFamily="18" charset="0"/>
              </a:rPr>
              <a:t> MI29 compared with those treated with PBS or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i="1" dirty="0">
                <a:latin typeface="Times New Roman" panose="02020603050405020304" pitchFamily="18" charset="0"/>
                <a:cs typeface="Times New Roman" panose="02020603050405020304" pitchFamily="18" charset="0"/>
              </a:rPr>
              <a:t> </a:t>
            </a:r>
            <a:r>
              <a:rPr lang="en-US" altLang="ko-KR" sz="1200" dirty="0">
                <a:latin typeface="Times New Roman" panose="02020603050405020304" pitchFamily="18" charset="0"/>
                <a:cs typeface="Times New Roman" panose="02020603050405020304" pitchFamily="18" charset="0"/>
              </a:rPr>
              <a:t>MI3.</a:t>
            </a:r>
            <a:endParaRPr lang="ko-KR"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3212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그룹 108"/>
          <p:cNvGrpSpPr/>
          <p:nvPr/>
        </p:nvGrpSpPr>
        <p:grpSpPr>
          <a:xfrm>
            <a:off x="1276270" y="1298658"/>
            <a:ext cx="4306870" cy="2880000"/>
            <a:chOff x="419086" y="3077061"/>
            <a:chExt cx="4306870" cy="2880000"/>
          </a:xfrm>
        </p:grpSpPr>
        <p:pic>
          <p:nvPicPr>
            <p:cNvPr id="110" name="그림 109"/>
            <p:cNvPicPr>
              <a:picLocks/>
            </p:cNvPicPr>
            <p:nvPr/>
          </p:nvPicPr>
          <p:blipFill rotWithShape="1">
            <a:blip r:embed="rId2">
              <a:extLst>
                <a:ext uri="{28A0092B-C50C-407E-A947-70E740481C1C}">
                  <a14:useLocalDpi xmlns:a14="http://schemas.microsoft.com/office/drawing/2010/main" val="0"/>
                </a:ext>
              </a:extLst>
            </a:blip>
            <a:srcRect r="20000" b="4704"/>
            <a:stretch/>
          </p:blipFill>
          <p:spPr>
            <a:xfrm>
              <a:off x="419086" y="3077061"/>
              <a:ext cx="2880000" cy="2880000"/>
            </a:xfrm>
            <a:prstGeom prst="rect">
              <a:avLst/>
            </a:prstGeom>
          </p:spPr>
        </p:pic>
        <p:sp>
          <p:nvSpPr>
            <p:cNvPr id="111" name="직사각형 110"/>
            <p:cNvSpPr/>
            <p:nvPr/>
          </p:nvSpPr>
          <p:spPr>
            <a:xfrm>
              <a:off x="3204779" y="3458646"/>
              <a:ext cx="718466" cy="169277"/>
            </a:xfrm>
            <a:prstGeom prst="rect">
              <a:avLst/>
            </a:prstGeom>
          </p:spPr>
          <p:txBody>
            <a:bodyPr wrap="none">
              <a:spAutoFit/>
            </a:bodyPr>
            <a:lstStyle/>
            <a:p>
              <a:pPr latinLnBrk="1"/>
              <a:r>
                <a:rPr lang="en-US" altLang="ko-KR" sz="500" dirty="0" err="1">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Trifluoroacetic</a:t>
              </a:r>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 acid</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12" name="직사각형 111"/>
            <p:cNvSpPr/>
            <p:nvPr/>
          </p:nvSpPr>
          <p:spPr>
            <a:xfrm>
              <a:off x="3204779" y="3557573"/>
              <a:ext cx="461986"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Vitamin C</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13" name="직사각형 112"/>
            <p:cNvSpPr/>
            <p:nvPr/>
          </p:nvSpPr>
          <p:spPr>
            <a:xfrm>
              <a:off x="3200016" y="3651737"/>
              <a:ext cx="1309688" cy="169277"/>
            </a:xfrm>
            <a:prstGeom prst="rect">
              <a:avLst/>
            </a:prstGeom>
          </p:spPr>
          <p:txBody>
            <a:bodyPr wrap="square">
              <a:spAutoFit/>
            </a:bodyPr>
            <a:lstStyle/>
            <a:p>
              <a:pPr latinLnBrk="1"/>
              <a:r>
                <a:rPr lang="pl-PL"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PG(16:0/22:6(4Z,7Z,10Z,13Z,16Z,19Z))</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14" name="직사각형 113"/>
            <p:cNvSpPr/>
            <p:nvPr/>
          </p:nvSpPr>
          <p:spPr>
            <a:xfrm>
              <a:off x="3200016" y="3745901"/>
              <a:ext cx="1072730"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1-Oleoylglycerophosphocholine</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15" name="직사각형 114"/>
            <p:cNvSpPr/>
            <p:nvPr/>
          </p:nvSpPr>
          <p:spPr>
            <a:xfrm>
              <a:off x="3200016" y="3839967"/>
              <a:ext cx="622286"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gamma-</a:t>
              </a:r>
              <a:r>
                <a:rPr lang="en-US" altLang="ko-KR" sz="500" dirty="0" err="1">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Glu</a:t>
              </a:r>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a:t>
              </a:r>
              <a:r>
                <a:rPr lang="en-US" altLang="ko-KR" sz="500" dirty="0" err="1">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gln</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16" name="직사각형 115"/>
            <p:cNvSpPr/>
            <p:nvPr/>
          </p:nvSpPr>
          <p:spPr>
            <a:xfrm>
              <a:off x="3197251" y="3943558"/>
              <a:ext cx="401072"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Choline</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17" name="직사각형 116"/>
            <p:cNvSpPr/>
            <p:nvPr/>
          </p:nvSpPr>
          <p:spPr>
            <a:xfrm>
              <a:off x="3197251" y="4047149"/>
              <a:ext cx="699230"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PG(16:0/16:1(9Z))</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18" name="직사각형 117"/>
            <p:cNvSpPr/>
            <p:nvPr/>
          </p:nvSpPr>
          <p:spPr>
            <a:xfrm>
              <a:off x="3188397" y="4141676"/>
              <a:ext cx="614271"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10-GINGEROL</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19" name="직사각형 118"/>
            <p:cNvSpPr/>
            <p:nvPr/>
          </p:nvSpPr>
          <p:spPr>
            <a:xfrm>
              <a:off x="3193160" y="4230615"/>
              <a:ext cx="906017"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Sphingosine 1-phosphate</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0" name="직사각형 119"/>
            <p:cNvSpPr/>
            <p:nvPr/>
          </p:nvSpPr>
          <p:spPr>
            <a:xfrm>
              <a:off x="3196810" y="4336157"/>
              <a:ext cx="465192"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Citric acid</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1" name="직사각형 120"/>
            <p:cNvSpPr/>
            <p:nvPr/>
          </p:nvSpPr>
          <p:spPr>
            <a:xfrm>
              <a:off x="3194869" y="4424070"/>
              <a:ext cx="567784" cy="169277"/>
            </a:xfrm>
            <a:prstGeom prst="rect">
              <a:avLst/>
            </a:prstGeom>
          </p:spPr>
          <p:txBody>
            <a:bodyPr wrap="none">
              <a:spAutoFit/>
            </a:bodyPr>
            <a:lstStyle/>
            <a:p>
              <a:pPr latinLnBrk="1"/>
              <a:r>
                <a:rPr lang="en-US" altLang="ko-KR" sz="500" dirty="0" err="1">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Ginkgoic</a:t>
              </a:r>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 acid</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2" name="직사각형 121"/>
            <p:cNvSpPr/>
            <p:nvPr/>
          </p:nvSpPr>
          <p:spPr>
            <a:xfrm>
              <a:off x="3192488" y="4529612"/>
              <a:ext cx="846707" cy="169277"/>
            </a:xfrm>
            <a:prstGeom prst="rect">
              <a:avLst/>
            </a:prstGeom>
          </p:spPr>
          <p:txBody>
            <a:bodyPr wrap="none">
              <a:spAutoFit/>
            </a:bodyPr>
            <a:lstStyle/>
            <a:p>
              <a:pPr latinLnBrk="1"/>
              <a:r>
                <a:rPr lang="en-US" altLang="ko-KR" sz="500" dirty="0" err="1">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Docosapentaenoic</a:t>
              </a:r>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 acid</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3" name="직사각형 122"/>
            <p:cNvSpPr/>
            <p:nvPr/>
          </p:nvSpPr>
          <p:spPr>
            <a:xfrm>
              <a:off x="3194869" y="4625927"/>
              <a:ext cx="801823"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Medroxyprogesterone</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4" name="직사각형 123"/>
            <p:cNvSpPr/>
            <p:nvPr/>
          </p:nvSpPr>
          <p:spPr>
            <a:xfrm>
              <a:off x="3199037" y="4725649"/>
              <a:ext cx="1127232" cy="169277"/>
            </a:xfrm>
            <a:prstGeom prst="rect">
              <a:avLst/>
            </a:prstGeom>
          </p:spPr>
          <p:txBody>
            <a:bodyPr wrap="none">
              <a:spAutoFit/>
            </a:bodyPr>
            <a:lstStyle/>
            <a:p>
              <a:pPr latinLnBrk="1"/>
              <a:r>
                <a:rPr lang="pl-PL"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PI(18:1(9Z)/20:4(5Z,8Z,11Z,14Z))</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5" name="직사각형 124"/>
            <p:cNvSpPr/>
            <p:nvPr/>
          </p:nvSpPr>
          <p:spPr>
            <a:xfrm>
              <a:off x="3201129" y="4821061"/>
              <a:ext cx="1011815" cy="169277"/>
            </a:xfrm>
            <a:prstGeom prst="rect">
              <a:avLst/>
            </a:prstGeom>
          </p:spPr>
          <p:txBody>
            <a:bodyPr wrap="none">
              <a:spAutoFit/>
            </a:bodyPr>
            <a:lstStyle/>
            <a:p>
              <a:pPr latinLnBrk="1"/>
              <a:r>
                <a:rPr lang="pl-PL"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PI(16:0/20:4(5Z,8Z,11Z,14Z))</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6" name="직사각형 125"/>
            <p:cNvSpPr/>
            <p:nvPr/>
          </p:nvSpPr>
          <p:spPr>
            <a:xfrm>
              <a:off x="3196810" y="5019488"/>
              <a:ext cx="465192"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Oleic acid</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7" name="직사각형 126"/>
            <p:cNvSpPr/>
            <p:nvPr/>
          </p:nvSpPr>
          <p:spPr>
            <a:xfrm>
              <a:off x="3194869" y="5112830"/>
              <a:ext cx="1531087" cy="169277"/>
            </a:xfrm>
            <a:prstGeom prst="rect">
              <a:avLst/>
            </a:prstGeom>
          </p:spPr>
          <p:txBody>
            <a:bodyPr wrap="square">
              <a:spAutoFit/>
            </a:bodyPr>
            <a:lstStyle/>
            <a:p>
              <a:pPr latinLnBrk="1"/>
              <a:r>
                <a:rPr lang="pl-PL"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PS(22:6(4Z,7Z,10Z,13Z,16Z,19Z)/18:2(9Z,12Z))</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8" name="직사각형 127"/>
            <p:cNvSpPr/>
            <p:nvPr/>
          </p:nvSpPr>
          <p:spPr>
            <a:xfrm>
              <a:off x="3194869" y="5208425"/>
              <a:ext cx="489236" cy="169277"/>
            </a:xfrm>
            <a:prstGeom prst="rect">
              <a:avLst/>
            </a:prstGeom>
          </p:spPr>
          <p:txBody>
            <a:bodyPr wrap="none">
              <a:spAutoFit/>
            </a:bodyPr>
            <a:lstStyle/>
            <a:p>
              <a:pPr latinLnBrk="1"/>
              <a:r>
                <a:rPr lang="en-US" altLang="ko-KR" sz="500" dirty="0" err="1">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Pregabalin</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9" name="직사각형 128"/>
            <p:cNvSpPr/>
            <p:nvPr/>
          </p:nvSpPr>
          <p:spPr>
            <a:xfrm>
              <a:off x="3197374" y="5313900"/>
              <a:ext cx="516488"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PI(18:0/0:0)</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72" name="직사각형 171"/>
            <p:cNvSpPr/>
            <p:nvPr/>
          </p:nvSpPr>
          <p:spPr>
            <a:xfrm>
              <a:off x="3193981" y="5398538"/>
              <a:ext cx="684803" cy="169277"/>
            </a:xfrm>
            <a:prstGeom prst="rect">
              <a:avLst/>
            </a:prstGeom>
          </p:spPr>
          <p:txBody>
            <a:bodyPr wrap="none">
              <a:spAutoFit/>
            </a:bodyPr>
            <a:lstStyle/>
            <a:p>
              <a:pPr latinLnBrk="1"/>
              <a:r>
                <a:rPr lang="en-US" altLang="ko-KR" sz="500" dirty="0" err="1">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Palmitoylcarnitine</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73" name="직사각형 172"/>
            <p:cNvSpPr/>
            <p:nvPr/>
          </p:nvSpPr>
          <p:spPr>
            <a:xfrm>
              <a:off x="3194869" y="5499063"/>
              <a:ext cx="958917"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Adenosine monophosphate</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74" name="직사각형 173"/>
            <p:cNvSpPr/>
            <p:nvPr/>
          </p:nvSpPr>
          <p:spPr>
            <a:xfrm>
              <a:off x="3199451" y="5588899"/>
              <a:ext cx="556563" cy="169277"/>
            </a:xfrm>
            <a:prstGeom prst="rect">
              <a:avLst/>
            </a:prstGeom>
          </p:spPr>
          <p:txBody>
            <a:bodyPr wrap="none">
              <a:spAutoFit/>
            </a:bodyPr>
            <a:lstStyle/>
            <a:p>
              <a:pPr latinLnBrk="1"/>
              <a:r>
                <a:rPr lang="en-US" altLang="ko-KR" sz="500" dirty="0" err="1">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Synaptamide</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75" name="직사각형 174"/>
            <p:cNvSpPr/>
            <p:nvPr/>
          </p:nvSpPr>
          <p:spPr>
            <a:xfrm>
              <a:off x="3196978" y="5688176"/>
              <a:ext cx="771365" cy="169277"/>
            </a:xfrm>
            <a:prstGeom prst="rect">
              <a:avLst/>
            </a:prstGeom>
          </p:spPr>
          <p:txBody>
            <a:bodyPr wrap="none">
              <a:spAutoFit/>
            </a:bodyPr>
            <a:lstStyle/>
            <a:p>
              <a:pPr latinLnBrk="1"/>
              <a:r>
                <a:rPr lang="en-US" altLang="ko-KR" sz="500" dirty="0" err="1">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Ferulic</a:t>
              </a:r>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 acid 4-sulfate</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76" name="직사각형 175"/>
            <p:cNvSpPr/>
            <p:nvPr/>
          </p:nvSpPr>
          <p:spPr>
            <a:xfrm>
              <a:off x="3194869" y="5783588"/>
              <a:ext cx="503664"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Maleic acid</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77" name="직사각형 176"/>
            <p:cNvSpPr/>
            <p:nvPr/>
          </p:nvSpPr>
          <p:spPr>
            <a:xfrm>
              <a:off x="3198876" y="4917548"/>
              <a:ext cx="793807" cy="169277"/>
            </a:xfrm>
            <a:prstGeom prst="rect">
              <a:avLst/>
            </a:prstGeom>
          </p:spPr>
          <p:txBody>
            <a:bodyPr wrap="none">
              <a:spAutoFit/>
            </a:bodyPr>
            <a:lstStyle/>
            <a:p>
              <a:pPr latinLnBrk="1"/>
              <a:r>
                <a:rPr lang="en-US" altLang="ko-KR"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PI(16:0/18:2(9Z,12Z))</a:t>
              </a:r>
              <a:endParaRPr lang="ko-KR" altLang="en-US" sz="5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grpSp>
      <p:sp>
        <p:nvSpPr>
          <p:cNvPr id="178" name="직사각형 177"/>
          <p:cNvSpPr/>
          <p:nvPr/>
        </p:nvSpPr>
        <p:spPr>
          <a:xfrm>
            <a:off x="2878393" y="4188170"/>
            <a:ext cx="1212148" cy="47944"/>
          </a:xfrm>
          <a:prstGeom prst="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9" name="직사각형 178"/>
          <p:cNvSpPr/>
          <p:nvPr/>
        </p:nvSpPr>
        <p:spPr>
          <a:xfrm>
            <a:off x="1620216" y="4188170"/>
            <a:ext cx="1212148" cy="47944"/>
          </a:xfrm>
          <a:prstGeom prst="rect">
            <a:avLst/>
          </a:prstGeom>
          <a:solidFill>
            <a:srgbClr val="FF8000"/>
          </a:solidFill>
          <a:ln>
            <a:solidFill>
              <a:srgbClr val="FF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0" name="직사각형 179"/>
          <p:cNvSpPr/>
          <p:nvPr/>
        </p:nvSpPr>
        <p:spPr>
          <a:xfrm>
            <a:off x="2052480" y="4212142"/>
            <a:ext cx="335348" cy="200055"/>
          </a:xfrm>
          <a:prstGeom prst="rect">
            <a:avLst/>
          </a:prstGeom>
        </p:spPr>
        <p:txBody>
          <a:bodyPr wrap="none">
            <a:spAutoFit/>
          </a:bodyPr>
          <a:lstStyle/>
          <a:p>
            <a:pPr latinLnBrk="1"/>
            <a:r>
              <a:rPr lang="en-US" altLang="ko-KR" sz="700" dirty="0" smtClean="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MI3</a:t>
            </a:r>
            <a:endParaRPr lang="ko-KR" altLang="en-US" sz="7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81" name="직사각형 180"/>
          <p:cNvSpPr/>
          <p:nvPr/>
        </p:nvSpPr>
        <p:spPr>
          <a:xfrm>
            <a:off x="3294954" y="4212142"/>
            <a:ext cx="385042" cy="200055"/>
          </a:xfrm>
          <a:prstGeom prst="rect">
            <a:avLst/>
          </a:prstGeom>
        </p:spPr>
        <p:txBody>
          <a:bodyPr wrap="none">
            <a:spAutoFit/>
          </a:bodyPr>
          <a:lstStyle/>
          <a:p>
            <a:pPr latinLnBrk="1"/>
            <a:r>
              <a:rPr lang="en-US" altLang="ko-KR" sz="700" dirty="0" smtClean="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rPr>
              <a:t>MI29</a:t>
            </a:r>
            <a:endParaRPr lang="ko-KR" altLang="en-US" sz="700" dirty="0">
              <a:solidFill>
                <a:sysClr val="windowText" lastClr="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pic>
        <p:nvPicPr>
          <p:cNvPr id="182" name="그림 181"/>
          <p:cNvPicPr>
            <a:picLocks noChangeAspect="1"/>
          </p:cNvPicPr>
          <p:nvPr/>
        </p:nvPicPr>
        <p:blipFill>
          <a:blip r:embed="rId3"/>
          <a:stretch>
            <a:fillRect/>
          </a:stretch>
        </p:blipFill>
        <p:spPr>
          <a:xfrm rot="5400000">
            <a:off x="3807463" y="4186845"/>
            <a:ext cx="45719" cy="520438"/>
          </a:xfrm>
          <a:prstGeom prst="rect">
            <a:avLst/>
          </a:prstGeom>
        </p:spPr>
      </p:pic>
      <p:sp>
        <p:nvSpPr>
          <p:cNvPr id="183" name="Rectangle 558"/>
          <p:cNvSpPr>
            <a:spLocks noChangeArrowheads="1"/>
          </p:cNvSpPr>
          <p:nvPr/>
        </p:nvSpPr>
        <p:spPr bwMode="auto">
          <a:xfrm>
            <a:off x="3568094" y="4493734"/>
            <a:ext cx="117020"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5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Low</a:t>
            </a:r>
            <a:endParaRPr kumimoji="0" lang="ko-KR" altLang="ko-KR" sz="8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84" name="Rectangle 558"/>
          <p:cNvSpPr>
            <a:spLocks noChangeArrowheads="1"/>
          </p:cNvSpPr>
          <p:nvPr/>
        </p:nvSpPr>
        <p:spPr bwMode="auto">
          <a:xfrm>
            <a:off x="3949114" y="4493734"/>
            <a:ext cx="13144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ko-KR" sz="500" dirty="0" smtClean="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High</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69" name="TextBox 168"/>
          <p:cNvSpPr txBox="1"/>
          <p:nvPr/>
        </p:nvSpPr>
        <p:spPr>
          <a:xfrm>
            <a:off x="1046827" y="1126435"/>
            <a:ext cx="319318" cy="400110"/>
          </a:xfrm>
          <a:prstGeom prst="rect">
            <a:avLst/>
          </a:prstGeom>
          <a:noFill/>
        </p:spPr>
        <p:txBody>
          <a:bodyPr wrap="none" rtlCol="0">
            <a:spAutoFit/>
          </a:bodyPr>
          <a:lstStyle/>
          <a:p>
            <a:r>
              <a:rPr lang="en-US" altLang="ko-KR" sz="2000" dirty="0" smtClean="0">
                <a:latin typeface="Tahoma" pitchFamily="34" charset="0"/>
                <a:cs typeface="Tahoma" pitchFamily="34" charset="0"/>
              </a:rPr>
              <a:t>a</a:t>
            </a:r>
            <a:endParaRPr lang="ko-KR" altLang="en-US" sz="2000" dirty="0">
              <a:latin typeface="Tahoma" pitchFamily="34" charset="0"/>
              <a:cs typeface="Tahoma" pitchFamily="34" charset="0"/>
            </a:endParaRPr>
          </a:p>
        </p:txBody>
      </p:sp>
      <p:pic>
        <p:nvPicPr>
          <p:cNvPr id="82" name="그림 81"/>
          <p:cNvPicPr>
            <a:picLocks noChangeAspect="1"/>
          </p:cNvPicPr>
          <p:nvPr/>
        </p:nvPicPr>
        <p:blipFill rotWithShape="1">
          <a:blip r:embed="rId4">
            <a:extLst>
              <a:ext uri="{28A0092B-C50C-407E-A947-70E740481C1C}">
                <a14:useLocalDpi xmlns:a14="http://schemas.microsoft.com/office/drawing/2010/main" val="0"/>
              </a:ext>
            </a:extLst>
          </a:blip>
          <a:srcRect l="9629" t="5740" r="5741" b="9259"/>
          <a:stretch/>
        </p:blipFill>
        <p:spPr>
          <a:xfrm>
            <a:off x="970310" y="4836176"/>
            <a:ext cx="1386000" cy="1392066"/>
          </a:xfrm>
          <a:prstGeom prst="rect">
            <a:avLst/>
          </a:prstGeom>
        </p:spPr>
      </p:pic>
      <p:sp>
        <p:nvSpPr>
          <p:cNvPr id="83" name="Rectangle 558"/>
          <p:cNvSpPr>
            <a:spLocks noChangeArrowheads="1"/>
          </p:cNvSpPr>
          <p:nvPr/>
        </p:nvSpPr>
        <p:spPr bwMode="auto">
          <a:xfrm>
            <a:off x="783257" y="5134431"/>
            <a:ext cx="177934"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ko-KR" sz="500" dirty="0">
                <a:latin typeface="Arial Unicode MS" panose="020B0604020202020204" pitchFamily="50" charset="-127"/>
                <a:ea typeface="Arial Unicode MS" panose="020B0604020202020204" pitchFamily="50" charset="-127"/>
                <a:cs typeface="Arial Unicode MS" panose="020B0604020202020204" pitchFamily="50" charset="-127"/>
              </a:rPr>
              <a:t>5</a:t>
            </a: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e+06</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4" name="Rectangle 558"/>
          <p:cNvSpPr>
            <a:spLocks noChangeArrowheads="1"/>
          </p:cNvSpPr>
          <p:nvPr/>
        </p:nvSpPr>
        <p:spPr bwMode="auto">
          <a:xfrm>
            <a:off x="909443" y="5508888"/>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5" name="Rectangle 558"/>
          <p:cNvSpPr>
            <a:spLocks noChangeArrowheads="1"/>
          </p:cNvSpPr>
          <p:nvPr/>
        </p:nvSpPr>
        <p:spPr bwMode="auto">
          <a:xfrm>
            <a:off x="1241675" y="6236386"/>
            <a:ext cx="25167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-1.0e+07</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6" name="Rectangle 558"/>
          <p:cNvSpPr>
            <a:spLocks noChangeArrowheads="1"/>
          </p:cNvSpPr>
          <p:nvPr/>
        </p:nvSpPr>
        <p:spPr bwMode="auto">
          <a:xfrm>
            <a:off x="1722855" y="6246318"/>
            <a:ext cx="352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7" name="Rectangle 558"/>
          <p:cNvSpPr>
            <a:spLocks noChangeArrowheads="1"/>
          </p:cNvSpPr>
          <p:nvPr/>
        </p:nvSpPr>
        <p:spPr bwMode="auto">
          <a:xfrm rot="16200000">
            <a:off x="485758" y="5433458"/>
            <a:ext cx="38311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PC2 (34.5 %)</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8" name="Rectangle 558"/>
          <p:cNvSpPr>
            <a:spLocks noChangeArrowheads="1"/>
          </p:cNvSpPr>
          <p:nvPr/>
        </p:nvSpPr>
        <p:spPr bwMode="auto">
          <a:xfrm>
            <a:off x="1424011" y="6361056"/>
            <a:ext cx="383118"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PC1 (</a:t>
            </a:r>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64</a:t>
            </a: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.1 %)</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89" name="Rectangle 558"/>
          <p:cNvSpPr>
            <a:spLocks noChangeArrowheads="1"/>
          </p:cNvSpPr>
          <p:nvPr/>
        </p:nvSpPr>
        <p:spPr bwMode="auto">
          <a:xfrm>
            <a:off x="1009291" y="4881533"/>
            <a:ext cx="408766"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500" i="1"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P</a:t>
            </a: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 value &lt; 0.05</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90" name="Rectangle 558"/>
          <p:cNvSpPr>
            <a:spLocks noChangeArrowheads="1"/>
          </p:cNvSpPr>
          <p:nvPr/>
        </p:nvSpPr>
        <p:spPr bwMode="auto">
          <a:xfrm>
            <a:off x="764642" y="5873819"/>
            <a:ext cx="19877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-5</a:t>
            </a: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e+06</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91" name="Rectangle 558"/>
          <p:cNvSpPr>
            <a:spLocks noChangeArrowheads="1"/>
          </p:cNvSpPr>
          <p:nvPr/>
        </p:nvSpPr>
        <p:spPr bwMode="auto">
          <a:xfrm>
            <a:off x="882490" y="6236386"/>
            <a:ext cx="25167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a:t>
            </a:r>
            <a:r>
              <a:rPr lang="en-US" altLang="ko-KR" sz="500" dirty="0" smtClean="0">
                <a:latin typeface="Arial Unicode MS" panose="020B0604020202020204" pitchFamily="50" charset="-127"/>
                <a:ea typeface="Arial Unicode MS" panose="020B0604020202020204" pitchFamily="50" charset="-127"/>
                <a:cs typeface="Arial Unicode MS" panose="020B0604020202020204" pitchFamily="50" charset="-127"/>
              </a:rPr>
              <a:t>2</a:t>
            </a: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.0e+07</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92" name="Rectangle 558"/>
          <p:cNvSpPr>
            <a:spLocks noChangeArrowheads="1"/>
          </p:cNvSpPr>
          <p:nvPr/>
        </p:nvSpPr>
        <p:spPr bwMode="auto">
          <a:xfrm>
            <a:off x="1956852" y="6246318"/>
            <a:ext cx="23083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1.0e+07</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93" name="Rectangle 558"/>
          <p:cNvSpPr>
            <a:spLocks noChangeArrowheads="1"/>
          </p:cNvSpPr>
          <p:nvPr/>
        </p:nvSpPr>
        <p:spPr bwMode="auto">
          <a:xfrm>
            <a:off x="2220137" y="6246318"/>
            <a:ext cx="230832" cy="7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1.5e+07</a:t>
            </a:r>
            <a:endParaRPr kumimoji="0" lang="ko-KR" altLang="ko-KR" sz="5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94" name="TextBox 93"/>
          <p:cNvSpPr txBox="1"/>
          <p:nvPr/>
        </p:nvSpPr>
        <p:spPr>
          <a:xfrm>
            <a:off x="483478" y="4570743"/>
            <a:ext cx="325730" cy="400110"/>
          </a:xfrm>
          <a:prstGeom prst="rect">
            <a:avLst/>
          </a:prstGeom>
          <a:noFill/>
        </p:spPr>
        <p:txBody>
          <a:bodyPr wrap="none" rtlCol="0">
            <a:spAutoFit/>
          </a:bodyPr>
          <a:lstStyle/>
          <a:p>
            <a:r>
              <a:rPr lang="en-US" altLang="ko-KR" sz="2000" dirty="0" smtClean="0">
                <a:latin typeface="Tahoma" pitchFamily="34" charset="0"/>
                <a:cs typeface="Tahoma" pitchFamily="34" charset="0"/>
              </a:rPr>
              <a:t>b</a:t>
            </a:r>
            <a:endParaRPr lang="ko-KR" altLang="en-US" sz="2000" dirty="0">
              <a:latin typeface="Tahoma" pitchFamily="34" charset="0"/>
              <a:cs typeface="Tahoma" pitchFamily="34" charset="0"/>
            </a:endParaRPr>
          </a:p>
        </p:txBody>
      </p:sp>
      <p:grpSp>
        <p:nvGrpSpPr>
          <p:cNvPr id="96" name="그룹 95"/>
          <p:cNvGrpSpPr>
            <a:grpSpLocks noChangeAspect="1"/>
          </p:cNvGrpSpPr>
          <p:nvPr/>
        </p:nvGrpSpPr>
        <p:grpSpPr>
          <a:xfrm>
            <a:off x="4007556" y="4987146"/>
            <a:ext cx="1745972" cy="1274285"/>
            <a:chOff x="390535" y="4418014"/>
            <a:chExt cx="4965698" cy="3624184"/>
          </a:xfrm>
        </p:grpSpPr>
        <p:sp>
          <p:nvSpPr>
            <p:cNvPr id="193" name="Rectangle 5"/>
            <p:cNvSpPr>
              <a:spLocks noChangeArrowheads="1"/>
            </p:cNvSpPr>
            <p:nvPr/>
          </p:nvSpPr>
          <p:spPr bwMode="auto">
            <a:xfrm rot="5400000">
              <a:off x="1747845" y="6296026"/>
              <a:ext cx="239713" cy="2551113"/>
            </a:xfrm>
            <a:prstGeom prst="rect">
              <a:avLst/>
            </a:prstGeom>
            <a:solidFill>
              <a:srgbClr val="FFFF3F"/>
            </a:solidFill>
            <a:ln>
              <a:noFill/>
            </a:ln>
          </p:spPr>
          <p:txBody>
            <a:bodyPr vert="horz" wrap="square" lIns="91440" tIns="45720" rIns="91440" bIns="45720" numCol="1" anchor="t" anchorCtr="0" compatLnSpc="1">
              <a:prstTxWarp prst="textNoShape">
                <a:avLst/>
              </a:prstTxWarp>
            </a:bodyPr>
            <a:lstStyle/>
            <a:p>
              <a:endParaRPr lang="ko-KR" altLang="en-US" sz="7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94" name="Rectangle 7"/>
            <p:cNvSpPr>
              <a:spLocks noChangeArrowheads="1"/>
            </p:cNvSpPr>
            <p:nvPr/>
          </p:nvSpPr>
          <p:spPr bwMode="auto">
            <a:xfrm rot="5400000">
              <a:off x="2339189" y="5295107"/>
              <a:ext cx="238125" cy="3732213"/>
            </a:xfrm>
            <a:prstGeom prst="rect">
              <a:avLst/>
            </a:prstGeom>
            <a:solidFill>
              <a:srgbClr val="FFFF00"/>
            </a:solidFill>
            <a:ln>
              <a:noFill/>
            </a:ln>
          </p:spPr>
          <p:txBody>
            <a:bodyPr vert="horz" wrap="square" lIns="91440" tIns="45720" rIns="91440" bIns="45720" numCol="1" anchor="t" anchorCtr="0" compatLnSpc="1">
              <a:prstTxWarp prst="textNoShape">
                <a:avLst/>
              </a:prstTxWarp>
            </a:bodyPr>
            <a:lstStyle/>
            <a:p>
              <a:endParaRPr lang="ko-KR" altLang="en-US" sz="7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95" name="Rectangle 9"/>
            <p:cNvSpPr>
              <a:spLocks noChangeArrowheads="1"/>
            </p:cNvSpPr>
            <p:nvPr/>
          </p:nvSpPr>
          <p:spPr bwMode="auto">
            <a:xfrm rot="5400000">
              <a:off x="2470158" y="4754563"/>
              <a:ext cx="238125" cy="3994150"/>
            </a:xfrm>
            <a:prstGeom prst="rect">
              <a:avLst/>
            </a:prstGeom>
            <a:solidFill>
              <a:srgbClr val="FFD400"/>
            </a:solidFill>
            <a:ln>
              <a:noFill/>
            </a:ln>
          </p:spPr>
          <p:txBody>
            <a:bodyPr vert="horz" wrap="square" lIns="91440" tIns="45720" rIns="91440" bIns="45720" numCol="1" anchor="t" anchorCtr="0" compatLnSpc="1">
              <a:prstTxWarp prst="textNoShape">
                <a:avLst/>
              </a:prstTxWarp>
            </a:bodyPr>
            <a:lstStyle/>
            <a:p>
              <a:endParaRPr lang="ko-KR" altLang="en-US" sz="7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96" name="Rectangle 11"/>
            <p:cNvSpPr>
              <a:spLocks noChangeArrowheads="1"/>
            </p:cNvSpPr>
            <p:nvPr/>
          </p:nvSpPr>
          <p:spPr bwMode="auto">
            <a:xfrm rot="5400000">
              <a:off x="2470158" y="4344988"/>
              <a:ext cx="238125" cy="3994150"/>
            </a:xfrm>
            <a:prstGeom prst="rect">
              <a:avLst/>
            </a:prstGeom>
            <a:solidFill>
              <a:srgbClr val="FFA800"/>
            </a:solidFill>
            <a:ln>
              <a:noFill/>
            </a:ln>
          </p:spPr>
          <p:txBody>
            <a:bodyPr vert="horz" wrap="square" lIns="91440" tIns="45720" rIns="91440" bIns="45720" numCol="1" anchor="t" anchorCtr="0" compatLnSpc="1">
              <a:prstTxWarp prst="textNoShape">
                <a:avLst/>
              </a:prstTxWarp>
            </a:bodyPr>
            <a:lstStyle/>
            <a:p>
              <a:endParaRPr lang="ko-KR" altLang="en-US" sz="7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97" name="Rectangle 13"/>
            <p:cNvSpPr>
              <a:spLocks noChangeArrowheads="1"/>
            </p:cNvSpPr>
            <p:nvPr/>
          </p:nvSpPr>
          <p:spPr bwMode="auto">
            <a:xfrm rot="5400000">
              <a:off x="2469364" y="3934619"/>
              <a:ext cx="239713" cy="3994150"/>
            </a:xfrm>
            <a:prstGeom prst="rect">
              <a:avLst/>
            </a:prstGeom>
            <a:solidFill>
              <a:srgbClr val="FF7F00"/>
            </a:solidFill>
            <a:ln>
              <a:noFill/>
            </a:ln>
          </p:spPr>
          <p:txBody>
            <a:bodyPr vert="horz" wrap="square" lIns="91440" tIns="45720" rIns="91440" bIns="45720" numCol="1" anchor="t" anchorCtr="0" compatLnSpc="1">
              <a:prstTxWarp prst="textNoShape">
                <a:avLst/>
              </a:prstTxWarp>
            </a:bodyPr>
            <a:lstStyle/>
            <a:p>
              <a:endParaRPr lang="ko-KR" altLang="en-US" sz="7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98" name="Rectangle 15"/>
            <p:cNvSpPr>
              <a:spLocks noChangeArrowheads="1"/>
            </p:cNvSpPr>
            <p:nvPr/>
          </p:nvSpPr>
          <p:spPr bwMode="auto">
            <a:xfrm rot="5400000">
              <a:off x="2566202" y="3428207"/>
              <a:ext cx="239713" cy="4187825"/>
            </a:xfrm>
            <a:prstGeom prst="rect">
              <a:avLst/>
            </a:prstGeom>
            <a:solidFill>
              <a:srgbClr val="FF5400"/>
            </a:solidFill>
            <a:ln>
              <a:noFill/>
            </a:ln>
          </p:spPr>
          <p:txBody>
            <a:bodyPr vert="horz" wrap="square" lIns="91440" tIns="45720" rIns="91440" bIns="45720" numCol="1" anchor="t" anchorCtr="0" compatLnSpc="1">
              <a:prstTxWarp prst="textNoShape">
                <a:avLst/>
              </a:prstTxWarp>
            </a:bodyPr>
            <a:lstStyle/>
            <a:p>
              <a:endParaRPr lang="ko-KR" altLang="en-US" sz="7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99" name="Rectangle 17"/>
            <p:cNvSpPr>
              <a:spLocks noChangeArrowheads="1"/>
            </p:cNvSpPr>
            <p:nvPr/>
          </p:nvSpPr>
          <p:spPr bwMode="auto">
            <a:xfrm rot="5400000">
              <a:off x="2566202" y="3018632"/>
              <a:ext cx="239713" cy="4187825"/>
            </a:xfrm>
            <a:prstGeom prst="rect">
              <a:avLst/>
            </a:prstGeom>
            <a:solidFill>
              <a:srgbClr val="FF2800"/>
            </a:solidFill>
            <a:ln>
              <a:noFill/>
            </a:ln>
          </p:spPr>
          <p:txBody>
            <a:bodyPr vert="horz" wrap="square" lIns="91440" tIns="45720" rIns="91440" bIns="45720" numCol="1" anchor="t" anchorCtr="0" compatLnSpc="1">
              <a:prstTxWarp prst="textNoShape">
                <a:avLst/>
              </a:prstTxWarp>
            </a:bodyPr>
            <a:lstStyle/>
            <a:p>
              <a:endParaRPr lang="ko-KR" altLang="en-US" sz="7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00" name="Rectangle 19"/>
            <p:cNvSpPr>
              <a:spLocks noChangeArrowheads="1"/>
            </p:cNvSpPr>
            <p:nvPr/>
          </p:nvSpPr>
          <p:spPr bwMode="auto">
            <a:xfrm rot="5400000">
              <a:off x="2578108" y="2597151"/>
              <a:ext cx="239713" cy="4211638"/>
            </a:xfrm>
            <a:prstGeom prst="rect">
              <a:avLst/>
            </a:pr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7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01" name="Freeform 21"/>
            <p:cNvSpPr>
              <a:spLocks noEditPoints="1"/>
            </p:cNvSpPr>
            <p:nvPr/>
          </p:nvSpPr>
          <p:spPr bwMode="auto">
            <a:xfrm rot="5400000">
              <a:off x="-1227922" y="6036471"/>
              <a:ext cx="3438526" cy="201612"/>
            </a:xfrm>
            <a:custGeom>
              <a:avLst/>
              <a:gdLst>
                <a:gd name="T0" fmla="*/ 0 w 2166"/>
                <a:gd name="T1" fmla="*/ 0 h 127"/>
                <a:gd name="T2" fmla="*/ 2166 w 2166"/>
                <a:gd name="T3" fmla="*/ 0 h 127"/>
                <a:gd name="T4" fmla="*/ 179 w 2166"/>
                <a:gd name="T5" fmla="*/ 127 h 127"/>
                <a:gd name="T6" fmla="*/ 179 w 2166"/>
                <a:gd name="T7" fmla="*/ 0 h 127"/>
                <a:gd name="T8" fmla="*/ 437 w 2166"/>
                <a:gd name="T9" fmla="*/ 127 h 127"/>
                <a:gd name="T10" fmla="*/ 437 w 2166"/>
                <a:gd name="T11" fmla="*/ 0 h 127"/>
                <a:gd name="T12" fmla="*/ 696 w 2166"/>
                <a:gd name="T13" fmla="*/ 127 h 127"/>
                <a:gd name="T14" fmla="*/ 696 w 2166"/>
                <a:gd name="T15" fmla="*/ 0 h 127"/>
                <a:gd name="T16" fmla="*/ 954 w 2166"/>
                <a:gd name="T17" fmla="*/ 127 h 127"/>
                <a:gd name="T18" fmla="*/ 954 w 2166"/>
                <a:gd name="T19" fmla="*/ 0 h 127"/>
                <a:gd name="T20" fmla="*/ 1212 w 2166"/>
                <a:gd name="T21" fmla="*/ 127 h 127"/>
                <a:gd name="T22" fmla="*/ 1212 w 2166"/>
                <a:gd name="T23" fmla="*/ 0 h 127"/>
                <a:gd name="T24" fmla="*/ 1470 w 2166"/>
                <a:gd name="T25" fmla="*/ 127 h 127"/>
                <a:gd name="T26" fmla="*/ 1470 w 2166"/>
                <a:gd name="T27" fmla="*/ 0 h 127"/>
                <a:gd name="T28" fmla="*/ 1728 w 2166"/>
                <a:gd name="T29" fmla="*/ 127 h 127"/>
                <a:gd name="T30" fmla="*/ 1728 w 2166"/>
                <a:gd name="T31" fmla="*/ 0 h 127"/>
                <a:gd name="T32" fmla="*/ 1986 w 2166"/>
                <a:gd name="T33" fmla="*/ 127 h 127"/>
                <a:gd name="T34" fmla="*/ 1986 w 2166"/>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66" h="127">
                  <a:moveTo>
                    <a:pt x="0" y="0"/>
                  </a:moveTo>
                  <a:lnTo>
                    <a:pt x="2166" y="0"/>
                  </a:lnTo>
                  <a:moveTo>
                    <a:pt x="179" y="127"/>
                  </a:moveTo>
                  <a:lnTo>
                    <a:pt x="179" y="0"/>
                  </a:lnTo>
                  <a:moveTo>
                    <a:pt x="437" y="127"/>
                  </a:moveTo>
                  <a:lnTo>
                    <a:pt x="437" y="0"/>
                  </a:lnTo>
                  <a:moveTo>
                    <a:pt x="696" y="127"/>
                  </a:moveTo>
                  <a:lnTo>
                    <a:pt x="696" y="0"/>
                  </a:lnTo>
                  <a:moveTo>
                    <a:pt x="954" y="127"/>
                  </a:moveTo>
                  <a:lnTo>
                    <a:pt x="954" y="0"/>
                  </a:lnTo>
                  <a:moveTo>
                    <a:pt x="1212" y="127"/>
                  </a:moveTo>
                  <a:lnTo>
                    <a:pt x="1212" y="0"/>
                  </a:lnTo>
                  <a:moveTo>
                    <a:pt x="1470" y="127"/>
                  </a:moveTo>
                  <a:lnTo>
                    <a:pt x="1470" y="0"/>
                  </a:lnTo>
                  <a:moveTo>
                    <a:pt x="1728" y="127"/>
                  </a:moveTo>
                  <a:lnTo>
                    <a:pt x="1728" y="0"/>
                  </a:lnTo>
                  <a:moveTo>
                    <a:pt x="1986" y="127"/>
                  </a:moveTo>
                  <a:lnTo>
                    <a:pt x="1986" y="0"/>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02" name="Rectangle 22"/>
            <p:cNvSpPr>
              <a:spLocks noChangeArrowheads="1"/>
            </p:cNvSpPr>
            <p:nvPr/>
          </p:nvSpPr>
          <p:spPr bwMode="auto">
            <a:xfrm>
              <a:off x="521600" y="7934475"/>
              <a:ext cx="49695" cy="10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0</a:t>
              </a:r>
              <a:endParaRPr kumimoji="0" lang="ko-KR" altLang="ko-KR" sz="7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03" name="Rectangle 23"/>
            <p:cNvSpPr>
              <a:spLocks noChangeArrowheads="1"/>
            </p:cNvSpPr>
            <p:nvPr/>
          </p:nvSpPr>
          <p:spPr bwMode="auto">
            <a:xfrm>
              <a:off x="1469339" y="7934475"/>
              <a:ext cx="49695" cy="10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1</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04" name="Rectangle 24"/>
            <p:cNvSpPr>
              <a:spLocks noChangeArrowheads="1"/>
            </p:cNvSpPr>
            <p:nvPr/>
          </p:nvSpPr>
          <p:spPr bwMode="auto">
            <a:xfrm>
              <a:off x="2417077" y="7934475"/>
              <a:ext cx="49695" cy="10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2</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05" name="Rectangle 25"/>
            <p:cNvSpPr>
              <a:spLocks noChangeArrowheads="1"/>
            </p:cNvSpPr>
            <p:nvPr/>
          </p:nvSpPr>
          <p:spPr bwMode="auto">
            <a:xfrm>
              <a:off x="3364813" y="7934475"/>
              <a:ext cx="49695" cy="10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3</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06" name="Rectangle 26"/>
            <p:cNvSpPr>
              <a:spLocks noChangeArrowheads="1"/>
            </p:cNvSpPr>
            <p:nvPr/>
          </p:nvSpPr>
          <p:spPr bwMode="auto">
            <a:xfrm>
              <a:off x="4314139" y="7934475"/>
              <a:ext cx="49695" cy="10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4</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07" name="Rectangle 27"/>
            <p:cNvSpPr>
              <a:spLocks noChangeArrowheads="1"/>
            </p:cNvSpPr>
            <p:nvPr/>
          </p:nvSpPr>
          <p:spPr bwMode="auto">
            <a:xfrm>
              <a:off x="5261877" y="7934475"/>
              <a:ext cx="49695" cy="10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o-KR" altLang="ko-KR" sz="700" i="0" u="none" strike="noStrike" cap="none" normalizeH="0" baseline="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5</a:t>
              </a:r>
              <a:endParaRPr kumimoji="0" lang="ko-KR" altLang="ko-KR" sz="700" i="0" u="none" strike="noStrike" cap="none" normalizeH="0" baseline="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08" name="Freeform 28"/>
            <p:cNvSpPr>
              <a:spLocks noEditPoints="1"/>
            </p:cNvSpPr>
            <p:nvPr/>
          </p:nvSpPr>
          <p:spPr bwMode="auto">
            <a:xfrm rot="5400000">
              <a:off x="2913864" y="5498307"/>
              <a:ext cx="96838" cy="4787900"/>
            </a:xfrm>
            <a:custGeom>
              <a:avLst/>
              <a:gdLst>
                <a:gd name="T0" fmla="*/ 0 w 61"/>
                <a:gd name="T1" fmla="*/ 3016 h 3016"/>
                <a:gd name="T2" fmla="*/ 0 w 61"/>
                <a:gd name="T3" fmla="*/ 0 h 3016"/>
                <a:gd name="T4" fmla="*/ 0 w 61"/>
                <a:gd name="T5" fmla="*/ 3001 h 3016"/>
                <a:gd name="T6" fmla="*/ 61 w 61"/>
                <a:gd name="T7" fmla="*/ 3001 h 3016"/>
                <a:gd name="T8" fmla="*/ 0 w 61"/>
                <a:gd name="T9" fmla="*/ 2404 h 3016"/>
                <a:gd name="T10" fmla="*/ 61 w 61"/>
                <a:gd name="T11" fmla="*/ 2404 h 3016"/>
                <a:gd name="T12" fmla="*/ 0 w 61"/>
                <a:gd name="T13" fmla="*/ 1807 h 3016"/>
                <a:gd name="T14" fmla="*/ 61 w 61"/>
                <a:gd name="T15" fmla="*/ 1807 h 3016"/>
                <a:gd name="T16" fmla="*/ 0 w 61"/>
                <a:gd name="T17" fmla="*/ 1209 h 3016"/>
                <a:gd name="T18" fmla="*/ 61 w 61"/>
                <a:gd name="T19" fmla="*/ 1209 h 3016"/>
                <a:gd name="T20" fmla="*/ 0 w 61"/>
                <a:gd name="T21" fmla="*/ 612 h 3016"/>
                <a:gd name="T22" fmla="*/ 61 w 61"/>
                <a:gd name="T23" fmla="*/ 612 h 3016"/>
                <a:gd name="T24" fmla="*/ 0 w 61"/>
                <a:gd name="T25" fmla="*/ 15 h 3016"/>
                <a:gd name="T26" fmla="*/ 61 w 61"/>
                <a:gd name="T27" fmla="*/ 15 h 3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3016">
                  <a:moveTo>
                    <a:pt x="0" y="3016"/>
                  </a:moveTo>
                  <a:lnTo>
                    <a:pt x="0" y="0"/>
                  </a:lnTo>
                  <a:moveTo>
                    <a:pt x="0" y="3001"/>
                  </a:moveTo>
                  <a:lnTo>
                    <a:pt x="61" y="3001"/>
                  </a:lnTo>
                  <a:moveTo>
                    <a:pt x="0" y="2404"/>
                  </a:moveTo>
                  <a:lnTo>
                    <a:pt x="61" y="2404"/>
                  </a:lnTo>
                  <a:moveTo>
                    <a:pt x="0" y="1807"/>
                  </a:moveTo>
                  <a:lnTo>
                    <a:pt x="61" y="1807"/>
                  </a:lnTo>
                  <a:moveTo>
                    <a:pt x="0" y="1209"/>
                  </a:moveTo>
                  <a:lnTo>
                    <a:pt x="61" y="1209"/>
                  </a:lnTo>
                  <a:moveTo>
                    <a:pt x="0" y="612"/>
                  </a:moveTo>
                  <a:lnTo>
                    <a:pt x="61" y="612"/>
                  </a:lnTo>
                  <a:moveTo>
                    <a:pt x="0" y="15"/>
                  </a:moveTo>
                  <a:lnTo>
                    <a:pt x="61" y="15"/>
                  </a:lnTo>
                </a:path>
              </a:pathLst>
            </a:custGeom>
            <a:noFill/>
            <a:ln w="63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700">
                <a:latin typeface="Arial Unicode MS" panose="020B0604020202020204" pitchFamily="50" charset="-127"/>
                <a:ea typeface="Arial Unicode MS" panose="020B0604020202020204" pitchFamily="50" charset="-127"/>
                <a:cs typeface="Arial Unicode MS" panose="020B0604020202020204" pitchFamily="50" charset="-127"/>
              </a:endParaRPr>
            </a:p>
          </p:txBody>
        </p:sp>
      </p:grpSp>
      <p:sp>
        <p:nvSpPr>
          <p:cNvPr id="97" name="TextBox 96"/>
          <p:cNvSpPr txBox="1"/>
          <p:nvPr/>
        </p:nvSpPr>
        <p:spPr>
          <a:xfrm>
            <a:off x="2638410" y="4992080"/>
            <a:ext cx="1472819"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Biosynthesis of unsaturated fatty acid</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98" name="TextBox 97"/>
          <p:cNvSpPr txBox="1"/>
          <p:nvPr/>
        </p:nvSpPr>
        <p:spPr>
          <a:xfrm>
            <a:off x="2789956" y="5275269"/>
            <a:ext cx="1321274" cy="184666"/>
          </a:xfrm>
          <a:prstGeom prst="rect">
            <a:avLst/>
          </a:prstGeom>
          <a:noFill/>
        </p:spPr>
        <p:txBody>
          <a:bodyPr wrap="square" rtlCol="0">
            <a:spAutoFit/>
          </a:bodyPr>
          <a:lstStyle/>
          <a:p>
            <a:r>
              <a:rPr lang="en-US" altLang="ko-KR" sz="600" dirty="0" err="1" smtClean="0">
                <a:latin typeface="Arial Unicode MS" panose="020B0604020202020204" pitchFamily="50" charset="-127"/>
                <a:ea typeface="Arial Unicode MS" panose="020B0604020202020204" pitchFamily="50" charset="-127"/>
                <a:cs typeface="Arial Unicode MS" panose="020B0604020202020204" pitchFamily="50" charset="-127"/>
              </a:rPr>
              <a:t>Glycerophospholipid</a:t>
            </a:r>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 metabolism</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99" name="TextBox 98"/>
          <p:cNvSpPr txBox="1"/>
          <p:nvPr/>
        </p:nvSpPr>
        <p:spPr>
          <a:xfrm>
            <a:off x="3471433" y="5417074"/>
            <a:ext cx="607010"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Citrate cycle</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00" name="TextBox 99"/>
          <p:cNvSpPr txBox="1"/>
          <p:nvPr/>
        </p:nvSpPr>
        <p:spPr>
          <a:xfrm>
            <a:off x="2367438" y="5563192"/>
            <a:ext cx="1808965"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Alanine, aspartate and glutamate metabolism</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01" name="TextBox 100"/>
          <p:cNvSpPr txBox="1"/>
          <p:nvPr/>
        </p:nvSpPr>
        <p:spPr>
          <a:xfrm>
            <a:off x="2504993" y="5709558"/>
            <a:ext cx="1593980" cy="184666"/>
          </a:xfrm>
          <a:prstGeom prst="rect">
            <a:avLst/>
          </a:prstGeom>
          <a:noFill/>
        </p:spPr>
        <p:txBody>
          <a:bodyPr wrap="square" rtlCol="0">
            <a:spAutoFit/>
          </a:bodyPr>
          <a:lstStyle/>
          <a:p>
            <a:r>
              <a:rPr lang="en-US" altLang="ko-KR" sz="600" dirty="0" err="1" smtClean="0">
                <a:latin typeface="Arial Unicode MS" panose="020B0604020202020204" pitchFamily="50" charset="-127"/>
                <a:ea typeface="Arial Unicode MS" panose="020B0604020202020204" pitchFamily="50" charset="-127"/>
                <a:cs typeface="Arial Unicode MS" panose="020B0604020202020204" pitchFamily="50" charset="-127"/>
              </a:rPr>
              <a:t>Glyoxylate</a:t>
            </a:r>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 and </a:t>
            </a:r>
            <a:r>
              <a:rPr lang="en-US" altLang="ko-KR" sz="600" dirty="0" err="1" smtClean="0">
                <a:latin typeface="Arial Unicode MS" panose="020B0604020202020204" pitchFamily="50" charset="-127"/>
                <a:ea typeface="Arial Unicode MS" panose="020B0604020202020204" pitchFamily="50" charset="-127"/>
                <a:cs typeface="Arial Unicode MS" panose="020B0604020202020204" pitchFamily="50" charset="-127"/>
              </a:rPr>
              <a:t>dicarboxylate</a:t>
            </a:r>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 metabolism</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02" name="TextBox 101"/>
          <p:cNvSpPr txBox="1"/>
          <p:nvPr/>
        </p:nvSpPr>
        <p:spPr>
          <a:xfrm>
            <a:off x="3067428" y="5854802"/>
            <a:ext cx="1027222"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Sphingolipid metabolism</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03" name="TextBox 102"/>
          <p:cNvSpPr txBox="1"/>
          <p:nvPr/>
        </p:nvSpPr>
        <p:spPr>
          <a:xfrm>
            <a:off x="3256543" y="5994583"/>
            <a:ext cx="824063"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Purine metabolism</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04" name="TextBox 103"/>
          <p:cNvSpPr txBox="1"/>
          <p:nvPr/>
        </p:nvSpPr>
        <p:spPr>
          <a:xfrm>
            <a:off x="2492389" y="5129151"/>
            <a:ext cx="1635399"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Glycine, serine and threonine metabolism</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pic>
        <p:nvPicPr>
          <p:cNvPr id="105" name="그림 104"/>
          <p:cNvPicPr>
            <a:picLocks/>
          </p:cNvPicPr>
          <p:nvPr/>
        </p:nvPicPr>
        <p:blipFill rotWithShape="1">
          <a:blip r:embed="rId5"/>
          <a:srcRect r="91424" b="4956"/>
          <a:stretch/>
        </p:blipFill>
        <p:spPr>
          <a:xfrm>
            <a:off x="5972574" y="5495891"/>
            <a:ext cx="144000" cy="612000"/>
          </a:xfrm>
          <a:prstGeom prst="rect">
            <a:avLst/>
          </a:prstGeom>
        </p:spPr>
      </p:pic>
      <p:sp>
        <p:nvSpPr>
          <p:cNvPr id="106" name="Rectangle 558"/>
          <p:cNvSpPr>
            <a:spLocks noChangeArrowheads="1"/>
          </p:cNvSpPr>
          <p:nvPr/>
        </p:nvSpPr>
        <p:spPr bwMode="auto">
          <a:xfrm>
            <a:off x="5961475" y="5372199"/>
            <a:ext cx="14266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6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Low</a:t>
            </a:r>
            <a:endParaRPr kumimoji="0" lang="ko-KR" altLang="ko-KR" sz="6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07" name="Rectangle 558"/>
          <p:cNvSpPr>
            <a:spLocks noChangeArrowheads="1"/>
          </p:cNvSpPr>
          <p:nvPr/>
        </p:nvSpPr>
        <p:spPr bwMode="auto">
          <a:xfrm>
            <a:off x="5967825" y="6116377"/>
            <a:ext cx="16030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ko-KR" sz="600" dirty="0" smtClean="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High</a:t>
            </a:r>
            <a:endParaRPr kumimoji="0" lang="ko-KR" altLang="ko-KR" sz="6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71" name="Rectangle 558"/>
          <p:cNvSpPr>
            <a:spLocks noChangeArrowheads="1"/>
          </p:cNvSpPr>
          <p:nvPr/>
        </p:nvSpPr>
        <p:spPr bwMode="auto">
          <a:xfrm>
            <a:off x="6128125" y="5719632"/>
            <a:ext cx="25808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600" i="1"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p</a:t>
            </a:r>
            <a:r>
              <a:rPr lang="en-US" altLang="ko-KR" sz="600" dirty="0" smtClean="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 </a:t>
            </a:r>
            <a:r>
              <a:rPr kumimoji="0" lang="en-US" altLang="ko-KR" sz="6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value</a:t>
            </a:r>
            <a:endParaRPr kumimoji="0" lang="ko-KR" altLang="ko-KR" sz="60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85" name="TextBox 184"/>
          <p:cNvSpPr txBox="1"/>
          <p:nvPr/>
        </p:nvSpPr>
        <p:spPr>
          <a:xfrm>
            <a:off x="4479521" y="6342497"/>
            <a:ext cx="1095942" cy="200055"/>
          </a:xfrm>
          <a:prstGeom prst="rect">
            <a:avLst/>
          </a:prstGeom>
          <a:noFill/>
        </p:spPr>
        <p:txBody>
          <a:bodyPr wrap="square" rtlCol="0">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Enrichment ratio</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grpSp>
        <p:nvGrpSpPr>
          <p:cNvPr id="186" name="그룹 185"/>
          <p:cNvGrpSpPr/>
          <p:nvPr/>
        </p:nvGrpSpPr>
        <p:grpSpPr>
          <a:xfrm>
            <a:off x="1838346" y="5875994"/>
            <a:ext cx="405475" cy="225378"/>
            <a:chOff x="2112703" y="547594"/>
            <a:chExt cx="405475" cy="225378"/>
          </a:xfrm>
        </p:grpSpPr>
        <p:sp>
          <p:nvSpPr>
            <p:cNvPr id="187" name="Rectangle 386"/>
            <p:cNvSpPr>
              <a:spLocks noChangeArrowheads="1"/>
            </p:cNvSpPr>
            <p:nvPr/>
          </p:nvSpPr>
          <p:spPr bwMode="auto">
            <a:xfrm>
              <a:off x="2292154" y="547594"/>
              <a:ext cx="17633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ko-KR" sz="700" i="1" dirty="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 </a:t>
              </a:r>
              <a:r>
                <a:rPr lang="en-US" altLang="ko-KR" sz="700" dirty="0" smtClean="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MI3</a:t>
              </a:r>
              <a:endParaRPr kumimoji="0" lang="ko-KR" altLang="ko-KR" sz="700" b="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88" name="Line 143"/>
            <p:cNvSpPr>
              <a:spLocks noChangeShapeType="1"/>
            </p:cNvSpPr>
            <p:nvPr/>
          </p:nvSpPr>
          <p:spPr bwMode="auto">
            <a:xfrm flipV="1">
              <a:off x="2112703" y="600360"/>
              <a:ext cx="154270" cy="2190"/>
            </a:xfrm>
            <a:prstGeom prst="line">
              <a:avLst/>
            </a:prstGeom>
            <a:noFill/>
            <a:ln w="6350" cap="flat">
              <a:solidFill>
                <a:srgbClr val="FF8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6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89" name="Oval 144"/>
            <p:cNvSpPr>
              <a:spLocks noChangeArrowheads="1"/>
            </p:cNvSpPr>
            <p:nvPr/>
          </p:nvSpPr>
          <p:spPr bwMode="auto">
            <a:xfrm>
              <a:off x="2166588" y="576488"/>
              <a:ext cx="49935" cy="49935"/>
            </a:xfrm>
            <a:prstGeom prst="ellipse">
              <a:avLst/>
            </a:prstGeom>
            <a:solidFill>
              <a:schemeClr val="accent2"/>
            </a:solidFill>
            <a:ln w="6350">
              <a:solidFill>
                <a:srgbClr val="FF8000"/>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sz="6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90" name="Rectangle 386"/>
            <p:cNvSpPr>
              <a:spLocks noChangeArrowheads="1"/>
            </p:cNvSpPr>
            <p:nvPr/>
          </p:nvSpPr>
          <p:spPr bwMode="auto">
            <a:xfrm>
              <a:off x="2292154" y="665250"/>
              <a:ext cx="22602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ko-KR" sz="700" i="1" dirty="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 </a:t>
              </a:r>
              <a:r>
                <a:rPr lang="en-US" altLang="ko-KR" sz="700" dirty="0" smtClean="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MI29</a:t>
              </a:r>
              <a:endParaRPr kumimoji="0" lang="ko-KR" altLang="ko-KR" sz="700" b="0" i="0" u="none" strike="noStrike" cap="none" normalizeH="0" baseline="0" dirty="0" smtClean="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91" name="Line 143"/>
            <p:cNvSpPr>
              <a:spLocks noChangeShapeType="1"/>
            </p:cNvSpPr>
            <p:nvPr/>
          </p:nvSpPr>
          <p:spPr bwMode="auto">
            <a:xfrm flipV="1">
              <a:off x="2112703" y="718016"/>
              <a:ext cx="154270" cy="2190"/>
            </a:xfrm>
            <a:prstGeom prst="line">
              <a:avLst/>
            </a:prstGeom>
            <a:noFill/>
            <a:ln w="6350" cap="flat">
              <a:solidFill>
                <a:srgbClr val="0000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60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92" name="Oval 144"/>
            <p:cNvSpPr>
              <a:spLocks noChangeArrowheads="1"/>
            </p:cNvSpPr>
            <p:nvPr/>
          </p:nvSpPr>
          <p:spPr bwMode="auto">
            <a:xfrm>
              <a:off x="2166588" y="694144"/>
              <a:ext cx="49935" cy="49935"/>
            </a:xfrm>
            <a:prstGeom prst="ellipse">
              <a:avLst/>
            </a:prstGeom>
            <a:solidFill>
              <a:srgbClr val="0000FF"/>
            </a:solidFill>
            <a:ln w="6350">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sz="600">
                <a:latin typeface="Arial Unicode MS" panose="020B0604020202020204" pitchFamily="50" charset="-127"/>
                <a:ea typeface="Arial Unicode MS" panose="020B0604020202020204" pitchFamily="50" charset="-127"/>
                <a:cs typeface="Arial Unicode MS" panose="020B0604020202020204" pitchFamily="50" charset="-127"/>
              </a:endParaRPr>
            </a:p>
          </p:txBody>
        </p:sp>
      </p:grpSp>
      <p:sp>
        <p:nvSpPr>
          <p:cNvPr id="130" name="TextBox 129"/>
          <p:cNvSpPr txBox="1"/>
          <p:nvPr/>
        </p:nvSpPr>
        <p:spPr>
          <a:xfrm>
            <a:off x="5204304" y="166814"/>
            <a:ext cx="1547218" cy="246221"/>
          </a:xfrm>
          <a:prstGeom prst="rect">
            <a:avLst/>
          </a:prstGeom>
          <a:noFill/>
        </p:spPr>
        <p:txBody>
          <a:bodyPr wrap="none" rtlCol="0">
            <a:spAutoFit/>
          </a:bodyPr>
          <a:lstStyle/>
          <a:p>
            <a:r>
              <a:rPr lang="en-US" altLang="ko-KR" sz="1000" dirty="0" smtClean="0">
                <a:latin typeface="Arial Unicode MS" panose="020B0604020202020204" pitchFamily="50" charset="-127"/>
                <a:ea typeface="Arial Unicode MS" panose="020B0604020202020204" pitchFamily="50" charset="-127"/>
                <a:cs typeface="Arial Unicode MS" panose="020B0604020202020204" pitchFamily="50" charset="-127"/>
              </a:rPr>
              <a:t>(Kim S. et al. </a:t>
            </a:r>
            <a:r>
              <a:rPr lang="en-US" altLang="ko-KR" sz="1000" dirty="0" err="1" smtClean="0">
                <a:latin typeface="Arial Unicode MS" panose="020B0604020202020204" pitchFamily="50" charset="-127"/>
                <a:ea typeface="Arial Unicode MS" panose="020B0604020202020204" pitchFamily="50" charset="-127"/>
                <a:cs typeface="Arial Unicode MS" panose="020B0604020202020204" pitchFamily="50" charset="-127"/>
              </a:rPr>
              <a:t>SFigure</a:t>
            </a:r>
            <a:r>
              <a:rPr lang="en-US" altLang="ko-KR" sz="1000" dirty="0" smtClean="0">
                <a:latin typeface="Arial Unicode MS" panose="020B0604020202020204" pitchFamily="50" charset="-127"/>
                <a:ea typeface="Arial Unicode MS" panose="020B0604020202020204" pitchFamily="50" charset="-127"/>
                <a:cs typeface="Arial Unicode MS" panose="020B0604020202020204" pitchFamily="50" charset="-127"/>
              </a:rPr>
              <a:t> 4)</a:t>
            </a:r>
            <a:endParaRPr lang="ko-KR" altLang="en-US" sz="10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 name="TextBox 1"/>
          <p:cNvSpPr txBox="1"/>
          <p:nvPr/>
        </p:nvSpPr>
        <p:spPr>
          <a:xfrm>
            <a:off x="361101" y="6837528"/>
            <a:ext cx="6251239" cy="1384995"/>
          </a:xfrm>
          <a:prstGeom prst="rect">
            <a:avLst/>
          </a:prstGeom>
          <a:noFill/>
        </p:spPr>
        <p:txBody>
          <a:bodyPr wrap="square" rtlCol="0">
            <a:spAutoFit/>
          </a:bodyPr>
          <a:lstStyle/>
          <a:p>
            <a:pPr algn="just"/>
            <a:r>
              <a:rPr lang="en-US" altLang="ko-KR" sz="1200" b="1" kern="100" dirty="0">
                <a:latin typeface="Times New Roman" panose="02020603050405020304" pitchFamily="18" charset="0"/>
                <a:cs typeface="Times New Roman" panose="02020603050405020304" pitchFamily="18" charset="0"/>
              </a:rPr>
              <a:t>Fig. </a:t>
            </a:r>
            <a:r>
              <a:rPr lang="en-US" altLang="ko-KR" sz="1200" b="1" kern="100" dirty="0" smtClean="0">
                <a:latin typeface="Times New Roman" panose="02020603050405020304" pitchFamily="18" charset="0"/>
                <a:cs typeface="Times New Roman" panose="02020603050405020304" pitchFamily="18" charset="0"/>
              </a:rPr>
              <a:t>S4</a:t>
            </a:r>
            <a:r>
              <a:rPr lang="en-US" altLang="ko-KR" sz="1200" dirty="0" smtClean="0">
                <a:latin typeface="Times New Roman" panose="02020603050405020304" pitchFamily="18" charset="0"/>
                <a:cs typeface="Times New Roman" panose="02020603050405020304" pitchFamily="18" charset="0"/>
              </a:rPr>
              <a:t>. </a:t>
            </a:r>
            <a:r>
              <a:rPr lang="en-US" altLang="ko-KR" sz="1200" dirty="0">
                <a:latin typeface="Times New Roman" panose="02020603050405020304" pitchFamily="18" charset="0"/>
                <a:cs typeface="Times New Roman" panose="02020603050405020304" pitchFamily="18" charset="0"/>
              </a:rPr>
              <a:t>Metabolic profiles in the lung tissues from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dirty="0">
                <a:latin typeface="Times New Roman" panose="02020603050405020304" pitchFamily="18" charset="0"/>
                <a:cs typeface="Times New Roman" panose="02020603050405020304" pitchFamily="18" charset="0"/>
              </a:rPr>
              <a:t>-treated mice. (a) Heat map displays the metabolic profiles in the lung tissues of mice treated with MI3 or MI29. (b) The principal component analysis plot shows the clustering between the mice treated with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dirty="0">
                <a:latin typeface="Times New Roman" panose="02020603050405020304" pitchFamily="18" charset="0"/>
                <a:cs typeface="Times New Roman" panose="02020603050405020304" pitchFamily="18" charset="0"/>
              </a:rPr>
              <a:t> MI3 and MI29. A summary of metabolite enrichment analysis is provided based on the metabolites that showed significant variation in the lung tissues of MI29-treated mice compared with MI3-treated mice. </a:t>
            </a:r>
            <a:endParaRPr lang="ko-KR" altLang="ko-KR" sz="1200" dirty="0">
              <a:latin typeface="Times New Roman" panose="02020603050405020304" pitchFamily="18" charset="0"/>
              <a:cs typeface="Times New Roman" panose="02020603050405020304" pitchFamily="18" charset="0"/>
            </a:endParaRPr>
          </a:p>
          <a:p>
            <a:pPr algn="just"/>
            <a:endParaRPr lang="ko-KR"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1189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표 5"/>
          <p:cNvGraphicFramePr>
            <a:graphicFrameLocks noGrp="1"/>
          </p:cNvGraphicFramePr>
          <p:nvPr>
            <p:extLst>
              <p:ext uri="{D42A27DB-BD31-4B8C-83A1-F6EECF244321}">
                <p14:modId xmlns:p14="http://schemas.microsoft.com/office/powerpoint/2010/main" val="852580304"/>
              </p:ext>
            </p:extLst>
          </p:nvPr>
        </p:nvGraphicFramePr>
        <p:xfrm>
          <a:off x="865485" y="3784851"/>
          <a:ext cx="1706036" cy="3008096"/>
        </p:xfrm>
        <a:graphic>
          <a:graphicData uri="http://schemas.openxmlformats.org/drawingml/2006/table">
            <a:tbl>
              <a:tblPr/>
              <a:tblGrid>
                <a:gridCol w="837318">
                  <a:extLst>
                    <a:ext uri="{9D8B030D-6E8A-4147-A177-3AD203B41FA5}">
                      <a16:colId xmlns:a16="http://schemas.microsoft.com/office/drawing/2014/main" val="3760901873"/>
                    </a:ext>
                  </a:extLst>
                </a:gridCol>
                <a:gridCol w="434359">
                  <a:extLst>
                    <a:ext uri="{9D8B030D-6E8A-4147-A177-3AD203B41FA5}">
                      <a16:colId xmlns:a16="http://schemas.microsoft.com/office/drawing/2014/main" val="2947487868"/>
                    </a:ext>
                  </a:extLst>
                </a:gridCol>
                <a:gridCol w="434359">
                  <a:extLst>
                    <a:ext uri="{9D8B030D-6E8A-4147-A177-3AD203B41FA5}">
                      <a16:colId xmlns:a16="http://schemas.microsoft.com/office/drawing/2014/main" val="2200111975"/>
                    </a:ext>
                  </a:extLst>
                </a:gridCol>
              </a:tblGrid>
              <a:tr h="115696">
                <a:tc>
                  <a:txBody>
                    <a:bodyPr/>
                    <a:lstStyle/>
                    <a:p>
                      <a:pPr algn="r" fontAlgn="ctr"/>
                      <a:r>
                        <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D-Ribose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2990532456"/>
                  </a:ext>
                </a:extLst>
              </a:tr>
              <a:tr h="115696">
                <a:tc>
                  <a:txBody>
                    <a:bodyPr/>
                    <a:lstStyle/>
                    <a:p>
                      <a:pPr algn="r" fontAlgn="ctr"/>
                      <a:r>
                        <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a:t>
                      </a:r>
                      <a:r>
                        <a:rPr lang="en-US" sz="600" b="0" i="0" u="none" strike="noStrike" dirty="0" err="1">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Adonitol</a:t>
                      </a:r>
                      <a:endPar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A9D08E"/>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1057309264"/>
                  </a:ext>
                </a:extLst>
              </a:tr>
              <a:tr h="115696">
                <a:tc>
                  <a:txBody>
                    <a:bodyPr/>
                    <a:lstStyle/>
                    <a:p>
                      <a:pPr algn="r" fontAlgn="ctr"/>
                      <a:r>
                        <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D-Galactose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2897787865"/>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D-Glucose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1956923042"/>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D-Fructose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72061154"/>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D-Mannose </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1036574032"/>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L-Sorbose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1668078348"/>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D-Mannitol</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3856901570"/>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D-Sorbitol </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3193512540"/>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N-Acetylglucosamine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1172629612"/>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Amygdalin</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A9D08E"/>
                    </a:solidFill>
                  </a:tcPr>
                </a:tc>
                <a:extLst>
                  <a:ext uri="{0D108BD9-81ED-4DB2-BD59-A6C34878D82A}">
                    <a16:rowId xmlns:a16="http://schemas.microsoft.com/office/drawing/2014/main" val="1020529193"/>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Arbutin</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4281003580"/>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Esculin ferric citrate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3123360430"/>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Salicin</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2452638535"/>
                  </a:ext>
                </a:extLst>
              </a:tr>
              <a:tr h="115696">
                <a:tc>
                  <a:txBody>
                    <a:bodyPr/>
                    <a:lstStyle/>
                    <a:p>
                      <a:pPr algn="r" fontAlgn="ctr"/>
                      <a:r>
                        <a:rPr lang="en-US" sz="600" b="0" i="0" u="none" strike="noStrike" dirty="0" smtClean="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a:t>
                      </a:r>
                      <a:r>
                        <a:rPr lang="en-US" sz="600" b="0" i="0" u="none" strike="noStrike" dirty="0" err="1" smtClean="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Cellobiose</a:t>
                      </a:r>
                      <a:endPar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3532507062"/>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D-Maltose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A9D08E"/>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2774839122"/>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D-Lactose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4166421594"/>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D-Saccharose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611673369"/>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D-Trehalose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1585075232"/>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Inulin</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811997907"/>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D-Melezitose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1575898487"/>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Gentiobiose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3755119383"/>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D-Turanose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1792558395"/>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D-Lyxose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A9D08E"/>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EFDA"/>
                    </a:solidFill>
                  </a:tcPr>
                </a:tc>
                <a:extLst>
                  <a:ext uri="{0D108BD9-81ED-4DB2-BD59-A6C34878D82A}">
                    <a16:rowId xmlns:a16="http://schemas.microsoft.com/office/drawing/2014/main" val="70660904"/>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D-Tagatose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375623"/>
                    </a:solidFill>
                  </a:tcPr>
                </a:tc>
                <a:extLst>
                  <a:ext uri="{0D108BD9-81ED-4DB2-BD59-A6C34878D82A}">
                    <a16:rowId xmlns:a16="http://schemas.microsoft.com/office/drawing/2014/main" val="3640600182"/>
                  </a:ext>
                </a:extLst>
              </a:tr>
              <a:tr h="115696">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Potassium Gluconate</a:t>
                      </a:r>
                    </a:p>
                  </a:txBody>
                  <a:tcPr marL="9525" marR="9525" marT="9525" marB="0" anchor="ctr">
                    <a:lnL>
                      <a:noFill/>
                    </a:lnL>
                    <a:lnR w="6350" cap="flat" cmpd="sng" algn="ctr">
                      <a:solidFill>
                        <a:srgbClr val="BFBFBF"/>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A9D08E"/>
                    </a:solidFill>
                  </a:tcPr>
                </a:tc>
                <a:tc>
                  <a:txBody>
                    <a:bodyPr/>
                    <a:lstStyle/>
                    <a:p>
                      <a:pPr algn="l" fontAlgn="ctr"/>
                      <a:r>
                        <a:rPr lang="ko-KR" alt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A9D08E"/>
                    </a:solidFill>
                  </a:tcPr>
                </a:tc>
                <a:extLst>
                  <a:ext uri="{0D108BD9-81ED-4DB2-BD59-A6C34878D82A}">
                    <a16:rowId xmlns:a16="http://schemas.microsoft.com/office/drawing/2014/main" val="1474736745"/>
                  </a:ext>
                </a:extLst>
              </a:tr>
            </a:tbl>
          </a:graphicData>
        </a:graphic>
      </p:graphicFrame>
      <p:graphicFrame>
        <p:nvGraphicFramePr>
          <p:cNvPr id="8" name="표 7"/>
          <p:cNvGraphicFramePr>
            <a:graphicFrameLocks noGrp="1"/>
          </p:cNvGraphicFramePr>
          <p:nvPr>
            <p:extLst>
              <p:ext uri="{D42A27DB-BD31-4B8C-83A1-F6EECF244321}">
                <p14:modId xmlns:p14="http://schemas.microsoft.com/office/powerpoint/2010/main" val="997065288"/>
              </p:ext>
            </p:extLst>
          </p:nvPr>
        </p:nvGraphicFramePr>
        <p:xfrm>
          <a:off x="2706467" y="3784851"/>
          <a:ext cx="144780" cy="531495"/>
        </p:xfrm>
        <a:graphic>
          <a:graphicData uri="http://schemas.openxmlformats.org/drawingml/2006/table">
            <a:tbl>
              <a:tblPr/>
              <a:tblGrid>
                <a:gridCol w="144780">
                  <a:extLst>
                    <a:ext uri="{9D8B030D-6E8A-4147-A177-3AD203B41FA5}">
                      <a16:colId xmlns:a16="http://schemas.microsoft.com/office/drawing/2014/main" val="1968845723"/>
                    </a:ext>
                  </a:extLst>
                </a:gridCol>
              </a:tblGrid>
              <a:tr h="147690">
                <a:tc>
                  <a:txBody>
                    <a:bodyPr/>
                    <a:lstStyle/>
                    <a:p>
                      <a:pPr algn="l" fontAlgn="ctr"/>
                      <a:r>
                        <a:rPr lang="ko-KR" altLang="en-US" sz="1100" b="0" i="0" u="none" strike="noStrike" dirty="0">
                          <a:solidFill>
                            <a:srgbClr val="000000"/>
                          </a:solidFill>
                          <a:effectLst/>
                          <a:latin typeface="맑은 고딕" panose="020B0503020000020004" pitchFamily="50" charset="-127"/>
                          <a:ea typeface="맑은 고딕" panose="020B0503020000020004" pitchFamily="50" charset="-127"/>
                        </a:rPr>
                        <a:t>　</a:t>
                      </a:r>
                    </a:p>
                  </a:txBody>
                  <a:tcPr marL="9525" marR="9525" marT="9525" marB="0" anchor="ctr">
                    <a:lnL>
                      <a:noFill/>
                    </a:lnL>
                    <a:lnR>
                      <a:noFill/>
                    </a:lnR>
                    <a:lnT>
                      <a:noFill/>
                    </a:lnT>
                    <a:lnB>
                      <a:noFill/>
                    </a:lnB>
                    <a:solidFill>
                      <a:srgbClr val="E2EFDA"/>
                    </a:solidFill>
                  </a:tcPr>
                </a:tc>
                <a:extLst>
                  <a:ext uri="{0D108BD9-81ED-4DB2-BD59-A6C34878D82A}">
                    <a16:rowId xmlns:a16="http://schemas.microsoft.com/office/drawing/2014/main" val="4293346594"/>
                  </a:ext>
                </a:extLst>
              </a:tr>
              <a:tr h="147690">
                <a:tc>
                  <a:txBody>
                    <a:bodyPr/>
                    <a:lstStyle/>
                    <a:p>
                      <a:pPr algn="l" fontAlgn="ctr"/>
                      <a:r>
                        <a:rPr lang="ko-KR" altLang="en-US" sz="1100" b="0" i="0" u="none" strike="noStrike">
                          <a:solidFill>
                            <a:srgbClr val="000000"/>
                          </a:solidFill>
                          <a:effectLst/>
                          <a:latin typeface="맑은 고딕" panose="020B0503020000020004" pitchFamily="50" charset="-127"/>
                          <a:ea typeface="맑은 고딕" panose="020B0503020000020004" pitchFamily="50" charset="-127"/>
                        </a:rPr>
                        <a:t>　</a:t>
                      </a:r>
                    </a:p>
                  </a:txBody>
                  <a:tcPr marL="9525" marR="9525" marT="9525" marB="0" anchor="ctr">
                    <a:lnL>
                      <a:noFill/>
                    </a:lnL>
                    <a:lnR>
                      <a:noFill/>
                    </a:lnR>
                    <a:lnT>
                      <a:noFill/>
                    </a:lnT>
                    <a:lnB>
                      <a:noFill/>
                    </a:lnB>
                    <a:solidFill>
                      <a:srgbClr val="A9D08E"/>
                    </a:solidFill>
                  </a:tcPr>
                </a:tc>
                <a:extLst>
                  <a:ext uri="{0D108BD9-81ED-4DB2-BD59-A6C34878D82A}">
                    <a16:rowId xmlns:a16="http://schemas.microsoft.com/office/drawing/2014/main" val="2407634259"/>
                  </a:ext>
                </a:extLst>
              </a:tr>
              <a:tr h="147690">
                <a:tc>
                  <a:txBody>
                    <a:bodyPr/>
                    <a:lstStyle/>
                    <a:p>
                      <a:pPr algn="l" fontAlgn="ctr"/>
                      <a:r>
                        <a:rPr lang="ko-KR" altLang="en-US" sz="1100" b="0" i="0" u="none" strike="noStrike" dirty="0">
                          <a:solidFill>
                            <a:srgbClr val="000000"/>
                          </a:solidFill>
                          <a:effectLst/>
                          <a:latin typeface="맑은 고딕" panose="020B0503020000020004" pitchFamily="50" charset="-127"/>
                          <a:ea typeface="맑은 고딕" panose="020B0503020000020004" pitchFamily="50" charset="-127"/>
                        </a:rPr>
                        <a:t>　</a:t>
                      </a:r>
                    </a:p>
                  </a:txBody>
                  <a:tcPr marL="9525" marR="9525" marT="9525" marB="0" anchor="ctr">
                    <a:lnL>
                      <a:noFill/>
                    </a:lnL>
                    <a:lnR>
                      <a:noFill/>
                    </a:lnR>
                    <a:lnT>
                      <a:noFill/>
                    </a:lnT>
                    <a:lnB>
                      <a:noFill/>
                    </a:lnB>
                    <a:solidFill>
                      <a:srgbClr val="375623"/>
                    </a:solidFill>
                  </a:tcPr>
                </a:tc>
                <a:extLst>
                  <a:ext uri="{0D108BD9-81ED-4DB2-BD59-A6C34878D82A}">
                    <a16:rowId xmlns:a16="http://schemas.microsoft.com/office/drawing/2014/main" val="2762645801"/>
                  </a:ext>
                </a:extLst>
              </a:tr>
            </a:tbl>
          </a:graphicData>
        </a:graphic>
      </p:graphicFrame>
      <p:graphicFrame>
        <p:nvGraphicFramePr>
          <p:cNvPr id="11" name="표 10"/>
          <p:cNvGraphicFramePr>
            <a:graphicFrameLocks noGrp="1"/>
          </p:cNvGraphicFramePr>
          <p:nvPr>
            <p:extLst>
              <p:ext uri="{D42A27DB-BD31-4B8C-83A1-F6EECF244321}">
                <p14:modId xmlns:p14="http://schemas.microsoft.com/office/powerpoint/2010/main" val="1463715264"/>
              </p:ext>
            </p:extLst>
          </p:nvPr>
        </p:nvGraphicFramePr>
        <p:xfrm>
          <a:off x="3444337" y="3784848"/>
          <a:ext cx="2098755" cy="3008099"/>
        </p:xfrm>
        <a:graphic>
          <a:graphicData uri="http://schemas.openxmlformats.org/drawingml/2006/table">
            <a:tbl>
              <a:tblPr/>
              <a:tblGrid>
                <a:gridCol w="1206499">
                  <a:extLst>
                    <a:ext uri="{9D8B030D-6E8A-4147-A177-3AD203B41FA5}">
                      <a16:colId xmlns:a16="http://schemas.microsoft.com/office/drawing/2014/main" val="4199672538"/>
                    </a:ext>
                  </a:extLst>
                </a:gridCol>
                <a:gridCol w="436359">
                  <a:extLst>
                    <a:ext uri="{9D8B030D-6E8A-4147-A177-3AD203B41FA5}">
                      <a16:colId xmlns:a16="http://schemas.microsoft.com/office/drawing/2014/main" val="3881816042"/>
                    </a:ext>
                  </a:extLst>
                </a:gridCol>
                <a:gridCol w="455897">
                  <a:extLst>
                    <a:ext uri="{9D8B030D-6E8A-4147-A177-3AD203B41FA5}">
                      <a16:colId xmlns:a16="http://schemas.microsoft.com/office/drawing/2014/main" val="2435008814"/>
                    </a:ext>
                  </a:extLst>
                </a:gridCol>
              </a:tblGrid>
              <a:tr h="158321">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Alkaline phosphatase</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dirty="0">
                          <a:solidFill>
                            <a:srgbClr val="C6E0B4"/>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6E0B4"/>
                    </a:solidFill>
                  </a:tcPr>
                </a:tc>
                <a:tc>
                  <a:txBody>
                    <a:bodyPr/>
                    <a:lstStyle/>
                    <a:p>
                      <a:pPr algn="l" fontAlgn="ctr"/>
                      <a:r>
                        <a:rPr lang="ko-KR" altLang="en-US" sz="600" b="0" i="0" u="none" strike="noStrike">
                          <a:solidFill>
                            <a:srgbClr val="C6E0B4"/>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6E0B4"/>
                    </a:solidFill>
                  </a:tcPr>
                </a:tc>
                <a:extLst>
                  <a:ext uri="{0D108BD9-81ED-4DB2-BD59-A6C34878D82A}">
                    <a16:rowId xmlns:a16="http://schemas.microsoft.com/office/drawing/2014/main" val="1445934539"/>
                  </a:ext>
                </a:extLst>
              </a:tr>
              <a:tr h="158321">
                <a:tc>
                  <a:txBody>
                    <a:bodyPr/>
                    <a:lstStyle/>
                    <a:p>
                      <a:pPr algn="r" fontAlgn="ctr"/>
                      <a:r>
                        <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Esterase(C4)</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548235"/>
                    </a:solidFill>
                  </a:tcPr>
                </a:tc>
                <a:tc>
                  <a:txBody>
                    <a:bodyPr/>
                    <a:lstStyle/>
                    <a:p>
                      <a:pPr algn="l" fontAlgn="ctr"/>
                      <a:r>
                        <a:rPr lang="ko-KR" alt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548235"/>
                    </a:solidFill>
                  </a:tcPr>
                </a:tc>
                <a:extLst>
                  <a:ext uri="{0D108BD9-81ED-4DB2-BD59-A6C34878D82A}">
                    <a16:rowId xmlns:a16="http://schemas.microsoft.com/office/drawing/2014/main" val="40219770"/>
                  </a:ext>
                </a:extLst>
              </a:tr>
              <a:tr h="158321">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Esterase lipase(C8)</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C6E0B4"/>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6E0B4"/>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A9D08E"/>
                    </a:solidFill>
                  </a:tcPr>
                </a:tc>
                <a:extLst>
                  <a:ext uri="{0D108BD9-81ED-4DB2-BD59-A6C34878D82A}">
                    <a16:rowId xmlns:a16="http://schemas.microsoft.com/office/drawing/2014/main" val="1935471176"/>
                  </a:ext>
                </a:extLst>
              </a:tr>
              <a:tr h="158321">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Lipase(C14)</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C6E0B4"/>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6E0B4"/>
                    </a:solidFill>
                  </a:tcPr>
                </a:tc>
                <a:tc>
                  <a:txBody>
                    <a:bodyPr/>
                    <a:lstStyle/>
                    <a:p>
                      <a:pPr algn="l" fontAlgn="ctr"/>
                      <a:r>
                        <a:rPr lang="ko-KR" altLang="en-US" sz="600" b="0" i="0" u="none" strike="noStrike">
                          <a:solidFill>
                            <a:srgbClr val="C6E0B4"/>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6E0B4"/>
                    </a:solidFill>
                  </a:tcPr>
                </a:tc>
                <a:extLst>
                  <a:ext uri="{0D108BD9-81ED-4DB2-BD59-A6C34878D82A}">
                    <a16:rowId xmlns:a16="http://schemas.microsoft.com/office/drawing/2014/main" val="1418654330"/>
                  </a:ext>
                </a:extLst>
              </a:tr>
              <a:tr h="158321">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Leucine arylamidase</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0000"/>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0000"/>
                    </a:solidFill>
                  </a:tcPr>
                </a:tc>
                <a:extLst>
                  <a:ext uri="{0D108BD9-81ED-4DB2-BD59-A6C34878D82A}">
                    <a16:rowId xmlns:a16="http://schemas.microsoft.com/office/drawing/2014/main" val="2109188077"/>
                  </a:ext>
                </a:extLst>
              </a:tr>
              <a:tr h="158321">
                <a:tc>
                  <a:txBody>
                    <a:bodyPr/>
                    <a:lstStyle/>
                    <a:p>
                      <a:pPr algn="r" fontAlgn="ctr"/>
                      <a:r>
                        <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Valine </a:t>
                      </a:r>
                      <a:r>
                        <a:rPr lang="en-US" sz="600" b="0" i="0" u="none" strike="noStrike" dirty="0" err="1">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arylamidase</a:t>
                      </a:r>
                      <a:endPar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0000"/>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0000"/>
                    </a:solidFill>
                  </a:tcPr>
                </a:tc>
                <a:extLst>
                  <a:ext uri="{0D108BD9-81ED-4DB2-BD59-A6C34878D82A}">
                    <a16:rowId xmlns:a16="http://schemas.microsoft.com/office/drawing/2014/main" val="1561581133"/>
                  </a:ext>
                </a:extLst>
              </a:tr>
              <a:tr h="158321">
                <a:tc>
                  <a:txBody>
                    <a:bodyPr/>
                    <a:lstStyle/>
                    <a:p>
                      <a:pPr algn="r" fontAlgn="ctr"/>
                      <a:r>
                        <a:rPr lang="en-US" sz="600" b="0" i="0" u="none" strike="noStrike" dirty="0" err="1">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Crystine</a:t>
                      </a:r>
                      <a:r>
                        <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r>
                        <a:rPr lang="en-US" sz="600" b="0" i="0" u="none" strike="noStrike" dirty="0" err="1">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arylamidase</a:t>
                      </a:r>
                      <a:endPar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C6E0B4"/>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6E0B4"/>
                    </a:solidFill>
                  </a:tcPr>
                </a:tc>
                <a:tc>
                  <a:txBody>
                    <a:bodyPr/>
                    <a:lstStyle/>
                    <a:p>
                      <a:pPr algn="l" fontAlgn="ctr"/>
                      <a:r>
                        <a:rPr lang="ko-KR" altLang="en-US" sz="600" b="0" i="0" u="none" strike="noStrike">
                          <a:solidFill>
                            <a:srgbClr val="C6E0B4"/>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6E0B4"/>
                    </a:solidFill>
                  </a:tcPr>
                </a:tc>
                <a:extLst>
                  <a:ext uri="{0D108BD9-81ED-4DB2-BD59-A6C34878D82A}">
                    <a16:rowId xmlns:a16="http://schemas.microsoft.com/office/drawing/2014/main" val="1908128584"/>
                  </a:ext>
                </a:extLst>
              </a:tr>
              <a:tr h="158321">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Trypsin</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extLst>
                  <a:ext uri="{0D108BD9-81ED-4DB2-BD59-A6C34878D82A}">
                    <a16:rowId xmlns:a16="http://schemas.microsoft.com/office/drawing/2014/main" val="2514039173"/>
                  </a:ext>
                </a:extLst>
              </a:tr>
              <a:tr h="158321">
                <a:tc>
                  <a:txBody>
                    <a:bodyPr/>
                    <a:lstStyle/>
                    <a:p>
                      <a:pPr algn="r" fontAlgn="ctr"/>
                      <a:r>
                        <a:rPr lang="el-GR"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α-</a:t>
                      </a: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chymotrypsin</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extLst>
                  <a:ext uri="{0D108BD9-81ED-4DB2-BD59-A6C34878D82A}">
                    <a16:rowId xmlns:a16="http://schemas.microsoft.com/office/drawing/2014/main" val="3405059486"/>
                  </a:ext>
                </a:extLst>
              </a:tr>
              <a:tr h="158321">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Acid phospatase</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A9D08E"/>
                    </a:solidFill>
                  </a:tcPr>
                </a:tc>
                <a:tc>
                  <a:txBody>
                    <a:bodyPr/>
                    <a:lstStyle/>
                    <a:p>
                      <a:pPr algn="l" fontAlgn="ctr"/>
                      <a:r>
                        <a:rPr lang="ko-KR" alt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A9D08E"/>
                    </a:solidFill>
                  </a:tcPr>
                </a:tc>
                <a:extLst>
                  <a:ext uri="{0D108BD9-81ED-4DB2-BD59-A6C34878D82A}">
                    <a16:rowId xmlns:a16="http://schemas.microsoft.com/office/drawing/2014/main" val="3264447452"/>
                  </a:ext>
                </a:extLst>
              </a:tr>
              <a:tr h="158321">
                <a:tc>
                  <a:txBody>
                    <a:bodyPr/>
                    <a:lstStyle/>
                    <a:p>
                      <a:pPr algn="r" fontAlgn="ctr"/>
                      <a:r>
                        <a:rPr lang="en-US" sz="600" b="0" i="0" u="none" strike="noStrike" dirty="0" err="1" smtClean="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Naphthol</a:t>
                      </a:r>
                      <a:r>
                        <a:rPr lang="en-US" sz="600" b="0" i="0" u="none" strike="noStrike" dirty="0" smtClean="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-AS-BI-</a:t>
                      </a:r>
                      <a:r>
                        <a:rPr lang="en-US" sz="600" b="0" i="0" u="none" strike="noStrike" dirty="0" err="1" smtClean="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phosphohydrolase</a:t>
                      </a:r>
                      <a:endPar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0000"/>
                    </a:solidFill>
                  </a:tcPr>
                </a:tc>
                <a:extLst>
                  <a:ext uri="{0D108BD9-81ED-4DB2-BD59-A6C34878D82A}">
                    <a16:rowId xmlns:a16="http://schemas.microsoft.com/office/drawing/2014/main" val="633862779"/>
                  </a:ext>
                </a:extLst>
              </a:tr>
              <a:tr h="158321">
                <a:tc>
                  <a:txBody>
                    <a:bodyPr/>
                    <a:lstStyle/>
                    <a:p>
                      <a:pPr algn="r" fontAlgn="ctr"/>
                      <a:r>
                        <a:rPr lang="el-GR"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α-</a:t>
                      </a: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galactosidase</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extLst>
                  <a:ext uri="{0D108BD9-81ED-4DB2-BD59-A6C34878D82A}">
                    <a16:rowId xmlns:a16="http://schemas.microsoft.com/office/drawing/2014/main" val="281062519"/>
                  </a:ext>
                </a:extLst>
              </a:tr>
              <a:tr h="158321">
                <a:tc>
                  <a:txBody>
                    <a:bodyPr/>
                    <a:lstStyle/>
                    <a:p>
                      <a:pPr algn="r" fontAlgn="ctr"/>
                      <a:r>
                        <a:rPr lang="el-GR"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β-</a:t>
                      </a:r>
                      <a:r>
                        <a:rPr 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galactosidase</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0000"/>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A9D08E"/>
                    </a:solidFill>
                  </a:tcPr>
                </a:tc>
                <a:extLst>
                  <a:ext uri="{0D108BD9-81ED-4DB2-BD59-A6C34878D82A}">
                    <a16:rowId xmlns:a16="http://schemas.microsoft.com/office/drawing/2014/main" val="1027686759"/>
                  </a:ext>
                </a:extLst>
              </a:tr>
              <a:tr h="158321">
                <a:tc>
                  <a:txBody>
                    <a:bodyPr/>
                    <a:lstStyle/>
                    <a:p>
                      <a:pPr algn="r" fontAlgn="ctr"/>
                      <a:r>
                        <a:rPr lang="el-GR"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β-</a:t>
                      </a: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glucuronidase</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extLst>
                  <a:ext uri="{0D108BD9-81ED-4DB2-BD59-A6C34878D82A}">
                    <a16:rowId xmlns:a16="http://schemas.microsoft.com/office/drawing/2014/main" val="452514617"/>
                  </a:ext>
                </a:extLst>
              </a:tr>
              <a:tr h="158321">
                <a:tc>
                  <a:txBody>
                    <a:bodyPr/>
                    <a:lstStyle/>
                    <a:p>
                      <a:pPr algn="r" fontAlgn="ctr"/>
                      <a:r>
                        <a:rPr lang="el-GR"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α-</a:t>
                      </a: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glucosidase</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375623"/>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375623"/>
                    </a:solidFill>
                  </a:tcPr>
                </a:tc>
                <a:extLst>
                  <a:ext uri="{0D108BD9-81ED-4DB2-BD59-A6C34878D82A}">
                    <a16:rowId xmlns:a16="http://schemas.microsoft.com/office/drawing/2014/main" val="3884550713"/>
                  </a:ext>
                </a:extLst>
              </a:tr>
              <a:tr h="158321">
                <a:tc>
                  <a:txBody>
                    <a:bodyPr/>
                    <a:lstStyle/>
                    <a:p>
                      <a:pPr algn="r" fontAlgn="ctr"/>
                      <a:r>
                        <a:rPr lang="el-GR"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β-</a:t>
                      </a: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glucosidase</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C6E0B4"/>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6E0B4"/>
                    </a:solidFill>
                  </a:tcPr>
                </a:tc>
                <a:tc>
                  <a:txBody>
                    <a:bodyPr/>
                    <a:lstStyle/>
                    <a:p>
                      <a:pPr algn="l" fontAlgn="ctr"/>
                      <a:r>
                        <a:rPr lang="ko-KR" altLang="en-US" sz="600" b="0" i="0" u="none" strike="noStrike">
                          <a:solidFill>
                            <a:srgbClr val="C6E0B4"/>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C6E0B4"/>
                    </a:solidFill>
                  </a:tcPr>
                </a:tc>
                <a:extLst>
                  <a:ext uri="{0D108BD9-81ED-4DB2-BD59-A6C34878D82A}">
                    <a16:rowId xmlns:a16="http://schemas.microsoft.com/office/drawing/2014/main" val="2988729796"/>
                  </a:ext>
                </a:extLst>
              </a:tr>
              <a:tr h="158321">
                <a:tc>
                  <a:txBody>
                    <a:bodyPr/>
                    <a:lstStyle/>
                    <a:p>
                      <a:pPr algn="r" fontAlgn="ct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N-acetyl-</a:t>
                      </a:r>
                      <a:r>
                        <a:rPr lang="el-GR"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β-</a:t>
                      </a: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glucosaminidase</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extLst>
                  <a:ext uri="{0D108BD9-81ED-4DB2-BD59-A6C34878D82A}">
                    <a16:rowId xmlns:a16="http://schemas.microsoft.com/office/drawing/2014/main" val="3133422212"/>
                  </a:ext>
                </a:extLst>
              </a:tr>
              <a:tr h="158321">
                <a:tc>
                  <a:txBody>
                    <a:bodyPr/>
                    <a:lstStyle/>
                    <a:p>
                      <a:pPr algn="r" fontAlgn="ctr"/>
                      <a:r>
                        <a:rPr lang="el-GR"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α-</a:t>
                      </a: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mannosidase</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extLst>
                  <a:ext uri="{0D108BD9-81ED-4DB2-BD59-A6C34878D82A}">
                    <a16:rowId xmlns:a16="http://schemas.microsoft.com/office/drawing/2014/main" val="4152095088"/>
                  </a:ext>
                </a:extLst>
              </a:tr>
              <a:tr h="158321">
                <a:tc>
                  <a:txBody>
                    <a:bodyPr/>
                    <a:lstStyle/>
                    <a:p>
                      <a:pPr algn="r" fontAlgn="ctr"/>
                      <a:r>
                        <a:rPr lang="el-GR"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α-</a:t>
                      </a:r>
                      <a:r>
                        <a:rPr 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fucosidase</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ko-KR" altLang="en-US" sz="600" b="0" i="0" u="none" strike="noStrike">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tc>
                  <a:txBody>
                    <a:bodyPr/>
                    <a:lstStyle/>
                    <a:p>
                      <a:pPr algn="l" fontAlgn="ctr"/>
                      <a:r>
                        <a:rPr lang="ko-KR" altLang="en-US" sz="600" b="0" i="0" u="none" strike="noStrike" dirty="0">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2EFDA"/>
                    </a:solidFill>
                  </a:tcPr>
                </a:tc>
                <a:extLst>
                  <a:ext uri="{0D108BD9-81ED-4DB2-BD59-A6C34878D82A}">
                    <a16:rowId xmlns:a16="http://schemas.microsoft.com/office/drawing/2014/main" val="672175646"/>
                  </a:ext>
                </a:extLst>
              </a:tr>
            </a:tbl>
          </a:graphicData>
        </a:graphic>
      </p:graphicFrame>
      <p:graphicFrame>
        <p:nvGraphicFramePr>
          <p:cNvPr id="19" name="표 18"/>
          <p:cNvGraphicFramePr>
            <a:graphicFrameLocks noGrp="1"/>
          </p:cNvGraphicFramePr>
          <p:nvPr>
            <p:extLst>
              <p:ext uri="{D42A27DB-BD31-4B8C-83A1-F6EECF244321}">
                <p14:modId xmlns:p14="http://schemas.microsoft.com/office/powerpoint/2010/main" val="3350515468"/>
              </p:ext>
            </p:extLst>
          </p:nvPr>
        </p:nvGraphicFramePr>
        <p:xfrm>
          <a:off x="5683816" y="3784851"/>
          <a:ext cx="144780" cy="1062990"/>
        </p:xfrm>
        <a:graphic>
          <a:graphicData uri="http://schemas.openxmlformats.org/drawingml/2006/table">
            <a:tbl>
              <a:tblPr/>
              <a:tblGrid>
                <a:gridCol w="144780">
                  <a:extLst>
                    <a:ext uri="{9D8B030D-6E8A-4147-A177-3AD203B41FA5}">
                      <a16:colId xmlns:a16="http://schemas.microsoft.com/office/drawing/2014/main" val="1448809577"/>
                    </a:ext>
                  </a:extLst>
                </a:gridCol>
              </a:tblGrid>
              <a:tr h="161793">
                <a:tc>
                  <a:txBody>
                    <a:bodyPr/>
                    <a:lstStyle/>
                    <a:p>
                      <a:pPr algn="l" fontAlgn="ctr"/>
                      <a:r>
                        <a:rPr lang="ko-KR" altLang="en-US" sz="1100" b="0" i="0" u="none" strike="noStrike">
                          <a:solidFill>
                            <a:srgbClr val="000000"/>
                          </a:solidFill>
                          <a:effectLst/>
                          <a:latin typeface="맑은 고딕" panose="020B0503020000020004" pitchFamily="50" charset="-127"/>
                          <a:ea typeface="맑은 고딕" panose="020B0503020000020004" pitchFamily="50" charset="-127"/>
                        </a:rPr>
                        <a:t>　</a:t>
                      </a:r>
                    </a:p>
                  </a:txBody>
                  <a:tcPr marL="9525" marR="9525" marT="9525" marB="0" anchor="ctr">
                    <a:lnL>
                      <a:noFill/>
                    </a:lnL>
                    <a:lnR>
                      <a:noFill/>
                    </a:lnR>
                    <a:lnT>
                      <a:noFill/>
                    </a:lnT>
                    <a:lnB>
                      <a:noFill/>
                    </a:lnB>
                    <a:solidFill>
                      <a:srgbClr val="E2EFDA"/>
                    </a:solidFill>
                  </a:tcPr>
                </a:tc>
                <a:extLst>
                  <a:ext uri="{0D108BD9-81ED-4DB2-BD59-A6C34878D82A}">
                    <a16:rowId xmlns:a16="http://schemas.microsoft.com/office/drawing/2014/main" val="4094937226"/>
                  </a:ext>
                </a:extLst>
              </a:tr>
              <a:tr h="161793">
                <a:tc>
                  <a:txBody>
                    <a:bodyPr/>
                    <a:lstStyle/>
                    <a:p>
                      <a:pPr algn="l" fontAlgn="ctr"/>
                      <a:r>
                        <a:rPr lang="ko-KR" altLang="en-US" sz="1100" b="0" i="0" u="none" strike="noStrike">
                          <a:solidFill>
                            <a:srgbClr val="C6E0B4"/>
                          </a:solidFill>
                          <a:effectLst/>
                          <a:latin typeface="맑은 고딕" panose="020B0503020000020004" pitchFamily="50" charset="-127"/>
                          <a:ea typeface="맑은 고딕" panose="020B0503020000020004" pitchFamily="50" charset="-127"/>
                        </a:rPr>
                        <a:t>　</a:t>
                      </a:r>
                    </a:p>
                  </a:txBody>
                  <a:tcPr marL="9525" marR="9525" marT="9525" marB="0" anchor="ctr">
                    <a:lnL>
                      <a:noFill/>
                    </a:lnL>
                    <a:lnR>
                      <a:noFill/>
                    </a:lnR>
                    <a:lnT>
                      <a:noFill/>
                    </a:lnT>
                    <a:lnB>
                      <a:noFill/>
                    </a:lnB>
                    <a:solidFill>
                      <a:srgbClr val="C6E0B4"/>
                    </a:solidFill>
                  </a:tcPr>
                </a:tc>
                <a:extLst>
                  <a:ext uri="{0D108BD9-81ED-4DB2-BD59-A6C34878D82A}">
                    <a16:rowId xmlns:a16="http://schemas.microsoft.com/office/drawing/2014/main" val="3730004287"/>
                  </a:ext>
                </a:extLst>
              </a:tr>
              <a:tr h="161793">
                <a:tc>
                  <a:txBody>
                    <a:bodyPr/>
                    <a:lstStyle/>
                    <a:p>
                      <a:pPr algn="l" fontAlgn="ctr"/>
                      <a:r>
                        <a:rPr lang="ko-KR" altLang="en-US" sz="1100" b="0" i="0" u="none" strike="noStrike">
                          <a:solidFill>
                            <a:srgbClr val="000000"/>
                          </a:solidFill>
                          <a:effectLst/>
                          <a:latin typeface="맑은 고딕" panose="020B0503020000020004" pitchFamily="50" charset="-127"/>
                          <a:ea typeface="맑은 고딕" panose="020B0503020000020004" pitchFamily="50" charset="-127"/>
                        </a:rPr>
                        <a:t>　</a:t>
                      </a:r>
                    </a:p>
                  </a:txBody>
                  <a:tcPr marL="9525" marR="9525" marT="9525" marB="0" anchor="ctr">
                    <a:lnL>
                      <a:noFill/>
                    </a:lnL>
                    <a:lnR>
                      <a:noFill/>
                    </a:lnR>
                    <a:lnT>
                      <a:noFill/>
                    </a:lnT>
                    <a:lnB>
                      <a:noFill/>
                    </a:lnB>
                    <a:solidFill>
                      <a:srgbClr val="A9D08E"/>
                    </a:solidFill>
                  </a:tcPr>
                </a:tc>
                <a:extLst>
                  <a:ext uri="{0D108BD9-81ED-4DB2-BD59-A6C34878D82A}">
                    <a16:rowId xmlns:a16="http://schemas.microsoft.com/office/drawing/2014/main" val="2575573198"/>
                  </a:ext>
                </a:extLst>
              </a:tr>
              <a:tr h="161793">
                <a:tc>
                  <a:txBody>
                    <a:bodyPr/>
                    <a:lstStyle/>
                    <a:p>
                      <a:pPr algn="l" fontAlgn="ctr"/>
                      <a:r>
                        <a:rPr lang="ko-KR" altLang="en-US" sz="1100" b="0" i="0" u="none" strike="noStrike">
                          <a:solidFill>
                            <a:srgbClr val="000000"/>
                          </a:solidFill>
                          <a:effectLst/>
                          <a:latin typeface="맑은 고딕" panose="020B0503020000020004" pitchFamily="50" charset="-127"/>
                          <a:ea typeface="맑은 고딕" panose="020B0503020000020004" pitchFamily="50" charset="-127"/>
                        </a:rPr>
                        <a:t>　</a:t>
                      </a:r>
                    </a:p>
                  </a:txBody>
                  <a:tcPr marL="9525" marR="9525" marT="9525" marB="0" anchor="ctr">
                    <a:lnL>
                      <a:noFill/>
                    </a:lnL>
                    <a:lnR>
                      <a:noFill/>
                    </a:lnR>
                    <a:lnT>
                      <a:noFill/>
                    </a:lnT>
                    <a:lnB>
                      <a:noFill/>
                    </a:lnB>
                    <a:solidFill>
                      <a:srgbClr val="548235"/>
                    </a:solidFill>
                  </a:tcPr>
                </a:tc>
                <a:extLst>
                  <a:ext uri="{0D108BD9-81ED-4DB2-BD59-A6C34878D82A}">
                    <a16:rowId xmlns:a16="http://schemas.microsoft.com/office/drawing/2014/main" val="4204420623"/>
                  </a:ext>
                </a:extLst>
              </a:tr>
              <a:tr h="161793">
                <a:tc>
                  <a:txBody>
                    <a:bodyPr/>
                    <a:lstStyle/>
                    <a:p>
                      <a:pPr algn="l" fontAlgn="ctr"/>
                      <a:r>
                        <a:rPr lang="ko-KR" altLang="en-US" sz="1100" b="0" i="0" u="none" strike="noStrike">
                          <a:solidFill>
                            <a:srgbClr val="000000"/>
                          </a:solidFill>
                          <a:effectLst/>
                          <a:latin typeface="맑은 고딕" panose="020B0503020000020004" pitchFamily="50" charset="-127"/>
                          <a:ea typeface="맑은 고딕" panose="020B0503020000020004" pitchFamily="50" charset="-127"/>
                        </a:rPr>
                        <a:t>　</a:t>
                      </a:r>
                    </a:p>
                  </a:txBody>
                  <a:tcPr marL="9525" marR="9525" marT="9525" marB="0" anchor="ctr">
                    <a:lnL>
                      <a:noFill/>
                    </a:lnL>
                    <a:lnR>
                      <a:noFill/>
                    </a:lnR>
                    <a:lnT>
                      <a:noFill/>
                    </a:lnT>
                    <a:lnB>
                      <a:noFill/>
                    </a:lnB>
                    <a:solidFill>
                      <a:srgbClr val="375623"/>
                    </a:solidFill>
                  </a:tcPr>
                </a:tc>
                <a:extLst>
                  <a:ext uri="{0D108BD9-81ED-4DB2-BD59-A6C34878D82A}">
                    <a16:rowId xmlns:a16="http://schemas.microsoft.com/office/drawing/2014/main" val="3356962004"/>
                  </a:ext>
                </a:extLst>
              </a:tr>
              <a:tr h="161793">
                <a:tc>
                  <a:txBody>
                    <a:bodyPr/>
                    <a:lstStyle/>
                    <a:p>
                      <a:pPr algn="l" fontAlgn="ctr"/>
                      <a:r>
                        <a:rPr lang="ko-KR" altLang="en-US" sz="1100" b="0" i="0" u="none" strike="noStrike" dirty="0">
                          <a:solidFill>
                            <a:srgbClr val="000000"/>
                          </a:solidFill>
                          <a:effectLst/>
                          <a:latin typeface="맑은 고딕" panose="020B0503020000020004" pitchFamily="50" charset="-127"/>
                          <a:ea typeface="맑은 고딕" panose="020B0503020000020004" pitchFamily="50" charset="-127"/>
                        </a:rPr>
                        <a:t>　</a:t>
                      </a:r>
                    </a:p>
                  </a:txBody>
                  <a:tcPr marL="9525" marR="9525" marT="9525" marB="0" anchor="ctr">
                    <a:lnL>
                      <a:noFill/>
                    </a:lnL>
                    <a:lnR>
                      <a:noFill/>
                    </a:lnR>
                    <a:lnT>
                      <a:noFill/>
                    </a:lnT>
                    <a:lnB>
                      <a:noFill/>
                    </a:lnB>
                    <a:solidFill>
                      <a:srgbClr val="000000"/>
                    </a:solidFill>
                  </a:tcPr>
                </a:tc>
                <a:extLst>
                  <a:ext uri="{0D108BD9-81ED-4DB2-BD59-A6C34878D82A}">
                    <a16:rowId xmlns:a16="http://schemas.microsoft.com/office/drawing/2014/main" val="3612783285"/>
                  </a:ext>
                </a:extLst>
              </a:tr>
            </a:tbl>
          </a:graphicData>
        </a:graphic>
      </p:graphicFrame>
      <p:sp>
        <p:nvSpPr>
          <p:cNvPr id="20" name="TextBox 19"/>
          <p:cNvSpPr txBox="1"/>
          <p:nvPr/>
        </p:nvSpPr>
        <p:spPr>
          <a:xfrm>
            <a:off x="2792827" y="3784848"/>
            <a:ext cx="565150"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Negative</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1" name="TextBox 20"/>
          <p:cNvSpPr txBox="1"/>
          <p:nvPr/>
        </p:nvSpPr>
        <p:spPr>
          <a:xfrm>
            <a:off x="2792827" y="3969514"/>
            <a:ext cx="565150"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Weak</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2" name="TextBox 21"/>
          <p:cNvSpPr txBox="1"/>
          <p:nvPr/>
        </p:nvSpPr>
        <p:spPr>
          <a:xfrm>
            <a:off x="2792827" y="4146031"/>
            <a:ext cx="565150"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Positive</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3" name="TextBox 22"/>
          <p:cNvSpPr txBox="1"/>
          <p:nvPr/>
        </p:nvSpPr>
        <p:spPr>
          <a:xfrm>
            <a:off x="5795340" y="3789209"/>
            <a:ext cx="260033"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0</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4" name="TextBox 23"/>
          <p:cNvSpPr txBox="1"/>
          <p:nvPr/>
        </p:nvSpPr>
        <p:spPr>
          <a:xfrm>
            <a:off x="5795339" y="3968014"/>
            <a:ext cx="260033"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1</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5" name="TextBox 24"/>
          <p:cNvSpPr txBox="1"/>
          <p:nvPr/>
        </p:nvSpPr>
        <p:spPr>
          <a:xfrm>
            <a:off x="5795339" y="4152181"/>
            <a:ext cx="260033" cy="184666"/>
          </a:xfrm>
          <a:prstGeom prst="rect">
            <a:avLst/>
          </a:prstGeom>
          <a:noFill/>
        </p:spPr>
        <p:txBody>
          <a:bodyPr wrap="square" rtlCol="0">
            <a:spAutoFit/>
          </a:bodyPr>
          <a:lstStyle/>
          <a:p>
            <a:r>
              <a:rPr lang="en-US" altLang="ko-KR" sz="600" dirty="0">
                <a:latin typeface="Arial Unicode MS" panose="020B0604020202020204" pitchFamily="50" charset="-127"/>
                <a:ea typeface="Arial Unicode MS" panose="020B0604020202020204" pitchFamily="50" charset="-127"/>
                <a:cs typeface="Arial Unicode MS" panose="020B0604020202020204" pitchFamily="50" charset="-127"/>
              </a:rPr>
              <a:t>2</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6" name="TextBox 25"/>
          <p:cNvSpPr txBox="1"/>
          <p:nvPr/>
        </p:nvSpPr>
        <p:spPr>
          <a:xfrm>
            <a:off x="5795338" y="4334161"/>
            <a:ext cx="260033"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3</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7" name="TextBox 26"/>
          <p:cNvSpPr txBox="1"/>
          <p:nvPr/>
        </p:nvSpPr>
        <p:spPr>
          <a:xfrm>
            <a:off x="5795337" y="4502018"/>
            <a:ext cx="260033"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4</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8" name="TextBox 27"/>
          <p:cNvSpPr txBox="1"/>
          <p:nvPr/>
        </p:nvSpPr>
        <p:spPr>
          <a:xfrm>
            <a:off x="5791843" y="4663175"/>
            <a:ext cx="260033" cy="184666"/>
          </a:xfrm>
          <a:prstGeom prst="rect">
            <a:avLst/>
          </a:prstGeom>
          <a:noFill/>
        </p:spPr>
        <p:txBody>
          <a:bodyPr wrap="square" rtlCol="0">
            <a:spAutoFit/>
          </a:bodyPr>
          <a:lstStyle/>
          <a:p>
            <a:r>
              <a:rPr lang="en-US" altLang="ko-KR" sz="600" dirty="0" smtClean="0">
                <a:latin typeface="Arial Unicode MS" panose="020B0604020202020204" pitchFamily="50" charset="-127"/>
                <a:ea typeface="Arial Unicode MS" panose="020B0604020202020204" pitchFamily="50" charset="-127"/>
                <a:cs typeface="Arial Unicode MS" panose="020B0604020202020204" pitchFamily="50" charset="-127"/>
              </a:rPr>
              <a:t>5</a:t>
            </a:r>
            <a:endParaRPr lang="ko-KR" altLang="en-US" sz="6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29" name="Rectangle 566"/>
          <p:cNvSpPr>
            <a:spLocks noChangeArrowheads="1"/>
          </p:cNvSpPr>
          <p:nvPr/>
        </p:nvSpPr>
        <p:spPr bwMode="auto">
          <a:xfrm>
            <a:off x="1862087" y="3633874"/>
            <a:ext cx="15068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MI3</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0" name="Rectangle 563"/>
          <p:cNvSpPr>
            <a:spLocks noChangeArrowheads="1"/>
          </p:cNvSpPr>
          <p:nvPr/>
        </p:nvSpPr>
        <p:spPr bwMode="auto">
          <a:xfrm>
            <a:off x="2276457" y="3633874"/>
            <a:ext cx="20037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MI29</a:t>
            </a:r>
            <a:endParaRPr kumimoji="1" lang="ko-KR" altLang="ko-KR" sz="700" i="0" u="none" strike="noStrike" cap="none" normalizeH="0" baseline="0" dirty="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8" name="Rectangle 566"/>
          <p:cNvSpPr>
            <a:spLocks noChangeArrowheads="1"/>
          </p:cNvSpPr>
          <p:nvPr/>
        </p:nvSpPr>
        <p:spPr bwMode="auto">
          <a:xfrm>
            <a:off x="4832966" y="3633874"/>
            <a:ext cx="15068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MI3</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9" name="Rectangle 563"/>
          <p:cNvSpPr>
            <a:spLocks noChangeArrowheads="1"/>
          </p:cNvSpPr>
          <p:nvPr/>
        </p:nvSpPr>
        <p:spPr bwMode="auto">
          <a:xfrm>
            <a:off x="5247336" y="3633874"/>
            <a:ext cx="20037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1" hangingPunct="1">
              <a:lnSpc>
                <a:spcPct val="100000"/>
              </a:lnSpc>
              <a:spcBef>
                <a:spcPct val="0"/>
              </a:spcBef>
              <a:spcAft>
                <a:spcPct val="0"/>
              </a:spcAft>
              <a:buClrTx/>
              <a:buSzTx/>
              <a:buFontTx/>
              <a:buNone/>
              <a:tabLst/>
            </a:pPr>
            <a:r>
              <a:rPr kumimoji="1" lang="en-US" altLang="ko-KR" sz="700" i="0" u="none" strike="noStrike" cap="none" normalizeH="0" baseline="0" dirty="0" smtClean="0">
                <a:ln>
                  <a:noFill/>
                </a:ln>
                <a:solidFill>
                  <a:srgbClr val="000000"/>
                </a:solidFill>
                <a:effectLst/>
                <a:latin typeface="Arial Unicode MS" panose="020B0604020202020204" pitchFamily="50" charset="-127"/>
                <a:ea typeface="Arial Unicode MS" panose="020B0604020202020204" pitchFamily="50" charset="-127"/>
                <a:cs typeface="Arial Unicode MS" panose="020B0604020202020204" pitchFamily="50" charset="-127"/>
              </a:rPr>
              <a:t>MI29</a:t>
            </a:r>
            <a:endParaRPr kumimoji="1" lang="ko-KR" altLang="ko-KR" sz="700" i="0" u="none" strike="noStrike" cap="none" normalizeH="0" baseline="0" dirty="0">
              <a:ln>
                <a:noFill/>
              </a:ln>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3" name="TextBox 32"/>
          <p:cNvSpPr txBox="1"/>
          <p:nvPr/>
        </p:nvSpPr>
        <p:spPr>
          <a:xfrm>
            <a:off x="1221804" y="1462177"/>
            <a:ext cx="3437930" cy="215444"/>
          </a:xfrm>
          <a:prstGeom prst="rect">
            <a:avLst/>
          </a:prstGeom>
          <a:noFill/>
        </p:spPr>
        <p:txBody>
          <a:bodyPr wrap="square" rtlCol="0">
            <a:spAutoFit/>
          </a:bodyPr>
          <a:lstStyle/>
          <a:p>
            <a:r>
              <a:rPr lang="en-US" altLang="ko-KR" sz="800" dirty="0" smtClean="0">
                <a:latin typeface="Arial Unicode MS" panose="020B0604020202020204" pitchFamily="50" charset="-127"/>
                <a:ea typeface="Arial Unicode MS" panose="020B0604020202020204" pitchFamily="50" charset="-127"/>
                <a:cs typeface="Arial Unicode MS" panose="020B0604020202020204" pitchFamily="50" charset="-127"/>
              </a:rPr>
              <a:t>Summary of genome annotation of KCTC 3510, MI3 and MI29 strains.</a:t>
            </a:r>
            <a:endParaRPr lang="ko-KR" altLang="en-US" sz="8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graphicFrame>
        <p:nvGraphicFramePr>
          <p:cNvPr id="34" name="표 33"/>
          <p:cNvGraphicFramePr>
            <a:graphicFrameLocks noGrp="1"/>
          </p:cNvGraphicFramePr>
          <p:nvPr>
            <p:extLst>
              <p:ext uri="{D42A27DB-BD31-4B8C-83A1-F6EECF244321}">
                <p14:modId xmlns:p14="http://schemas.microsoft.com/office/powerpoint/2010/main" val="3326507901"/>
              </p:ext>
            </p:extLst>
          </p:nvPr>
        </p:nvGraphicFramePr>
        <p:xfrm>
          <a:off x="1282110" y="1761666"/>
          <a:ext cx="4716427" cy="1101963"/>
        </p:xfrm>
        <a:graphic>
          <a:graphicData uri="http://schemas.openxmlformats.org/drawingml/2006/table">
            <a:tbl>
              <a:tblPr/>
              <a:tblGrid>
                <a:gridCol w="621816">
                  <a:extLst>
                    <a:ext uri="{9D8B030D-6E8A-4147-A177-3AD203B41FA5}">
                      <a16:colId xmlns:a16="http://schemas.microsoft.com/office/drawing/2014/main" val="20000"/>
                    </a:ext>
                  </a:extLst>
                </a:gridCol>
                <a:gridCol w="705712">
                  <a:extLst>
                    <a:ext uri="{9D8B030D-6E8A-4147-A177-3AD203B41FA5}">
                      <a16:colId xmlns:a16="http://schemas.microsoft.com/office/drawing/2014/main" val="20001"/>
                    </a:ext>
                  </a:extLst>
                </a:gridCol>
                <a:gridCol w="633207">
                  <a:extLst>
                    <a:ext uri="{9D8B030D-6E8A-4147-A177-3AD203B41FA5}">
                      <a16:colId xmlns:a16="http://schemas.microsoft.com/office/drawing/2014/main" val="20002"/>
                    </a:ext>
                  </a:extLst>
                </a:gridCol>
                <a:gridCol w="810995">
                  <a:extLst>
                    <a:ext uri="{9D8B030D-6E8A-4147-A177-3AD203B41FA5}">
                      <a16:colId xmlns:a16="http://schemas.microsoft.com/office/drawing/2014/main" val="20003"/>
                    </a:ext>
                  </a:extLst>
                </a:gridCol>
                <a:gridCol w="619017">
                  <a:extLst>
                    <a:ext uri="{9D8B030D-6E8A-4147-A177-3AD203B41FA5}">
                      <a16:colId xmlns:a16="http://schemas.microsoft.com/office/drawing/2014/main" val="1913399354"/>
                    </a:ext>
                  </a:extLst>
                </a:gridCol>
                <a:gridCol w="662840">
                  <a:extLst>
                    <a:ext uri="{9D8B030D-6E8A-4147-A177-3AD203B41FA5}">
                      <a16:colId xmlns:a16="http://schemas.microsoft.com/office/drawing/2014/main" val="1946766466"/>
                    </a:ext>
                  </a:extLst>
                </a:gridCol>
                <a:gridCol w="662840">
                  <a:extLst>
                    <a:ext uri="{9D8B030D-6E8A-4147-A177-3AD203B41FA5}">
                      <a16:colId xmlns:a16="http://schemas.microsoft.com/office/drawing/2014/main" val="3180557463"/>
                    </a:ext>
                  </a:extLst>
                </a:gridCol>
              </a:tblGrid>
              <a:tr h="482457">
                <a:tc>
                  <a:txBody>
                    <a:bodyPr/>
                    <a:lstStyle/>
                    <a:p>
                      <a:pPr marL="0" marR="0" indent="0" algn="ctr" fontAlgn="base" latinLnBrk="0">
                        <a:lnSpc>
                          <a:spcPct val="160000"/>
                        </a:lnSpc>
                        <a:spcBef>
                          <a:spcPts val="0"/>
                        </a:spcBef>
                        <a:spcAft>
                          <a:spcPts val="0"/>
                        </a:spcAft>
                      </a:pP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Strain</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2159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Base</a:t>
                      </a:r>
                      <a:r>
                        <a:rPr lang="en-US" sz="700" b="0" kern="1200" baseline="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 (bp)</a:t>
                      </a:r>
                      <a:endParaRPr lang="en-US" sz="700" b="0" kern="120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2159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No. of CDS</a:t>
                      </a:r>
                      <a:r>
                        <a:rPr lang="en-US" sz="1000" b="0" kern="1200" baseline="300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a:t>
                      </a:r>
                      <a:endParaRPr lang="en-US" sz="900" b="0" kern="1200" baseline="300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2159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GC contents</a:t>
                      </a:r>
                      <a:r>
                        <a:rPr lang="en-US" sz="700" b="0" kern="1200" baseline="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 (%)</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2159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No. of </a:t>
                      </a:r>
                      <a:r>
                        <a:rPr lang="en-US" sz="700" b="0" kern="1200" dirty="0" err="1"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tRNA</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2159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No. of </a:t>
                      </a:r>
                      <a:r>
                        <a:rPr lang="en-US" sz="700" b="0" kern="1200" dirty="0" err="1"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rRNA</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2159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dirty="0" err="1"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ANIb</a:t>
                      </a:r>
                      <a:r>
                        <a:rPr lang="en-US" altLang="ko-KR" sz="800" kern="1200" baseline="30000" dirty="0" smtClean="0">
                          <a:solidFill>
                            <a:schemeClr val="tx1"/>
                          </a:solidFill>
                          <a:effectLst/>
                          <a:latin typeface="Arial Unicode MS" panose="020B0604020202020204" pitchFamily="50" charset="-127"/>
                          <a:ea typeface="Arial Unicode MS" panose="020B0604020202020204" pitchFamily="50" charset="-127"/>
                          <a:cs typeface="Arial Unicode MS" panose="020B0604020202020204" pitchFamily="50" charset="-127"/>
                        </a:rPr>
                        <a:t>†</a:t>
                      </a: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 (%)</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2159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96895">
                <a:tc>
                  <a:txBody>
                    <a:bodyPr/>
                    <a:lstStyle/>
                    <a:p>
                      <a:pPr marL="0" marR="0" indent="0" algn="l" fontAlgn="base" latinLnBrk="0">
                        <a:lnSpc>
                          <a:spcPct val="160000"/>
                        </a:lnSpc>
                        <a:spcBef>
                          <a:spcPts val="0"/>
                        </a:spcBef>
                        <a:spcAft>
                          <a:spcPts val="0"/>
                        </a:spcAft>
                      </a:pPr>
                      <a:r>
                        <a:rPr lang="en-US" sz="700" b="0" kern="1200" baseline="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Type</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2,991,737</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3,042</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46.5</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61</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15</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196895">
                <a:tc>
                  <a:txBody>
                    <a:bodyPr/>
                    <a:lstStyle/>
                    <a:p>
                      <a:pPr marL="0" marR="0" indent="0" algn="l" fontAlgn="base" latinLnBrk="0">
                        <a:lnSpc>
                          <a:spcPct val="160000"/>
                        </a:lnSpc>
                        <a:spcBef>
                          <a:spcPts val="0"/>
                        </a:spcBef>
                        <a:spcAft>
                          <a:spcPts val="0"/>
                        </a:spcAft>
                      </a:pPr>
                      <a:r>
                        <a:rPr lang="en-US" altLang="ko-KR" sz="700" b="0" i="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MI3</a:t>
                      </a:r>
                      <a:endParaRPr lang="en-US" altLang="ko-KR" sz="700" b="0" i="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3,230,892</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3,105</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46.1</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59</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15</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98.67</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r h="196895">
                <a:tc>
                  <a:txBody>
                    <a:bodyPr/>
                    <a:lstStyle/>
                    <a:p>
                      <a:pPr marL="0" marR="0" indent="0" algn="l" fontAlgn="base" latinLnBrk="0">
                        <a:lnSpc>
                          <a:spcPct val="160000"/>
                        </a:lnSpc>
                        <a:spcBef>
                          <a:spcPts val="0"/>
                        </a:spcBef>
                        <a:spcAft>
                          <a:spcPts val="0"/>
                        </a:spcAft>
                      </a:pPr>
                      <a:r>
                        <a:rPr lang="en-US" altLang="ko-KR" sz="700" b="0" i="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MI29</a:t>
                      </a:r>
                      <a:endParaRPr lang="en-US" altLang="ko-KR" sz="700" b="0" i="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3,212,493</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3,014</a:t>
                      </a:r>
                      <a:endParaRPr lang="en-US"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46.3</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59</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15</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lang="en-US" altLang="ko-KR" sz="700" b="0" kern="1200" dirty="0" smtClean="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rPr>
                        <a:t>98.69</a:t>
                      </a:r>
                      <a:endParaRPr lang="en-US" altLang="ko-KR" sz="700" b="0" kern="1200" dirty="0">
                        <a:solidFill>
                          <a:schemeClr val="tx1"/>
                        </a:solidFill>
                        <a:latin typeface="Arial Unicode MS" panose="020B0604020202020204" pitchFamily="50" charset="-127"/>
                        <a:ea typeface="Arial Unicode MS" panose="020B0604020202020204" pitchFamily="50" charset="-127"/>
                        <a:cs typeface="Arial Unicode MS" panose="020B0604020202020204" pitchFamily="50" charset="-127"/>
                      </a:endParaRPr>
                    </a:p>
                  </a:txBody>
                  <a:tcPr marL="64770" marR="64770" marT="17907" marB="17907"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5656829"/>
                  </a:ext>
                </a:extLst>
              </a:tr>
            </a:tbl>
          </a:graphicData>
        </a:graphic>
      </p:graphicFrame>
      <p:sp>
        <p:nvSpPr>
          <p:cNvPr id="35" name="TextBox 34"/>
          <p:cNvSpPr txBox="1"/>
          <p:nvPr/>
        </p:nvSpPr>
        <p:spPr>
          <a:xfrm>
            <a:off x="1193974" y="3081302"/>
            <a:ext cx="3400384" cy="200055"/>
          </a:xfrm>
          <a:prstGeom prst="rect">
            <a:avLst/>
          </a:prstGeom>
          <a:noFill/>
        </p:spPr>
        <p:txBody>
          <a:bodyPr wrap="square" rtlCol="0">
            <a:spAutoFit/>
          </a:bodyPr>
          <a:lstStyle/>
          <a:p>
            <a:r>
              <a:rPr lang="en-US" altLang="ko-KR" sz="800" baseline="30000" dirty="0" smtClean="0">
                <a:latin typeface="Arial Unicode MS" panose="020B0604020202020204" pitchFamily="50" charset="-127"/>
                <a:ea typeface="Arial Unicode MS" panose="020B0604020202020204" pitchFamily="50" charset="-127"/>
                <a:cs typeface="Arial Unicode MS" panose="020B0604020202020204" pitchFamily="50" charset="-127"/>
              </a:rPr>
              <a:t>†</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Average nucleotide identity based BLAST to type strain KCTC 3510</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6" name="TextBox 35"/>
          <p:cNvSpPr txBox="1"/>
          <p:nvPr/>
        </p:nvSpPr>
        <p:spPr>
          <a:xfrm>
            <a:off x="1193974" y="2935742"/>
            <a:ext cx="3015615" cy="200055"/>
          </a:xfrm>
          <a:prstGeom prst="rect">
            <a:avLst/>
          </a:prstGeom>
          <a:noFill/>
        </p:spPr>
        <p:txBody>
          <a:bodyPr wrap="square" rtlCol="0">
            <a:spAutoFit/>
          </a:bodyPr>
          <a:lstStyle/>
          <a:p>
            <a:r>
              <a:rPr lang="en-US" altLang="ko-KR" sz="1000" baseline="30000" dirty="0" smtClean="0">
                <a:latin typeface="Arial Unicode MS" panose="020B0604020202020204" pitchFamily="50" charset="-127"/>
                <a:ea typeface="Arial Unicode MS" panose="020B0604020202020204" pitchFamily="50" charset="-127"/>
                <a:cs typeface="Arial Unicode MS" panose="020B0604020202020204" pitchFamily="50" charset="-127"/>
              </a:rPr>
              <a:t>*</a:t>
            </a:r>
            <a:r>
              <a:rPr lang="en-US" altLang="ko-KR" sz="700" dirty="0" smtClean="0">
                <a:latin typeface="Arial Unicode MS" panose="020B0604020202020204" pitchFamily="50" charset="-127"/>
                <a:ea typeface="Arial Unicode MS" panose="020B0604020202020204" pitchFamily="50" charset="-127"/>
                <a:cs typeface="Arial Unicode MS" panose="020B0604020202020204" pitchFamily="50" charset="-127"/>
              </a:rPr>
              <a:t> Coding sequences</a:t>
            </a:r>
            <a:endParaRPr lang="ko-KR" altLang="en-US" sz="700"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37" name="TextBox 36"/>
          <p:cNvSpPr txBox="1"/>
          <p:nvPr/>
        </p:nvSpPr>
        <p:spPr>
          <a:xfrm>
            <a:off x="920080" y="3447892"/>
            <a:ext cx="325730" cy="400110"/>
          </a:xfrm>
          <a:prstGeom prst="rect">
            <a:avLst/>
          </a:prstGeom>
          <a:noFill/>
        </p:spPr>
        <p:txBody>
          <a:bodyPr wrap="none" rtlCol="0">
            <a:spAutoFit/>
          </a:bodyPr>
          <a:lstStyle/>
          <a:p>
            <a:r>
              <a:rPr lang="en-US" altLang="ko-KR" sz="2000" dirty="0" smtClean="0">
                <a:latin typeface="Tahoma" pitchFamily="34" charset="0"/>
                <a:cs typeface="Tahoma" pitchFamily="34" charset="0"/>
              </a:rPr>
              <a:t>b</a:t>
            </a:r>
            <a:endParaRPr lang="ko-KR" altLang="en-US" sz="2000" dirty="0">
              <a:latin typeface="Tahoma" pitchFamily="34" charset="0"/>
              <a:cs typeface="Tahoma" pitchFamily="34" charset="0"/>
            </a:endParaRPr>
          </a:p>
        </p:txBody>
      </p:sp>
      <p:sp>
        <p:nvSpPr>
          <p:cNvPr id="41" name="TextBox 40"/>
          <p:cNvSpPr txBox="1"/>
          <p:nvPr/>
        </p:nvSpPr>
        <p:spPr>
          <a:xfrm>
            <a:off x="936267" y="1238197"/>
            <a:ext cx="319318" cy="400110"/>
          </a:xfrm>
          <a:prstGeom prst="rect">
            <a:avLst/>
          </a:prstGeom>
          <a:noFill/>
        </p:spPr>
        <p:txBody>
          <a:bodyPr wrap="none" rtlCol="0">
            <a:spAutoFit/>
          </a:bodyPr>
          <a:lstStyle/>
          <a:p>
            <a:r>
              <a:rPr lang="en-US" altLang="ko-KR" sz="2000" dirty="0" smtClean="0">
                <a:latin typeface="Tahoma" pitchFamily="34" charset="0"/>
                <a:cs typeface="Tahoma" pitchFamily="34" charset="0"/>
              </a:rPr>
              <a:t>a</a:t>
            </a:r>
            <a:endParaRPr lang="ko-KR" altLang="en-US" sz="2000" dirty="0">
              <a:latin typeface="Tahoma" pitchFamily="34" charset="0"/>
              <a:cs typeface="Tahoma" pitchFamily="34" charset="0"/>
            </a:endParaRPr>
          </a:p>
        </p:txBody>
      </p:sp>
      <p:sp>
        <p:nvSpPr>
          <p:cNvPr id="31" name="TextBox 30"/>
          <p:cNvSpPr txBox="1"/>
          <p:nvPr/>
        </p:nvSpPr>
        <p:spPr>
          <a:xfrm>
            <a:off x="3498701" y="3447892"/>
            <a:ext cx="303288" cy="400110"/>
          </a:xfrm>
          <a:prstGeom prst="rect">
            <a:avLst/>
          </a:prstGeom>
          <a:noFill/>
        </p:spPr>
        <p:txBody>
          <a:bodyPr wrap="none" rtlCol="0">
            <a:spAutoFit/>
          </a:bodyPr>
          <a:lstStyle/>
          <a:p>
            <a:r>
              <a:rPr lang="en-US" altLang="ko-KR" sz="2000" dirty="0" smtClean="0">
                <a:latin typeface="Tahoma" pitchFamily="34" charset="0"/>
                <a:cs typeface="Tahoma" pitchFamily="34" charset="0"/>
              </a:rPr>
              <a:t>c</a:t>
            </a:r>
            <a:endParaRPr lang="ko-KR" altLang="en-US" sz="2000" dirty="0">
              <a:latin typeface="Tahoma" pitchFamily="34" charset="0"/>
              <a:cs typeface="Tahoma" pitchFamily="34" charset="0"/>
            </a:endParaRPr>
          </a:p>
        </p:txBody>
      </p:sp>
      <p:sp>
        <p:nvSpPr>
          <p:cNvPr id="2" name="TextBox 1"/>
          <p:cNvSpPr txBox="1"/>
          <p:nvPr/>
        </p:nvSpPr>
        <p:spPr>
          <a:xfrm>
            <a:off x="470848" y="7315199"/>
            <a:ext cx="6032310" cy="646331"/>
          </a:xfrm>
          <a:prstGeom prst="rect">
            <a:avLst/>
          </a:prstGeom>
          <a:noFill/>
        </p:spPr>
        <p:txBody>
          <a:bodyPr wrap="square" rtlCol="0">
            <a:spAutoFit/>
          </a:bodyPr>
          <a:lstStyle/>
          <a:p>
            <a:pPr algn="just"/>
            <a:r>
              <a:rPr lang="en-US" altLang="ko-KR" sz="1200" b="1" kern="100" dirty="0">
                <a:latin typeface="Times New Roman" panose="02020603050405020304" pitchFamily="18" charset="0"/>
                <a:cs typeface="Times New Roman" panose="02020603050405020304" pitchFamily="18" charset="0"/>
              </a:rPr>
              <a:t>Fig. </a:t>
            </a:r>
            <a:r>
              <a:rPr lang="en-US" altLang="ko-KR" sz="1200" b="1" kern="100" dirty="0" smtClean="0">
                <a:latin typeface="Times New Roman" panose="02020603050405020304" pitchFamily="18" charset="0"/>
                <a:cs typeface="Times New Roman" panose="02020603050405020304" pitchFamily="18" charset="0"/>
              </a:rPr>
              <a:t>S5</a:t>
            </a:r>
            <a:r>
              <a:rPr lang="en-US" altLang="ko-KR" sz="1200" dirty="0" smtClean="0">
                <a:latin typeface="Times New Roman" panose="02020603050405020304" pitchFamily="18" charset="0"/>
                <a:cs typeface="Times New Roman" panose="02020603050405020304" pitchFamily="18" charset="0"/>
              </a:rPr>
              <a:t>. </a:t>
            </a:r>
            <a:r>
              <a:rPr lang="en-US" altLang="ko-KR" sz="1200" dirty="0">
                <a:latin typeface="Times New Roman" panose="02020603050405020304" pitchFamily="18" charset="0"/>
                <a:cs typeface="Times New Roman" panose="02020603050405020304" pitchFamily="18" charset="0"/>
              </a:rPr>
              <a:t>Characterization of </a:t>
            </a:r>
            <a:r>
              <a:rPr lang="en-US" altLang="ko-KR" sz="1200" i="1" dirty="0">
                <a:latin typeface="Times New Roman" panose="02020603050405020304" pitchFamily="18" charset="0"/>
                <a:cs typeface="Times New Roman" panose="02020603050405020304" pitchFamily="18" charset="0"/>
              </a:rPr>
              <a:t>L. </a:t>
            </a:r>
            <a:r>
              <a:rPr lang="en-US" altLang="ko-KR" sz="1200" i="1" dirty="0" err="1">
                <a:latin typeface="Times New Roman" panose="02020603050405020304" pitchFamily="18" charset="0"/>
                <a:cs typeface="Times New Roman" panose="02020603050405020304" pitchFamily="18" charset="0"/>
              </a:rPr>
              <a:t>paracasei</a:t>
            </a:r>
            <a:r>
              <a:rPr lang="en-US" altLang="ko-KR" sz="1200" dirty="0">
                <a:latin typeface="Times New Roman" panose="02020603050405020304" pitchFamily="18" charset="0"/>
                <a:cs typeface="Times New Roman" panose="02020603050405020304" pitchFamily="18" charset="0"/>
              </a:rPr>
              <a:t> to determine a novel strain. (a) Summary of genome annotation. Profiling of carbohydrate fermentation (b) and enzyme activity (c).</a:t>
            </a:r>
            <a:endParaRPr lang="ko-KR" altLang="ko-KR" sz="1200" dirty="0">
              <a:latin typeface="Times New Roman" panose="02020603050405020304" pitchFamily="18" charset="0"/>
              <a:cs typeface="Times New Roman" panose="02020603050405020304" pitchFamily="18" charset="0"/>
            </a:endParaRPr>
          </a:p>
          <a:p>
            <a:pPr algn="just"/>
            <a:endParaRPr lang="ko-KR"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3472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49157</TotalTime>
  <Words>1198</Words>
  <Application>Microsoft Office PowerPoint</Application>
  <PresentationFormat>화면 슬라이드 쇼(4:3)</PresentationFormat>
  <Paragraphs>502</Paragraphs>
  <Slides>5</Slides>
  <Notes>1</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5</vt:i4>
      </vt:variant>
    </vt:vector>
  </HeadingPairs>
  <TitlesOfParts>
    <vt:vector size="13" baseType="lpstr">
      <vt:lpstr>Arial Unicode MS</vt:lpstr>
      <vt:lpstr>맑은 고딕</vt:lpstr>
      <vt:lpstr>Arial</vt:lpstr>
      <vt:lpstr>Calibri</vt:lpstr>
      <vt:lpstr>Calibri Light</vt:lpstr>
      <vt:lpstr>Tahoma</vt:lpstr>
      <vt:lpstr>Times New Roman</vt:lpstr>
      <vt:lpstr>Office 테마</vt:lpstr>
      <vt:lpstr>PowerPoint 프레젠테이션</vt:lpstr>
      <vt:lpstr>PowerPoint 프레젠테이션</vt:lpstr>
      <vt:lpstr>PowerPoint 프레젠테이션</vt:lpstr>
      <vt:lpstr>PowerPoint 프레젠테이션</vt:lpstr>
      <vt:lpstr>PowerPoint 프레젠테이션</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KSI</dc:creator>
  <cp:lastModifiedBy>admin</cp:lastModifiedBy>
  <cp:revision>1085</cp:revision>
  <cp:lastPrinted>2020-08-17T06:31:25Z</cp:lastPrinted>
  <dcterms:created xsi:type="dcterms:W3CDTF">2019-06-21T04:35:01Z</dcterms:created>
  <dcterms:modified xsi:type="dcterms:W3CDTF">2023-10-09T02:44:22Z</dcterms:modified>
</cp:coreProperties>
</file>