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2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2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2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notesSlides/notesSlide2.xml" ContentType="application/vnd.openxmlformats-officedocument.presentationml.notesSlide+xml"/>
  <Override PartName="/ppt/charts/chart2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70" r:id="rId3"/>
    <p:sldId id="258" r:id="rId4"/>
    <p:sldId id="273" r:id="rId5"/>
    <p:sldId id="266" r:id="rId6"/>
    <p:sldId id="272" r:id="rId7"/>
    <p:sldId id="268" r:id="rId8"/>
  </p:sldIdLst>
  <p:sldSz cx="73152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99"/>
    <a:srgbClr val="70AD47"/>
    <a:srgbClr val="C3DFB1"/>
    <a:srgbClr val="CC99FF"/>
    <a:srgbClr val="009999"/>
    <a:srgbClr val="66FFFF"/>
    <a:srgbClr val="00B050"/>
    <a:srgbClr val="7030A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25" autoAdjust="0"/>
    <p:restoredTop sz="95983" autoAdjust="0"/>
  </p:normalViewPr>
  <p:slideViewPr>
    <p:cSldViewPr snapToGrid="0">
      <p:cViewPr varScale="1">
        <p:scale>
          <a:sx n="92" d="100"/>
          <a:sy n="92" d="100"/>
        </p:scale>
        <p:origin x="16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2%20knockdown\MTT-cell%20growth\Data-V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5_06_22%20MTT\Hep3B%20Noxi%20GKT10%20DPI1%20Apo%2010_analysi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5_06_02%20NOSi%20MTT\Hep3B.analysi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5_06_02%20NOSi%20MTT\Hep3B.analysi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HTS\2015_06_15%20Hep3B%20all%20synergy%20cmpds%20AlamarBlue\2015_06_21%20FCCP%20OligA%20DPI%20Rotenone.pda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6_03_30%20MTT%20design\2016_04_04%20results\3B_triple%202_FDG'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6_03_30%20MTT%20design\2016_04_04%20results\3B_triple%202_FDG'.xls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MTT\2015_09_04%20MTT\H7%20top%203B%20bottom%20ANALYSI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MTT\2015_09_04%20MTT\SUM159%20top%20MDAMB468%20bottom%20ANALYSI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MTT\2015_09_04%20MTT\HCT116%20top%20Caco2%20bottom%20ANALYSI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MTT\2015_09_04%20MTT\H460%20top%20A549%20bottom%20ANALYSI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hilixu/Documents/Herschman%20Lab/HK/Cell%20Count/2015_06_23%20HK1%20HK2%20DPI%20in%20other%20cancers/viability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2%20knockdown\MTT-synergy\2015_10_19%20MTT\PC3%20Hey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2%20knockdown\MTT-synergy\2015_10_19%20MTT\SKOV3%20MiaPaca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2%20knockdown\MTT-synergy\2015_10_11%20MTT\HT29%20SW620%20analysi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MTT\2015_09_04%20MTT\H460%20top%20A549%20bottom%20ANALYSI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shilixu/Documents/Herschman%20Lab/HK/MTT/2018_03_19%20HLF%20JHH6%20shHK2/2018_03_19%20HLF%20JHH6%20MTT%20Analyzed.xls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shilixu/Documents/Herschman%20Lab/HK/MTT/2018_03_19%20HLF%20JHH6%20shHK2/2018_03_19%20HLF%20JHH6%20MTT%20Analyzed.xls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ATP%20Imaging\2015_08_22%20LUC%20ATP\analysis'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ATP%20Imaging\2015_08_22%20LUC%20ATP\analysis'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ATP%20Imaging\2015_08_22%20LUC%20ATP\analysis'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Animal%20studies\4th%20Animal%20Study_Hep3B%20single%20controls\Hep3B'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5_06_29%20MTT%20triple%20combination_3B%20CompuSyn\1_FDG%20DPI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5_06_08%20DPI%20FDG%20Lonidamine%20Hep3B\FDG_analysi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Cell%20Count\2015_06_13%20HK2%20DPI%20synergy%20in%20HCC\synergy'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Cell%20Count\2015_06_13%20HK2%20DPI%20synergy%20in%20HCC\synergy'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Shili\Documents\Lab\Herschman%20Lab\HK\Cell%20Count\2015_06_13%20HK2%20DPI%20synergy%20in%20HCC\synergy'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HTS\2015_06_01%20Hep3B%20Huh7%20shCtrl%20shHK2%203%2020%20O2\060115%20alamar%20Hep3b%20Huh7%20O2%20Ctrl%20shHK2.pd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Shili\Documents\Lab\Herschman%20Lab\HK\MTT\2015_06_22%20MTT\Hep3B%20Noxi%20GKT10%20DPI1%20Apo%2010_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06966079094826"/>
          <c:y val="9.688610694381232E-2"/>
          <c:w val="0.75204134327092786"/>
          <c:h val="0.398458692548245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B6-4C42-AB12-8B1CB4B511C1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B6-4C42-AB12-8B1CB4B511C1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AB6-4C42-AB12-8B1CB4B511C1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AB6-4C42-AB12-8B1CB4B511C1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AB6-4C42-AB12-8B1CB4B511C1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AB6-4C42-AB12-8B1CB4B511C1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AB6-4C42-AB12-8B1CB4B511C1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AB6-4C42-AB12-8B1CB4B511C1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AB6-4C42-AB12-8B1CB4B511C1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AB6-4C42-AB12-8B1CB4B511C1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AB6-4C42-AB12-8B1CB4B511C1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AB6-4C42-AB12-8B1CB4B511C1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Sheet1!$AK$9:$AV$9</c:f>
                <c:numCache>
                  <c:formatCode>General</c:formatCode>
                  <c:ptCount val="12"/>
                  <c:pt idx="0">
                    <c:v>0.95389507154212794</c:v>
                  </c:pt>
                  <c:pt idx="1">
                    <c:v>3.3420026154211038</c:v>
                  </c:pt>
                  <c:pt idx="2">
                    <c:v>7.3281505808104628</c:v>
                  </c:pt>
                  <c:pt idx="3">
                    <c:v>5.8328880015177793</c:v>
                  </c:pt>
                  <c:pt idx="4">
                    <c:v>1.4713085674449273</c:v>
                  </c:pt>
                  <c:pt idx="5">
                    <c:v>3.9037810898282208</c:v>
                  </c:pt>
                  <c:pt idx="6">
                    <c:v>0.92217769679739481</c:v>
                  </c:pt>
                  <c:pt idx="7">
                    <c:v>0.93766517815303208</c:v>
                  </c:pt>
                  <c:pt idx="8">
                    <c:v>3.2905221828898403</c:v>
                  </c:pt>
                  <c:pt idx="9">
                    <c:v>1.787934868138932</c:v>
                  </c:pt>
                  <c:pt idx="10">
                    <c:v>6.5569474310356188</c:v>
                  </c:pt>
                  <c:pt idx="11">
                    <c:v>0.16253213708811035</c:v>
                  </c:pt>
                </c:numCache>
              </c:numRef>
            </c:plus>
            <c:minus>
              <c:numRef>
                <c:f>Sheet1!$AK$9:$AV$9</c:f>
                <c:numCache>
                  <c:formatCode>General</c:formatCode>
                  <c:ptCount val="12"/>
                  <c:pt idx="0">
                    <c:v>0.95389507154212794</c:v>
                  </c:pt>
                  <c:pt idx="1">
                    <c:v>3.3420026154211038</c:v>
                  </c:pt>
                  <c:pt idx="2">
                    <c:v>7.3281505808104628</c:v>
                  </c:pt>
                  <c:pt idx="3">
                    <c:v>5.8328880015177793</c:v>
                  </c:pt>
                  <c:pt idx="4">
                    <c:v>1.4713085674449273</c:v>
                  </c:pt>
                  <c:pt idx="5">
                    <c:v>3.9037810898282208</c:v>
                  </c:pt>
                  <c:pt idx="6">
                    <c:v>0.92217769679739481</c:v>
                  </c:pt>
                  <c:pt idx="7">
                    <c:v>0.93766517815303208</c:v>
                  </c:pt>
                  <c:pt idx="8">
                    <c:v>3.2905221828898403</c:v>
                  </c:pt>
                  <c:pt idx="9">
                    <c:v>1.787934868138932</c:v>
                  </c:pt>
                  <c:pt idx="10">
                    <c:v>6.5569474310356188</c:v>
                  </c:pt>
                  <c:pt idx="11">
                    <c:v>0.16253213708811035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multiLvlStrRef>
              <c:f>Sheet1!$AK$3:$AS$4</c:f>
              <c:multiLvlStrCache>
                <c:ptCount val="9"/>
                <c:lvl>
                  <c:pt idx="0">
                    <c:v>shHK2-1</c:v>
                  </c:pt>
                  <c:pt idx="1">
                    <c:v>shHK2-2</c:v>
                  </c:pt>
                  <c:pt idx="2">
                    <c:v>shHK2-3</c:v>
                  </c:pt>
                  <c:pt idx="3">
                    <c:v>shHK2-1</c:v>
                  </c:pt>
                  <c:pt idx="4">
                    <c:v>shHK2-2</c:v>
                  </c:pt>
                  <c:pt idx="5">
                    <c:v>shHK2-3</c:v>
                  </c:pt>
                  <c:pt idx="6">
                    <c:v>shHK2-1</c:v>
                  </c:pt>
                  <c:pt idx="7">
                    <c:v>shHK2-2</c:v>
                  </c:pt>
                  <c:pt idx="8">
                    <c:v>shHK2-3</c:v>
                  </c:pt>
                </c:lvl>
                <c:lvl>
                  <c:pt idx="0">
                    <c:v>Hep3B</c:v>
                  </c:pt>
                  <c:pt idx="3">
                    <c:v>SUM159</c:v>
                  </c:pt>
                  <c:pt idx="6">
                    <c:v>H460</c:v>
                  </c:pt>
                </c:lvl>
              </c:multiLvlStrCache>
            </c:multiLvlStrRef>
          </c:cat>
          <c:val>
            <c:numRef>
              <c:f>Sheet1!$AK$6:$AS$6</c:f>
              <c:numCache>
                <c:formatCode>General</c:formatCode>
                <c:ptCount val="9"/>
                <c:pt idx="0">
                  <c:v>29.09379968203498</c:v>
                </c:pt>
                <c:pt idx="1">
                  <c:v>41.527777777777779</c:v>
                </c:pt>
                <c:pt idx="2">
                  <c:v>74.267782426778254</c:v>
                </c:pt>
                <c:pt idx="3">
                  <c:v>90.422620857403487</c:v>
                </c:pt>
                <c:pt idx="4">
                  <c:v>90.604239164821252</c:v>
                </c:pt>
                <c:pt idx="5">
                  <c:v>95.35945226321796</c:v>
                </c:pt>
                <c:pt idx="6">
                  <c:v>104.9625468164794</c:v>
                </c:pt>
                <c:pt idx="7">
                  <c:v>93.276319669713942</c:v>
                </c:pt>
                <c:pt idx="8">
                  <c:v>98.495173197047123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AB6-4C42-AB12-8B1CB4B511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80665032"/>
        <c:axId val="103702024"/>
      </c:barChart>
      <c:catAx>
        <c:axId val="80665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3702024"/>
        <c:crosses val="autoZero"/>
        <c:auto val="1"/>
        <c:lblAlgn val="ctr"/>
        <c:lblOffset val="100"/>
        <c:noMultiLvlLbl val="0"/>
      </c:catAx>
      <c:valAx>
        <c:axId val="103702024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vialbe cells</a:t>
                </a:r>
              </a:p>
            </c:rich>
          </c:tx>
          <c:layout>
            <c:manualLayout>
              <c:xMode val="edge"/>
              <c:yMode val="edge"/>
              <c:x val="2.4800798775561145E-2"/>
              <c:y val="1.297949688997769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066503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46640560304294"/>
          <c:y val="0.2623863364903905"/>
          <c:w val="0.85006835375524581"/>
          <c:h val="0.49711476713337949"/>
        </c:manualLayout>
      </c:layout>
      <c:scatterChart>
        <c:scatterStyle val="smoothMarker"/>
        <c:varyColors val="0"/>
        <c:ser>
          <c:idx val="0"/>
          <c:order val="0"/>
          <c:tx>
            <c:v>Apocynin-DOX</c:v>
          </c:tx>
          <c:spPr>
            <a:ln w="19050"/>
          </c:spPr>
          <c:marker>
            <c:symbol val="diamond"/>
            <c:size val="5"/>
          </c:marker>
          <c:errBars>
            <c:errDir val="y"/>
            <c:errBarType val="both"/>
            <c:errValType val="cust"/>
            <c:noEndCap val="0"/>
            <c:plus>
              <c:numRef>
                <c:f>Sheet1!$B$39:$G$39</c:f>
                <c:numCache>
                  <c:formatCode>General</c:formatCode>
                  <c:ptCount val="6"/>
                  <c:pt idx="0">
                    <c:v>0.19628224321624255</c:v>
                  </c:pt>
                  <c:pt idx="1">
                    <c:v>3.3367981346762736</c:v>
                  </c:pt>
                  <c:pt idx="2">
                    <c:v>3.9256448643250317</c:v>
                  </c:pt>
                  <c:pt idx="3">
                    <c:v>3.7293626211087791</c:v>
                  </c:pt>
                  <c:pt idx="4">
                    <c:v>1.7665401889462833</c:v>
                  </c:pt>
                  <c:pt idx="5">
                    <c:v>2.1591046753787682</c:v>
                  </c:pt>
                </c:numCache>
              </c:numRef>
            </c:plus>
            <c:minus>
              <c:numRef>
                <c:f>Sheet1!$B$39:$G$39</c:f>
                <c:numCache>
                  <c:formatCode>General</c:formatCode>
                  <c:ptCount val="6"/>
                  <c:pt idx="0">
                    <c:v>0.19628224321624255</c:v>
                  </c:pt>
                  <c:pt idx="1">
                    <c:v>3.3367981346762736</c:v>
                  </c:pt>
                  <c:pt idx="2">
                    <c:v>3.9256448643250317</c:v>
                  </c:pt>
                  <c:pt idx="3">
                    <c:v>3.7293626211087791</c:v>
                  </c:pt>
                  <c:pt idx="4">
                    <c:v>1.7665401889462833</c:v>
                  </c:pt>
                  <c:pt idx="5">
                    <c:v>2.1591046753787682</c:v>
                  </c:pt>
                </c:numCache>
              </c:numRef>
            </c:minus>
          </c:errBars>
          <c:xVal>
            <c:numRef>
              <c:f>Sheet1!$B$33:$G$33</c:f>
              <c:numCache>
                <c:formatCode>General</c:formatCode>
                <c:ptCount val="6"/>
                <c:pt idx="0">
                  <c:v>10</c:v>
                </c:pt>
                <c:pt idx="1">
                  <c:v>3.3333333333333335</c:v>
                </c:pt>
                <c:pt idx="2">
                  <c:v>1.1111111111111112</c:v>
                </c:pt>
                <c:pt idx="3">
                  <c:v>0.37037037037037041</c:v>
                </c:pt>
                <c:pt idx="4">
                  <c:v>0.1234567901234568</c:v>
                </c:pt>
                <c:pt idx="5">
                  <c:v>4.1152263374485597E-2</c:v>
                </c:pt>
              </c:numCache>
            </c:numRef>
          </c:xVal>
          <c:yVal>
            <c:numRef>
              <c:f>Sheet1!$B$38:$G$38</c:f>
              <c:numCache>
                <c:formatCode>General</c:formatCode>
                <c:ptCount val="6"/>
                <c:pt idx="0">
                  <c:v>103.4004163775156</c:v>
                </c:pt>
                <c:pt idx="1">
                  <c:v>101.1797362942401</c:v>
                </c:pt>
                <c:pt idx="2">
                  <c:v>93.546148507980575</c:v>
                </c:pt>
                <c:pt idx="3">
                  <c:v>100.06939625260236</c:v>
                </c:pt>
                <c:pt idx="4">
                  <c:v>98.403886190145727</c:v>
                </c:pt>
                <c:pt idx="5">
                  <c:v>97.57113115891741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576-4124-9961-9E3AB17661BA}"/>
            </c:ext>
          </c:extLst>
        </c:ser>
        <c:ser>
          <c:idx val="1"/>
          <c:order val="1"/>
          <c:tx>
            <c:v>Apocynin+DOX</c:v>
          </c:tx>
          <c:spPr>
            <a:ln w="19050"/>
          </c:spPr>
          <c:marker>
            <c:symbol val="square"/>
            <c:size val="4"/>
          </c:marker>
          <c:errBars>
            <c:errDir val="y"/>
            <c:errBarType val="both"/>
            <c:errValType val="cust"/>
            <c:noEndCap val="0"/>
            <c:plus>
              <c:numRef>
                <c:f>Sheet1!$H$39:$M$39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1.8874156218516118</c:v>
                  </c:pt>
                  <c:pt idx="2">
                    <c:v>4.5837236530681826</c:v>
                  </c:pt>
                  <c:pt idx="3">
                    <c:v>5.6622468655548159</c:v>
                  </c:pt>
                  <c:pt idx="4">
                    <c:v>0.80889240936496931</c:v>
                  </c:pt>
                  <c:pt idx="5">
                    <c:v>1.8874156218516018</c:v>
                  </c:pt>
                </c:numCache>
              </c:numRef>
            </c:plus>
            <c:minus>
              <c:numRef>
                <c:f>Sheet1!$H$39:$M$39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1.8874156218516118</c:v>
                  </c:pt>
                  <c:pt idx="2">
                    <c:v>4.5837236530681826</c:v>
                  </c:pt>
                  <c:pt idx="3">
                    <c:v>5.6622468655548159</c:v>
                  </c:pt>
                  <c:pt idx="4">
                    <c:v>0.80889240936496931</c:v>
                  </c:pt>
                  <c:pt idx="5">
                    <c:v>1.8874156218516018</c:v>
                  </c:pt>
                </c:numCache>
              </c:numRef>
            </c:minus>
          </c:errBars>
          <c:xVal>
            <c:numRef>
              <c:f>Sheet1!$H$33:$M$33</c:f>
              <c:numCache>
                <c:formatCode>General</c:formatCode>
                <c:ptCount val="6"/>
                <c:pt idx="0">
                  <c:v>4.1152263374485597E-2</c:v>
                </c:pt>
                <c:pt idx="1">
                  <c:v>0.1234567901234568</c:v>
                </c:pt>
                <c:pt idx="2">
                  <c:v>0.37037037037037041</c:v>
                </c:pt>
                <c:pt idx="3">
                  <c:v>1.1111111111111112</c:v>
                </c:pt>
                <c:pt idx="4">
                  <c:v>3.3333333333333335</c:v>
                </c:pt>
                <c:pt idx="5">
                  <c:v>10</c:v>
                </c:pt>
              </c:numCache>
            </c:numRef>
          </c:xVal>
          <c:yVal>
            <c:numRef>
              <c:f>Sheet1!$H$38:$M$38</c:f>
              <c:numCache>
                <c:formatCode>General</c:formatCode>
                <c:ptCount val="6"/>
                <c:pt idx="0">
                  <c:v>101.04861773117256</c:v>
                </c:pt>
                <c:pt idx="1">
                  <c:v>96.282173498570074</c:v>
                </c:pt>
                <c:pt idx="2">
                  <c:v>98.570066730219267</c:v>
                </c:pt>
                <c:pt idx="3">
                  <c:v>99.332697807435665</c:v>
                </c:pt>
                <c:pt idx="4">
                  <c:v>100.47664442326027</c:v>
                </c:pt>
                <c:pt idx="5">
                  <c:v>94.756911344137279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576-4124-9961-9E3AB1766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570296"/>
        <c:axId val="173570688"/>
      </c:scatterChart>
      <c:valAx>
        <c:axId val="173570296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/>
                </a:pPr>
                <a:r>
                  <a:rPr lang="en-US" sz="1000" b="0" dirty="0"/>
                  <a:t>[Apocynin] µM</a:t>
                </a:r>
              </a:p>
            </c:rich>
          </c:tx>
          <c:overlay val="0"/>
        </c:title>
        <c:numFmt formatCode="General" sourceLinked="1"/>
        <c:majorTickMark val="out"/>
        <c:minorTickMark val="out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570688"/>
        <c:crosses val="autoZero"/>
        <c:crossBetween val="midCat"/>
        <c:majorUnit val="10"/>
      </c:valAx>
      <c:valAx>
        <c:axId val="173570688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570296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14621767364018939"/>
          <c:y val="2.4486317547049399E-2"/>
          <c:w val="0.82036321676959956"/>
          <c:h val="0.21082783375672962"/>
        </c:manualLayout>
      </c:layout>
      <c:overlay val="0"/>
      <c:txPr>
        <a:bodyPr/>
        <a:lstStyle/>
        <a:p>
          <a:pPr>
            <a:defRPr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833214660200449"/>
          <c:y val="0.27732201938725659"/>
          <c:w val="0.50585711672470857"/>
          <c:h val="0.5050891304792987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[Hep3B.analysis.xlsx]Sheet1!$K$69</c:f>
              <c:strCache>
                <c:ptCount val="1"/>
                <c:pt idx="0">
                  <c:v>L-NAME-DOX</c:v>
                </c:pt>
              </c:strCache>
            </c:strRef>
          </c:tx>
          <c:spPr>
            <a:ln w="19050"/>
          </c:spPr>
          <c:dPt>
            <c:idx val="2"/>
            <c:marker>
              <c:symbol val="diamond"/>
              <c:size val="5"/>
            </c:marker>
            <c:bubble3D val="0"/>
            <c:extLst>
              <c:ext xmlns:c16="http://schemas.microsoft.com/office/drawing/2014/chart" uri="{C3380CC4-5D6E-409C-BE32-E72D297353CC}">
                <c16:uniqueId val="{00000000-D69B-4785-ACEC-38B52965207C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[Hep3B.analysis.xlsx]Sheet1!$B$40:$G$40</c:f>
                <c:numCache>
                  <c:formatCode>General</c:formatCode>
                  <c:ptCount val="6"/>
                  <c:pt idx="0">
                    <c:v>0.98160584398726958</c:v>
                  </c:pt>
                  <c:pt idx="1">
                    <c:v>0.28045881256778699</c:v>
                  </c:pt>
                  <c:pt idx="2">
                    <c:v>7.2919291267626027</c:v>
                  </c:pt>
                  <c:pt idx="3">
                    <c:v>2.8045881256779301</c:v>
                  </c:pt>
                  <c:pt idx="4">
                    <c:v>0.84137643770338122</c:v>
                  </c:pt>
                  <c:pt idx="5">
                    <c:v>11.779270127847296</c:v>
                  </c:pt>
                </c:numCache>
              </c:numRef>
            </c:plus>
            <c:minus>
              <c:numRef>
                <c:f>[Hep3B.analysis.xlsx]Sheet1!$B$40:$G$40</c:f>
                <c:numCache>
                  <c:formatCode>General</c:formatCode>
                  <c:ptCount val="6"/>
                  <c:pt idx="0">
                    <c:v>0.98160584398726958</c:v>
                  </c:pt>
                  <c:pt idx="1">
                    <c:v>0.28045881256778699</c:v>
                  </c:pt>
                  <c:pt idx="2">
                    <c:v>7.2919291267626027</c:v>
                  </c:pt>
                  <c:pt idx="3">
                    <c:v>2.8045881256779301</c:v>
                  </c:pt>
                  <c:pt idx="4">
                    <c:v>0.84137643770338122</c:v>
                  </c:pt>
                  <c:pt idx="5">
                    <c:v>11.779270127847296</c:v>
                  </c:pt>
                </c:numCache>
              </c:numRef>
            </c:minus>
          </c:errBars>
          <c:xVal>
            <c:numRef>
              <c:f>[Hep3B.analysis.xlsx]Sheet1!$B$38:$G$38</c:f>
              <c:numCache>
                <c:formatCode>General</c:formatCode>
                <c:ptCount val="6"/>
                <c:pt idx="0">
                  <c:v>5000</c:v>
                </c:pt>
                <c:pt idx="1">
                  <c:v>1666.6666666666667</c:v>
                </c:pt>
                <c:pt idx="2">
                  <c:v>555.55555555555554</c:v>
                </c:pt>
                <c:pt idx="3">
                  <c:v>185.18518518518519</c:v>
                </c:pt>
                <c:pt idx="4">
                  <c:v>61.728395061728399</c:v>
                </c:pt>
                <c:pt idx="5">
                  <c:v>20.5761316872428</c:v>
                </c:pt>
              </c:numCache>
            </c:numRef>
          </c:xVal>
          <c:yVal>
            <c:numRef>
              <c:f>[Hep3B.analysis.xlsx]Sheet1!$B$39:$G$39</c:f>
              <c:numCache>
                <c:formatCode>General</c:formatCode>
                <c:ptCount val="6"/>
                <c:pt idx="0">
                  <c:v>60.585027268220131</c:v>
                </c:pt>
                <c:pt idx="1">
                  <c:v>77.93753098661378</c:v>
                </c:pt>
                <c:pt idx="2">
                  <c:v>85.076846802181464</c:v>
                </c:pt>
                <c:pt idx="3">
                  <c:v>84.085275161130411</c:v>
                </c:pt>
                <c:pt idx="4">
                  <c:v>79.920674268715914</c:v>
                </c:pt>
                <c:pt idx="5">
                  <c:v>94.000991571641066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69B-4785-ACEC-38B52965207C}"/>
            </c:ext>
          </c:extLst>
        </c:ser>
        <c:ser>
          <c:idx val="1"/>
          <c:order val="1"/>
          <c:tx>
            <c:strRef>
              <c:f>[Hep3B.analysis.xlsx]Sheet1!$K$70</c:f>
              <c:strCache>
                <c:ptCount val="1"/>
                <c:pt idx="0">
                  <c:v>L-NAME+DOX</c:v>
                </c:pt>
              </c:strCache>
            </c:strRef>
          </c:tx>
          <c:spPr>
            <a:ln w="19050"/>
          </c:spPr>
          <c:marker>
            <c:symbol val="square"/>
            <c:size val="4"/>
          </c:marker>
          <c:errBars>
            <c:errDir val="y"/>
            <c:errBarType val="both"/>
            <c:errValType val="cust"/>
            <c:noEndCap val="0"/>
            <c:plus>
              <c:numRef>
                <c:f>[Hep3B.analysis.xlsx]Sheet1!$H$40:$M$40</c:f>
                <c:numCache>
                  <c:formatCode>General</c:formatCode>
                  <c:ptCount val="6"/>
                  <c:pt idx="0">
                    <c:v>7.628219502785071</c:v>
                  </c:pt>
                  <c:pt idx="1">
                    <c:v>0.22435939714073619</c:v>
                  </c:pt>
                  <c:pt idx="2">
                    <c:v>1.1217969857036911</c:v>
                  </c:pt>
                  <c:pt idx="3">
                    <c:v>0.89743758856294487</c:v>
                  </c:pt>
                  <c:pt idx="4">
                    <c:v>2.0192345742666462</c:v>
                  </c:pt>
                  <c:pt idx="5">
                    <c:v>3.8141097513925355</c:v>
                  </c:pt>
                </c:numCache>
              </c:numRef>
            </c:plus>
            <c:minus>
              <c:numRef>
                <c:f>[Hep3B.analysis.xlsx]Sheet1!$H$40:$M$40</c:f>
                <c:numCache>
                  <c:formatCode>General</c:formatCode>
                  <c:ptCount val="6"/>
                  <c:pt idx="0">
                    <c:v>7.628219502785071</c:v>
                  </c:pt>
                  <c:pt idx="1">
                    <c:v>0.22435939714073619</c:v>
                  </c:pt>
                  <c:pt idx="2">
                    <c:v>1.1217969857036911</c:v>
                  </c:pt>
                  <c:pt idx="3">
                    <c:v>0.89743758856294487</c:v>
                  </c:pt>
                  <c:pt idx="4">
                    <c:v>2.0192345742666462</c:v>
                  </c:pt>
                  <c:pt idx="5">
                    <c:v>3.8141097513925355</c:v>
                  </c:pt>
                </c:numCache>
              </c:numRef>
            </c:minus>
          </c:errBars>
          <c:xVal>
            <c:numRef>
              <c:f>[Hep3B.analysis.xlsx]Sheet1!$H$38:$M$38</c:f>
              <c:numCache>
                <c:formatCode>General</c:formatCode>
                <c:ptCount val="6"/>
                <c:pt idx="0">
                  <c:v>20.5761316872428</c:v>
                </c:pt>
                <c:pt idx="1">
                  <c:v>61.728395061728399</c:v>
                </c:pt>
                <c:pt idx="2">
                  <c:v>185.18518518518519</c:v>
                </c:pt>
                <c:pt idx="3">
                  <c:v>555.55555555555554</c:v>
                </c:pt>
                <c:pt idx="4">
                  <c:v>1666.6666666666667</c:v>
                </c:pt>
                <c:pt idx="5">
                  <c:v>5000</c:v>
                </c:pt>
              </c:numCache>
            </c:numRef>
          </c:xVal>
          <c:yVal>
            <c:numRef>
              <c:f>[Hep3B.analysis.xlsx]Sheet1!$H$39:$M$39</c:f>
              <c:numCache>
                <c:formatCode>General</c:formatCode>
                <c:ptCount val="6"/>
                <c:pt idx="0">
                  <c:v>94.553046480120074</c:v>
                </c:pt>
                <c:pt idx="1">
                  <c:v>97.884613554084041</c:v>
                </c:pt>
                <c:pt idx="2">
                  <c:v>95.980860940390343</c:v>
                </c:pt>
                <c:pt idx="3">
                  <c:v>95.187630684684649</c:v>
                </c:pt>
                <c:pt idx="4">
                  <c:v>86.779389974204179</c:v>
                </c:pt>
                <c:pt idx="5">
                  <c:v>82.971884746816784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69B-4785-ACEC-38B529652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071928"/>
        <c:axId val="173072320"/>
      </c:scatterChart>
      <c:valAx>
        <c:axId val="173071928"/>
        <c:scaling>
          <c:logBase val="10"/>
          <c:orientation val="minMax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 sz="1000" b="0"/>
                </a:pPr>
                <a:r>
                  <a:rPr lang="en-US" sz="1000" b="0" dirty="0"/>
                  <a:t>L-NAME (µM)</a:t>
                </a:r>
              </a:p>
            </c:rich>
          </c:tx>
          <c:layout>
            <c:manualLayout>
              <c:xMode val="edge"/>
              <c:yMode val="edge"/>
              <c:x val="0.40889364990201749"/>
              <c:y val="0.89841777675498946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072320"/>
        <c:crosses val="autoZero"/>
        <c:crossBetween val="midCat"/>
        <c:majorUnit val="10"/>
      </c:valAx>
      <c:valAx>
        <c:axId val="173072320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071928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31505393173080976"/>
          <c:y val="4.9535893532933084E-2"/>
          <c:w val="0.6028864012341294"/>
          <c:h val="0.19892697799157946"/>
        </c:manualLayout>
      </c:layout>
      <c:overlay val="0"/>
      <c:txPr>
        <a:bodyPr/>
        <a:lstStyle/>
        <a:p>
          <a:pPr>
            <a:defRPr sz="1000"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29083874911613"/>
          <c:y val="0.26094495602374751"/>
          <c:w val="0.54252605362054096"/>
          <c:h val="0.5230244553345547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Sheet1!$R$69</c:f>
              <c:strCache>
                <c:ptCount val="1"/>
                <c:pt idx="0">
                  <c:v>L-NNA-DOX</c:v>
                </c:pt>
              </c:strCache>
            </c:strRef>
          </c:tx>
          <c:spPr>
            <a:ln w="19050"/>
          </c:spPr>
          <c:dPt>
            <c:idx val="2"/>
            <c:marker>
              <c:symbol val="diamond"/>
              <c:size val="5"/>
            </c:marker>
            <c:bubble3D val="0"/>
            <c:extLst>
              <c:ext xmlns:c16="http://schemas.microsoft.com/office/drawing/2014/chart" uri="{C3380CC4-5D6E-409C-BE32-E72D297353CC}">
                <c16:uniqueId val="{00000000-8688-4046-B4B4-536D365093CE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Sheet1!$B$46:$G$46</c:f>
                <c:numCache>
                  <c:formatCode>General</c:formatCode>
                  <c:ptCount val="6"/>
                  <c:pt idx="0">
                    <c:v>0.14022940628388847</c:v>
                  </c:pt>
                  <c:pt idx="1">
                    <c:v>0.56091762513557397</c:v>
                  </c:pt>
                  <c:pt idx="2">
                    <c:v>2.2436705005423461</c:v>
                  </c:pt>
                  <c:pt idx="3">
                    <c:v>1.5425234691228638</c:v>
                  </c:pt>
                  <c:pt idx="4">
                    <c:v>4.3471115948007943</c:v>
                  </c:pt>
                  <c:pt idx="5">
                    <c:v>6.0298644702075457</c:v>
                  </c:pt>
                </c:numCache>
              </c:numRef>
            </c:plus>
            <c:minus>
              <c:numRef>
                <c:f>Sheet1!$B$46:$G$46</c:f>
                <c:numCache>
                  <c:formatCode>General</c:formatCode>
                  <c:ptCount val="6"/>
                  <c:pt idx="0">
                    <c:v>0.14022940628388847</c:v>
                  </c:pt>
                  <c:pt idx="1">
                    <c:v>0.56091762513557397</c:v>
                  </c:pt>
                  <c:pt idx="2">
                    <c:v>2.2436705005423461</c:v>
                  </c:pt>
                  <c:pt idx="3">
                    <c:v>1.5425234691228638</c:v>
                  </c:pt>
                  <c:pt idx="4">
                    <c:v>4.3471115948007943</c:v>
                  </c:pt>
                  <c:pt idx="5">
                    <c:v>6.0298644702075457</c:v>
                  </c:pt>
                </c:numCache>
              </c:numRef>
            </c:minus>
          </c:errBars>
          <c:xVal>
            <c:numRef>
              <c:f>Sheet1!$B$44:$G$44</c:f>
              <c:numCache>
                <c:formatCode>General</c:formatCode>
                <c:ptCount val="6"/>
                <c:pt idx="0">
                  <c:v>2500</c:v>
                </c:pt>
                <c:pt idx="1">
                  <c:v>833.33333333333337</c:v>
                </c:pt>
                <c:pt idx="2">
                  <c:v>277.77777777777777</c:v>
                </c:pt>
                <c:pt idx="3">
                  <c:v>92.592592592592595</c:v>
                </c:pt>
                <c:pt idx="4">
                  <c:v>30.8641975308642</c:v>
                </c:pt>
                <c:pt idx="5">
                  <c:v>10.2880658436214</c:v>
                </c:pt>
              </c:numCache>
            </c:numRef>
          </c:xVal>
          <c:yVal>
            <c:numRef>
              <c:f>Sheet1!$B$45:$G$45</c:f>
              <c:numCache>
                <c:formatCode>General</c:formatCode>
                <c:ptCount val="6"/>
                <c:pt idx="0">
                  <c:v>80.218145761031252</c:v>
                </c:pt>
                <c:pt idx="1">
                  <c:v>87.456618740704016</c:v>
                </c:pt>
                <c:pt idx="2">
                  <c:v>91.422905304908284</c:v>
                </c:pt>
                <c:pt idx="3">
                  <c:v>78.829945463559753</c:v>
                </c:pt>
                <c:pt idx="4">
                  <c:v>78.235002478929104</c:v>
                </c:pt>
                <c:pt idx="5">
                  <c:v>80.019831432821036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688-4046-B4B4-536D365093CE}"/>
            </c:ext>
          </c:extLst>
        </c:ser>
        <c:ser>
          <c:idx val="1"/>
          <c:order val="1"/>
          <c:tx>
            <c:strRef>
              <c:f>Sheet1!$R$70</c:f>
              <c:strCache>
                <c:ptCount val="1"/>
                <c:pt idx="0">
                  <c:v>L-NNA+DOX</c:v>
                </c:pt>
              </c:strCache>
            </c:strRef>
          </c:tx>
          <c:spPr>
            <a:ln w="19050"/>
          </c:spPr>
          <c:marker>
            <c:symbol val="square"/>
            <c:size val="4"/>
          </c:marker>
          <c:errBars>
            <c:errDir val="y"/>
            <c:errBarType val="both"/>
            <c:errValType val="cust"/>
            <c:noEndCap val="0"/>
            <c:plus>
              <c:numRef>
                <c:f>Sheet1!$H$46:$M$46</c:f>
                <c:numCache>
                  <c:formatCode>General</c:formatCode>
                  <c:ptCount val="6"/>
                  <c:pt idx="0">
                    <c:v>1.3461563828444172</c:v>
                  </c:pt>
                  <c:pt idx="1">
                    <c:v>1.5705157799851535</c:v>
                  </c:pt>
                  <c:pt idx="2">
                    <c:v>1.7948751771258797</c:v>
                  </c:pt>
                  <c:pt idx="3">
                    <c:v>4.4871879428147343</c:v>
                  </c:pt>
                  <c:pt idx="4">
                    <c:v>1.5705157799851734</c:v>
                  </c:pt>
                  <c:pt idx="5">
                    <c:v>6.0577037227998982</c:v>
                  </c:pt>
                </c:numCache>
              </c:numRef>
            </c:plus>
            <c:minus>
              <c:numRef>
                <c:f>Sheet1!$H$46:$M$46</c:f>
                <c:numCache>
                  <c:formatCode>General</c:formatCode>
                  <c:ptCount val="6"/>
                  <c:pt idx="0">
                    <c:v>1.3461563828444172</c:v>
                  </c:pt>
                  <c:pt idx="1">
                    <c:v>1.5705157799851535</c:v>
                  </c:pt>
                  <c:pt idx="2">
                    <c:v>1.7948751771258797</c:v>
                  </c:pt>
                  <c:pt idx="3">
                    <c:v>4.4871879428147343</c:v>
                  </c:pt>
                  <c:pt idx="4">
                    <c:v>1.5705157799851734</c:v>
                  </c:pt>
                  <c:pt idx="5">
                    <c:v>6.0577037227998982</c:v>
                  </c:pt>
                </c:numCache>
              </c:numRef>
            </c:minus>
          </c:errBars>
          <c:xVal>
            <c:numRef>
              <c:f>Sheet1!$H$44:$M$44</c:f>
              <c:numCache>
                <c:formatCode>General</c:formatCode>
                <c:ptCount val="6"/>
                <c:pt idx="0">
                  <c:v>10.2880658436214</c:v>
                </c:pt>
                <c:pt idx="1">
                  <c:v>30.8641975308642</c:v>
                </c:pt>
                <c:pt idx="2">
                  <c:v>92.592592592592595</c:v>
                </c:pt>
                <c:pt idx="3">
                  <c:v>277.77777777777777</c:v>
                </c:pt>
                <c:pt idx="4">
                  <c:v>833.33333333333337</c:v>
                </c:pt>
                <c:pt idx="5">
                  <c:v>2500</c:v>
                </c:pt>
              </c:numCache>
            </c:numRef>
          </c:xVal>
          <c:yVal>
            <c:numRef>
              <c:f>Sheet1!$H$45:$M$45</c:f>
              <c:numCache>
                <c:formatCode>General</c:formatCode>
                <c:ptCount val="6"/>
                <c:pt idx="0">
                  <c:v>85.668867616216176</c:v>
                </c:pt>
                <c:pt idx="1">
                  <c:v>96.615445144954919</c:v>
                </c:pt>
                <c:pt idx="2">
                  <c:v>98.360551707507454</c:v>
                </c:pt>
                <c:pt idx="3">
                  <c:v>92.014709661861815</c:v>
                </c:pt>
                <c:pt idx="4">
                  <c:v>87.096682076486445</c:v>
                </c:pt>
                <c:pt idx="5">
                  <c:v>98.836489860930897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688-4046-B4B4-536D365093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073104"/>
        <c:axId val="173265024"/>
      </c:scatterChart>
      <c:valAx>
        <c:axId val="173073104"/>
        <c:scaling>
          <c:logBase val="10"/>
          <c:orientation val="minMax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 sz="1000" b="0"/>
                </a:pPr>
                <a:r>
                  <a:rPr lang="en-US" sz="1000" b="0" dirty="0"/>
                  <a:t>L-NNA (µM)</a:t>
                </a:r>
              </a:p>
            </c:rich>
          </c:tx>
          <c:layout>
            <c:manualLayout>
              <c:xMode val="edge"/>
              <c:yMode val="edge"/>
              <c:x val="0.48391544346664733"/>
              <c:y val="0.88627134888730086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265024"/>
        <c:crosses val="autoZero"/>
        <c:crossBetween val="midCat"/>
        <c:majorUnit val="10"/>
      </c:valAx>
      <c:valAx>
        <c:axId val="173265024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073104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35084361072366521"/>
          <c:y val="5.9422007043360842E-2"/>
          <c:w val="0.60718488006835047"/>
          <c:h val="0.18712039086568277"/>
        </c:manualLayout>
      </c:layout>
      <c:overlay val="0"/>
      <c:txPr>
        <a:bodyPr/>
        <a:lstStyle/>
        <a:p>
          <a:pPr>
            <a:defRPr sz="1000"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758604490796242"/>
          <c:y val="0.10794900467154445"/>
          <c:w val="0.71630737994495453"/>
          <c:h val="0.6633735021825137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'062115 alamar FCCP OligA DPI Ro'!$CM$4:$CM$5</c:f>
              <c:strCache>
                <c:ptCount val="1"/>
                <c:pt idx="0">
                  <c:v>Rotenone -DOX</c:v>
                </c:pt>
              </c:strCache>
            </c:strRef>
          </c:tx>
          <c:spPr>
            <a:ln w="19050"/>
          </c:spPr>
          <c:marker>
            <c:symbol val="diamond"/>
            <c:size val="5"/>
          </c:marker>
          <c:errBars>
            <c:errDir val="y"/>
            <c:errBarType val="both"/>
            <c:errValType val="cust"/>
            <c:noEndCap val="0"/>
            <c:plus>
              <c:numRef>
                <c:f>'062115 alamar FCCP OligA DPI Ro'!$CM$17:$CM$26</c:f>
                <c:numCache>
                  <c:formatCode>General</c:formatCode>
                  <c:ptCount val="10"/>
                  <c:pt idx="0">
                    <c:v>0.59753912495877126</c:v>
                  </c:pt>
                  <c:pt idx="1">
                    <c:v>0.5477301039443444</c:v>
                  </c:pt>
                  <c:pt idx="2">
                    <c:v>2.9651614503226575</c:v>
                  </c:pt>
                  <c:pt idx="3">
                    <c:v>4.2999451795734052</c:v>
                  </c:pt>
                  <c:pt idx="4">
                    <c:v>0.96728674209449372</c:v>
                  </c:pt>
                  <c:pt idx="5">
                    <c:v>3.8381889396547604</c:v>
                  </c:pt>
                  <c:pt idx="6">
                    <c:v>0.78616526770656869</c:v>
                  </c:pt>
                  <c:pt idx="7">
                    <c:v>1.431843342801888</c:v>
                  </c:pt>
                  <c:pt idx="8">
                    <c:v>2.6646988930342972</c:v>
                  </c:pt>
                  <c:pt idx="9">
                    <c:v>3.3144598771824496</c:v>
                  </c:pt>
                </c:numCache>
              </c:numRef>
            </c:plus>
            <c:minus>
              <c:numRef>
                <c:f>'062115 alamar FCCP OligA DPI Ro'!$CM$17:$CM$26</c:f>
                <c:numCache>
                  <c:formatCode>General</c:formatCode>
                  <c:ptCount val="10"/>
                  <c:pt idx="0">
                    <c:v>0.59753912495877126</c:v>
                  </c:pt>
                  <c:pt idx="1">
                    <c:v>0.5477301039443444</c:v>
                  </c:pt>
                  <c:pt idx="2">
                    <c:v>2.9651614503226575</c:v>
                  </c:pt>
                  <c:pt idx="3">
                    <c:v>4.2999451795734052</c:v>
                  </c:pt>
                  <c:pt idx="4">
                    <c:v>0.96728674209449372</c:v>
                  </c:pt>
                  <c:pt idx="5">
                    <c:v>3.8381889396547604</c:v>
                  </c:pt>
                  <c:pt idx="6">
                    <c:v>0.78616526770656869</c:v>
                  </c:pt>
                  <c:pt idx="7">
                    <c:v>1.431843342801888</c:v>
                  </c:pt>
                  <c:pt idx="8">
                    <c:v>2.6646988930342972</c:v>
                  </c:pt>
                  <c:pt idx="9">
                    <c:v>3.3144598771824496</c:v>
                  </c:pt>
                </c:numCache>
              </c:numRef>
            </c:minus>
          </c:errBars>
          <c:xVal>
            <c:numRef>
              <c:f>'062115 alamar FCCP OligA DPI Ro'!$CL$6:$CL$15</c:f>
              <c:numCache>
                <c:formatCode>General</c:formatCode>
                <c:ptCount val="10"/>
                <c:pt idx="0">
                  <c:v>10</c:v>
                </c:pt>
                <c:pt idx="1">
                  <c:v>3.3333333333333335</c:v>
                </c:pt>
                <c:pt idx="2">
                  <c:v>1.1111111111111112</c:v>
                </c:pt>
                <c:pt idx="3">
                  <c:v>0.37037037037037041</c:v>
                </c:pt>
                <c:pt idx="4">
                  <c:v>0.1234567901234568</c:v>
                </c:pt>
                <c:pt idx="5">
                  <c:v>4.1152263374485597E-2</c:v>
                </c:pt>
                <c:pt idx="6">
                  <c:v>1.3717421124828532E-2</c:v>
                </c:pt>
                <c:pt idx="7">
                  <c:v>4.5724737082761769E-3</c:v>
                </c:pt>
                <c:pt idx="8">
                  <c:v>1.5241579027587256E-3</c:v>
                </c:pt>
                <c:pt idx="9">
                  <c:v>5.0805263425290849E-4</c:v>
                </c:pt>
              </c:numCache>
            </c:numRef>
          </c:xVal>
          <c:yVal>
            <c:numRef>
              <c:f>'062115 alamar FCCP OligA DPI Ro'!$CM$6:$CM$15</c:f>
              <c:numCache>
                <c:formatCode>General</c:formatCode>
                <c:ptCount val="10"/>
                <c:pt idx="0">
                  <c:v>14.127279750119124</c:v>
                </c:pt>
                <c:pt idx="1">
                  <c:v>21.062067210191987</c:v>
                </c:pt>
                <c:pt idx="2">
                  <c:v>34.693396195194943</c:v>
                </c:pt>
                <c:pt idx="3">
                  <c:v>71.411284305773677</c:v>
                </c:pt>
                <c:pt idx="4">
                  <c:v>92.366176061957404</c:v>
                </c:pt>
                <c:pt idx="5">
                  <c:v>94.510506880848695</c:v>
                </c:pt>
                <c:pt idx="6">
                  <c:v>99.936411111111113</c:v>
                </c:pt>
                <c:pt idx="7">
                  <c:v>99.744163194444454</c:v>
                </c:pt>
                <c:pt idx="8">
                  <c:v>101.52294791666668</c:v>
                </c:pt>
                <c:pt idx="9">
                  <c:v>97.920770833333336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D92-4C16-90E6-D5A231979359}"/>
            </c:ext>
          </c:extLst>
        </c:ser>
        <c:ser>
          <c:idx val="1"/>
          <c:order val="1"/>
          <c:tx>
            <c:strRef>
              <c:f>'062115 alamar FCCP OligA DPI Ro'!$CN$4:$CN$5</c:f>
              <c:strCache>
                <c:ptCount val="1"/>
                <c:pt idx="0">
                  <c:v>Rotenone +DOX</c:v>
                </c:pt>
              </c:strCache>
            </c:strRef>
          </c:tx>
          <c:spPr>
            <a:ln w="19050"/>
          </c:spPr>
          <c:marker>
            <c:symbol val="square"/>
            <c:size val="4"/>
          </c:marker>
          <c:errBars>
            <c:errDir val="y"/>
            <c:errBarType val="both"/>
            <c:errValType val="cust"/>
            <c:noEndCap val="0"/>
            <c:plus>
              <c:numRef>
                <c:f>'062115 alamar FCCP OligA DPI Ro'!$CN$17:$CN$26</c:f>
                <c:numCache>
                  <c:formatCode>General</c:formatCode>
                  <c:ptCount val="10"/>
                  <c:pt idx="0">
                    <c:v>8.5122749341361409E-2</c:v>
                  </c:pt>
                  <c:pt idx="1">
                    <c:v>0.75843595339470438</c:v>
                  </c:pt>
                  <c:pt idx="2">
                    <c:v>0.54983519584110563</c:v>
                  </c:pt>
                  <c:pt idx="3">
                    <c:v>2.4845440883261127</c:v>
                  </c:pt>
                  <c:pt idx="4">
                    <c:v>2.6907632923621509</c:v>
                  </c:pt>
                  <c:pt idx="5">
                    <c:v>0.61973116994344313</c:v>
                  </c:pt>
                  <c:pt idx="6">
                    <c:v>4.6070454817090019</c:v>
                  </c:pt>
                  <c:pt idx="7">
                    <c:v>5.9872919147239525</c:v>
                  </c:pt>
                  <c:pt idx="8">
                    <c:v>1.4897421837581759</c:v>
                  </c:pt>
                  <c:pt idx="9">
                    <c:v>1.4648880583589015</c:v>
                  </c:pt>
                </c:numCache>
              </c:numRef>
            </c:plus>
            <c:minus>
              <c:numRef>
                <c:f>'062115 alamar FCCP OligA DPI Ro'!$CN$17:$CN$26</c:f>
                <c:numCache>
                  <c:formatCode>General</c:formatCode>
                  <c:ptCount val="10"/>
                  <c:pt idx="0">
                    <c:v>8.5122749341361409E-2</c:v>
                  </c:pt>
                  <c:pt idx="1">
                    <c:v>0.75843595339470438</c:v>
                  </c:pt>
                  <c:pt idx="2">
                    <c:v>0.54983519584110563</c:v>
                  </c:pt>
                  <c:pt idx="3">
                    <c:v>2.4845440883261127</c:v>
                  </c:pt>
                  <c:pt idx="4">
                    <c:v>2.6907632923621509</c:v>
                  </c:pt>
                  <c:pt idx="5">
                    <c:v>0.61973116994344313</c:v>
                  </c:pt>
                  <c:pt idx="6">
                    <c:v>4.6070454817090019</c:v>
                  </c:pt>
                  <c:pt idx="7">
                    <c:v>5.9872919147239525</c:v>
                  </c:pt>
                  <c:pt idx="8">
                    <c:v>1.4897421837581759</c:v>
                  </c:pt>
                  <c:pt idx="9">
                    <c:v>1.4648880583589015</c:v>
                  </c:pt>
                </c:numCache>
              </c:numRef>
            </c:minus>
          </c:errBars>
          <c:xVal>
            <c:numRef>
              <c:f>'062115 alamar FCCP OligA DPI Ro'!$CL$6:$CL$15</c:f>
              <c:numCache>
                <c:formatCode>General</c:formatCode>
                <c:ptCount val="10"/>
                <c:pt idx="0">
                  <c:v>10</c:v>
                </c:pt>
                <c:pt idx="1">
                  <c:v>3.3333333333333335</c:v>
                </c:pt>
                <c:pt idx="2">
                  <c:v>1.1111111111111112</c:v>
                </c:pt>
                <c:pt idx="3">
                  <c:v>0.37037037037037041</c:v>
                </c:pt>
                <c:pt idx="4">
                  <c:v>0.1234567901234568</c:v>
                </c:pt>
                <c:pt idx="5">
                  <c:v>4.1152263374485597E-2</c:v>
                </c:pt>
                <c:pt idx="6">
                  <c:v>1.3717421124828532E-2</c:v>
                </c:pt>
                <c:pt idx="7">
                  <c:v>4.5724737082761769E-3</c:v>
                </c:pt>
                <c:pt idx="8">
                  <c:v>1.5241579027587256E-3</c:v>
                </c:pt>
                <c:pt idx="9">
                  <c:v>5.0805263425290849E-4</c:v>
                </c:pt>
              </c:numCache>
            </c:numRef>
          </c:xVal>
          <c:yVal>
            <c:numRef>
              <c:f>'062115 alamar FCCP OligA DPI Ro'!$CN$6:$CN$15</c:f>
              <c:numCache>
                <c:formatCode>General</c:formatCode>
                <c:ptCount val="10"/>
                <c:pt idx="0">
                  <c:v>1.6446231053249052</c:v>
                </c:pt>
                <c:pt idx="1">
                  <c:v>4.7107106282297275</c:v>
                </c:pt>
                <c:pt idx="2">
                  <c:v>7.7505326474638911</c:v>
                </c:pt>
                <c:pt idx="3">
                  <c:v>14.612353301237155</c:v>
                </c:pt>
                <c:pt idx="4">
                  <c:v>21.187637085604198</c:v>
                </c:pt>
                <c:pt idx="5">
                  <c:v>29.970956648341996</c:v>
                </c:pt>
                <c:pt idx="6">
                  <c:v>67.112762541300071</c:v>
                </c:pt>
                <c:pt idx="7">
                  <c:v>94.508669148969076</c:v>
                </c:pt>
                <c:pt idx="8">
                  <c:v>97.72714453136166</c:v>
                </c:pt>
                <c:pt idx="9">
                  <c:v>102.65437862662334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D92-4C16-90E6-D5A231979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265808"/>
        <c:axId val="173266200"/>
      </c:scatterChart>
      <c:valAx>
        <c:axId val="173265808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/>
                </a:pPr>
                <a:r>
                  <a:rPr lang="en-US" sz="1000" b="0" dirty="0"/>
                  <a:t>[ROT] µM </a:t>
                </a:r>
              </a:p>
            </c:rich>
          </c:tx>
          <c:layout>
            <c:manualLayout>
              <c:xMode val="edge"/>
              <c:yMode val="edge"/>
              <c:x val="0.39054715805123236"/>
              <c:y val="0.8954720643912518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b="0"/>
            </a:pPr>
            <a:endParaRPr lang="en-US"/>
          </a:p>
        </c:txPr>
        <c:crossAx val="173266200"/>
        <c:crosses val="autoZero"/>
        <c:crossBetween val="midCat"/>
        <c:majorUnit val="10"/>
      </c:valAx>
      <c:valAx>
        <c:axId val="173266200"/>
        <c:scaling>
          <c:orientation val="minMax"/>
          <c:max val="119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73265808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"/>
          <c:y val="0.53758124116635353"/>
          <c:w val="0.73976508992391876"/>
          <c:h val="0.19204304859427948"/>
        </c:manualLayout>
      </c:layout>
      <c:overlay val="0"/>
      <c:txPr>
        <a:bodyPr/>
        <a:lstStyle/>
        <a:p>
          <a:pPr>
            <a:defRPr sz="900"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164639538672215"/>
          <c:y val="8.0930568292480867E-2"/>
          <c:w val="0.56501997731576403"/>
          <c:h val="0.430580898601146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A47-456A-97EA-2E1027DD195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A47-456A-97EA-2E1027DD195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A47-456A-97EA-2E1027DD195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A47-456A-97EA-2E1027DD195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A47-456A-97EA-2E1027DD195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CA47-456A-97EA-2E1027DD195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CA47-456A-97EA-2E1027DD195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CA47-456A-97EA-2E1027DD195E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Sheet1!$B$55:$I$55</c:f>
                <c:numCache>
                  <c:formatCode>General</c:formatCode>
                  <c:ptCount val="8"/>
                  <c:pt idx="0">
                    <c:v>1.6755369645369378</c:v>
                  </c:pt>
                  <c:pt idx="1">
                    <c:v>2.0916070179917337</c:v>
                  </c:pt>
                  <c:pt idx="2">
                    <c:v>1.7365911659097939</c:v>
                  </c:pt>
                  <c:pt idx="3">
                    <c:v>7.3218101852256465</c:v>
                  </c:pt>
                  <c:pt idx="4">
                    <c:v>1.9236019626990106</c:v>
                  </c:pt>
                  <c:pt idx="5">
                    <c:v>4.0981634404113283</c:v>
                  </c:pt>
                  <c:pt idx="6">
                    <c:v>6.2136560746037928</c:v>
                  </c:pt>
                  <c:pt idx="7">
                    <c:v>5.6188261747740667</c:v>
                  </c:pt>
                </c:numCache>
              </c:numRef>
            </c:plus>
            <c:minus>
              <c:numRef>
                <c:f>Sheet1!$B$55:$I$55</c:f>
                <c:numCache>
                  <c:formatCode>General</c:formatCode>
                  <c:ptCount val="8"/>
                  <c:pt idx="0">
                    <c:v>1.6755369645369378</c:v>
                  </c:pt>
                  <c:pt idx="1">
                    <c:v>2.0916070179917337</c:v>
                  </c:pt>
                  <c:pt idx="2">
                    <c:v>1.7365911659097939</c:v>
                  </c:pt>
                  <c:pt idx="3">
                    <c:v>7.3218101852256465</c:v>
                  </c:pt>
                  <c:pt idx="4">
                    <c:v>1.9236019626990106</c:v>
                  </c:pt>
                  <c:pt idx="5">
                    <c:v>4.0981634404113283</c:v>
                  </c:pt>
                  <c:pt idx="6">
                    <c:v>6.2136560746037928</c:v>
                  </c:pt>
                  <c:pt idx="7">
                    <c:v>5.6188261747740667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Sheet1!$B$53:$I$53</c:f>
              <c:strCache>
                <c:ptCount val="8"/>
                <c:pt idx="0">
                  <c:v>Control</c:v>
                </c:pt>
                <c:pt idx="1">
                  <c:v>FDG</c:v>
                </c:pt>
                <c:pt idx="2">
                  <c:v>DPI</c:v>
                </c:pt>
                <c:pt idx="3">
                  <c:v>PER</c:v>
                </c:pt>
                <c:pt idx="4">
                  <c:v>FDG+DPI</c:v>
                </c:pt>
                <c:pt idx="5">
                  <c:v>FDG+PER</c:v>
                </c:pt>
                <c:pt idx="6">
                  <c:v>DPI+PER</c:v>
                </c:pt>
                <c:pt idx="7">
                  <c:v>FDG+DPI+PER</c:v>
                </c:pt>
              </c:strCache>
            </c:strRef>
          </c:cat>
          <c:val>
            <c:numRef>
              <c:f>Sheet1!$B$54:$I$54</c:f>
              <c:numCache>
                <c:formatCode>General</c:formatCode>
                <c:ptCount val="8"/>
                <c:pt idx="0">
                  <c:v>99.999942495720219</c:v>
                </c:pt>
                <c:pt idx="1">
                  <c:v>79.700931741844883</c:v>
                </c:pt>
                <c:pt idx="2">
                  <c:v>97.584762745967353</c:v>
                </c:pt>
                <c:pt idx="3">
                  <c:v>82.748658568913982</c:v>
                </c:pt>
                <c:pt idx="4">
                  <c:v>73.95050376624279</c:v>
                </c:pt>
                <c:pt idx="5">
                  <c:v>45.830910965548604</c:v>
                </c:pt>
                <c:pt idx="6">
                  <c:v>69.062639986981026</c:v>
                </c:pt>
                <c:pt idx="7">
                  <c:v>15.657311669128509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A47-456A-97EA-2E1027DD19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3266984"/>
        <c:axId val="173267376"/>
      </c:barChart>
      <c:catAx>
        <c:axId val="173266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1000" b="0">
                <a:solidFill>
                  <a:schemeClr val="tx1"/>
                </a:solidFill>
              </a:defRPr>
            </a:pPr>
            <a:endParaRPr lang="en-US"/>
          </a:p>
        </c:txPr>
        <c:crossAx val="173267376"/>
        <c:crosses val="autoZero"/>
        <c:auto val="1"/>
        <c:lblAlgn val="ctr"/>
        <c:lblOffset val="100"/>
        <c:tickLblSkip val="1"/>
        <c:noMultiLvlLbl val="0"/>
      </c:catAx>
      <c:valAx>
        <c:axId val="173267376"/>
        <c:scaling>
          <c:orientation val="minMax"/>
          <c:max val="10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 sz="1000" b="0"/>
            </a:pPr>
            <a:endParaRPr lang="en-US"/>
          </a:p>
        </c:txPr>
        <c:crossAx val="1732669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8647260394801908"/>
          <c:y val="8.8145530352790338E-2"/>
          <c:w val="0.52107783189517831"/>
          <c:h val="0.4195058424018489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C94-4E89-BF75-C6BE3A1ED1B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C94-4E89-BF75-C6BE3A1ED1B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C94-4E89-BF75-C6BE3A1ED1B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C94-4E89-BF75-C6BE3A1ED1B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C94-4E89-BF75-C6BE3A1ED1B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C94-4E89-BF75-C6BE3A1ED1B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1C94-4E89-BF75-C6BE3A1ED1B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1C94-4E89-BF75-C6BE3A1ED1BC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Sheet1!$L$55:$S$55</c:f>
                <c:numCache>
                  <c:formatCode>General</c:formatCode>
                  <c:ptCount val="8"/>
                  <c:pt idx="0">
                    <c:v>1.6755369645369378</c:v>
                  </c:pt>
                  <c:pt idx="1">
                    <c:v>2.0916070179917337</c:v>
                  </c:pt>
                  <c:pt idx="2">
                    <c:v>1.7365911659097939</c:v>
                  </c:pt>
                  <c:pt idx="3">
                    <c:v>1.7280012146418191</c:v>
                  </c:pt>
                  <c:pt idx="4">
                    <c:v>1.9236019626990106</c:v>
                  </c:pt>
                  <c:pt idx="5">
                    <c:v>1.1486470884972608</c:v>
                  </c:pt>
                  <c:pt idx="6">
                    <c:v>2.3421966812458734</c:v>
                  </c:pt>
                  <c:pt idx="7">
                    <c:v>1.8703515424148314</c:v>
                  </c:pt>
                </c:numCache>
              </c:numRef>
            </c:plus>
            <c:minus>
              <c:numRef>
                <c:f>Sheet1!$L$55:$S$55</c:f>
                <c:numCache>
                  <c:formatCode>General</c:formatCode>
                  <c:ptCount val="8"/>
                  <c:pt idx="0">
                    <c:v>1.6755369645369378</c:v>
                  </c:pt>
                  <c:pt idx="1">
                    <c:v>2.0916070179917337</c:v>
                  </c:pt>
                  <c:pt idx="2">
                    <c:v>1.7365911659097939</c:v>
                  </c:pt>
                  <c:pt idx="3">
                    <c:v>1.7280012146418191</c:v>
                  </c:pt>
                  <c:pt idx="4">
                    <c:v>1.9236019626990106</c:v>
                  </c:pt>
                  <c:pt idx="5">
                    <c:v>1.1486470884972608</c:v>
                  </c:pt>
                  <c:pt idx="6">
                    <c:v>2.3421966812458734</c:v>
                  </c:pt>
                  <c:pt idx="7">
                    <c:v>1.8703515424148314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Sheet1!$L$53:$S$53</c:f>
              <c:strCache>
                <c:ptCount val="8"/>
                <c:pt idx="0">
                  <c:v>Control</c:v>
                </c:pt>
                <c:pt idx="1">
                  <c:v>FDG</c:v>
                </c:pt>
                <c:pt idx="2">
                  <c:v>DPI</c:v>
                </c:pt>
                <c:pt idx="3">
                  <c:v>ETX</c:v>
                </c:pt>
                <c:pt idx="4">
                  <c:v>FDG+DPI</c:v>
                </c:pt>
                <c:pt idx="5">
                  <c:v>FDG+ETX</c:v>
                </c:pt>
                <c:pt idx="6">
                  <c:v>DPI+ETX</c:v>
                </c:pt>
                <c:pt idx="7">
                  <c:v>FDG+DPI+ETX</c:v>
                </c:pt>
              </c:strCache>
            </c:strRef>
          </c:cat>
          <c:val>
            <c:numRef>
              <c:f>Sheet1!$L$54:$S$54</c:f>
              <c:numCache>
                <c:formatCode>General</c:formatCode>
                <c:ptCount val="8"/>
                <c:pt idx="0">
                  <c:v>99.999942495720219</c:v>
                </c:pt>
                <c:pt idx="1">
                  <c:v>79.700931741844883</c:v>
                </c:pt>
                <c:pt idx="2">
                  <c:v>97.584762745967353</c:v>
                </c:pt>
                <c:pt idx="3">
                  <c:v>83.093684247450128</c:v>
                </c:pt>
                <c:pt idx="4">
                  <c:v>73.95050376624279</c:v>
                </c:pt>
                <c:pt idx="5">
                  <c:v>58.596861071385234</c:v>
                </c:pt>
                <c:pt idx="6">
                  <c:v>79.815940301356932</c:v>
                </c:pt>
                <c:pt idx="7">
                  <c:v>30.083702609551946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C94-4E89-BF75-C6BE3A1ED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3268160"/>
        <c:axId val="173268552"/>
      </c:barChart>
      <c:catAx>
        <c:axId val="17326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1000" b="0">
                <a:solidFill>
                  <a:schemeClr val="tx1"/>
                </a:solidFill>
              </a:defRPr>
            </a:pPr>
            <a:endParaRPr lang="en-US"/>
          </a:p>
        </c:txPr>
        <c:crossAx val="173268552"/>
        <c:crosses val="autoZero"/>
        <c:auto val="1"/>
        <c:lblAlgn val="ctr"/>
        <c:lblOffset val="100"/>
        <c:tickLblSkip val="1"/>
        <c:noMultiLvlLbl val="0"/>
      </c:catAx>
      <c:valAx>
        <c:axId val="173268552"/>
        <c:scaling>
          <c:orientation val="minMax"/>
          <c:max val="10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 sz="1000" b="0"/>
            </a:pPr>
            <a:endParaRPr lang="en-US"/>
          </a:p>
        </c:txPr>
        <c:crossAx val="1732681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Hep3B/shHK2</a:t>
            </a:r>
            <a:r>
              <a:rPr lang="en-US" sz="1000" b="0" baseline="30000" dirty="0"/>
              <a:t>DOX </a:t>
            </a:r>
          </a:p>
          <a:p>
            <a:pPr>
              <a:defRPr sz="1000"/>
            </a:pPr>
            <a:r>
              <a:rPr lang="en-US" sz="1000" b="0" baseline="0" dirty="0"/>
              <a:t>(HK1</a:t>
            </a:r>
            <a:r>
              <a:rPr lang="en-US" sz="1000" b="0" baseline="30000" dirty="0"/>
              <a:t>-</a:t>
            </a:r>
            <a:r>
              <a:rPr lang="en-US" sz="1000" b="0" baseline="0" dirty="0"/>
              <a:t>HK2</a:t>
            </a:r>
            <a:r>
              <a:rPr lang="en-US" sz="1000" b="0" baseline="30000" dirty="0"/>
              <a:t>+</a:t>
            </a:r>
            <a:r>
              <a:rPr lang="en-US" sz="1000" b="0" baseline="0" dirty="0"/>
              <a:t>, liver)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2450164360522896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378717223453862"/>
          <c:y val="0.15250357653791127"/>
          <c:w val="0.52909308666513766"/>
          <c:h val="0.369898955763576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Sheet1!$A$36</c:f>
              <c:strCache>
                <c:ptCount val="1"/>
                <c:pt idx="0">
                  <c:v>Hep3B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E4-4ACB-AB33-FAFE06AE39E5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5E4-4ACB-AB33-FAFE06AE39E5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5E4-4ACB-AB33-FAFE06AE39E5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5E4-4ACB-AB33-FAFE06AE39E5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5E4-4ACB-AB33-FAFE06AE39E5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5E4-4ACB-AB33-FAFE06AE39E5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5E4-4ACB-AB33-FAFE06AE39E5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5E4-4ACB-AB33-FAFE06AE39E5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Sheet1!$B$37:$I$37</c:f>
                <c:numCache>
                  <c:formatCode>General</c:formatCode>
                  <c:ptCount val="8"/>
                  <c:pt idx="0">
                    <c:v>3.6519165532576063</c:v>
                  </c:pt>
                  <c:pt idx="1">
                    <c:v>1.1042357724205512</c:v>
                  </c:pt>
                  <c:pt idx="2">
                    <c:v>3.0366483741565049</c:v>
                  </c:pt>
                  <c:pt idx="3">
                    <c:v>1.807230004355425</c:v>
                  </c:pt>
                  <c:pt idx="4">
                    <c:v>0.20868094590043382</c:v>
                  </c:pt>
                  <c:pt idx="5">
                    <c:v>0.10434047295022102</c:v>
                  </c:pt>
                  <c:pt idx="6">
                    <c:v>1.1286147759845153</c:v>
                  </c:pt>
                  <c:pt idx="7">
                    <c:v>0.45480957731123739</c:v>
                  </c:pt>
                </c:numCache>
              </c:numRef>
            </c:plus>
            <c:minus>
              <c:numRef>
                <c:f>Sheet1!$B$37:$I$37</c:f>
                <c:numCache>
                  <c:formatCode>General</c:formatCode>
                  <c:ptCount val="8"/>
                  <c:pt idx="0">
                    <c:v>3.6519165532576063</c:v>
                  </c:pt>
                  <c:pt idx="1">
                    <c:v>1.1042357724205512</c:v>
                  </c:pt>
                  <c:pt idx="2">
                    <c:v>3.0366483741565049</c:v>
                  </c:pt>
                  <c:pt idx="3">
                    <c:v>1.807230004355425</c:v>
                  </c:pt>
                  <c:pt idx="4">
                    <c:v>0.20868094590043382</c:v>
                  </c:pt>
                  <c:pt idx="5">
                    <c:v>0.10434047295022102</c:v>
                  </c:pt>
                  <c:pt idx="6">
                    <c:v>1.1286147759845153</c:v>
                  </c:pt>
                  <c:pt idx="7">
                    <c:v>0.45480957731123739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Sheet1!$B$35:$I$35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Sheet1!$B$36:$I$36</c:f>
              <c:numCache>
                <c:formatCode>General</c:formatCode>
                <c:ptCount val="8"/>
                <c:pt idx="0">
                  <c:v>100.00006024100014</c:v>
                </c:pt>
                <c:pt idx="1">
                  <c:v>80.662699194397121</c:v>
                </c:pt>
                <c:pt idx="2">
                  <c:v>93.674755225756158</c:v>
                </c:pt>
                <c:pt idx="3">
                  <c:v>88.192824212544721</c:v>
                </c:pt>
                <c:pt idx="4">
                  <c:v>46.204847111353679</c:v>
                </c:pt>
                <c:pt idx="5">
                  <c:v>50.180753120935627</c:v>
                </c:pt>
                <c:pt idx="6">
                  <c:v>34.518093083188603</c:v>
                </c:pt>
                <c:pt idx="7">
                  <c:v>10.421693025116282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5E4-4ACB-AB33-FAFE06AE39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2835808"/>
        <c:axId val="172836200"/>
      </c:barChart>
      <c:catAx>
        <c:axId val="17283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836200"/>
        <c:crosses val="autoZero"/>
        <c:auto val="1"/>
        <c:lblAlgn val="ctr"/>
        <c:lblOffset val="100"/>
        <c:tickLblSkip val="1"/>
        <c:noMultiLvlLbl val="0"/>
      </c:catAx>
      <c:valAx>
        <c:axId val="172836200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0"/>
              <c:y val="0.11862615885460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83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SUM159/shHK2</a:t>
            </a:r>
            <a:r>
              <a:rPr lang="en-US" sz="1000" b="0" baseline="30000" dirty="0"/>
              <a:t>DOX </a:t>
            </a:r>
            <a:r>
              <a:rPr lang="en-US" sz="1000" b="0" baseline="0" dirty="0"/>
              <a:t>(</a:t>
            </a:r>
            <a:r>
              <a:rPr lang="en-US" sz="1000" b="0" i="0" u="none" strike="noStrike" baseline="0" dirty="0">
                <a:effectLst/>
              </a:rPr>
              <a:t>HK1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HK2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, </a:t>
            </a:r>
            <a:r>
              <a:rPr lang="en-US" sz="1000" b="0" baseline="0" dirty="0"/>
              <a:t>breast)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2168121703233697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673215605330886"/>
          <c:y val="0.14678111587982831"/>
          <c:w val="0.5485105623932931"/>
          <c:h val="0.375621416421659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B6-4ADA-B041-10B5E58C72A7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B6-4ADA-B041-10B5E58C72A7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AB6-4ADA-B041-10B5E58C72A7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AB6-4ADA-B041-10B5E58C72A7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AB6-4ADA-B041-10B5E58C72A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AB6-4ADA-B041-10B5E58C72A7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AB6-4ADA-B041-10B5E58C72A7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AB6-4ADA-B041-10B5E58C72A7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Sheet1!$B$34:$I$34</c:f>
                <c:numCache>
                  <c:formatCode>General</c:formatCode>
                  <c:ptCount val="8"/>
                  <c:pt idx="0">
                    <c:v>1.5823354080973757</c:v>
                  </c:pt>
                  <c:pt idx="1">
                    <c:v>1.5366814792664332</c:v>
                  </c:pt>
                  <c:pt idx="2">
                    <c:v>0.49919125217384164</c:v>
                  </c:pt>
                  <c:pt idx="3">
                    <c:v>2.2667376957173042</c:v>
                  </c:pt>
                  <c:pt idx="4">
                    <c:v>1.1999064373172408</c:v>
                  </c:pt>
                  <c:pt idx="5">
                    <c:v>2.1759242217252943</c:v>
                  </c:pt>
                  <c:pt idx="6">
                    <c:v>2.9839011988455764</c:v>
                  </c:pt>
                  <c:pt idx="7">
                    <c:v>0.57641640763933788</c:v>
                  </c:pt>
                </c:numCache>
              </c:numRef>
            </c:plus>
            <c:minus>
              <c:numRef>
                <c:f>Sheet1!$B$34:$I$34</c:f>
                <c:numCache>
                  <c:formatCode>General</c:formatCode>
                  <c:ptCount val="8"/>
                  <c:pt idx="0">
                    <c:v>1.5823354080973757</c:v>
                  </c:pt>
                  <c:pt idx="1">
                    <c:v>1.5366814792664332</c:v>
                  </c:pt>
                  <c:pt idx="2">
                    <c:v>0.49919125217384164</c:v>
                  </c:pt>
                  <c:pt idx="3">
                    <c:v>2.2667376957173042</c:v>
                  </c:pt>
                  <c:pt idx="4">
                    <c:v>1.1999064373172408</c:v>
                  </c:pt>
                  <c:pt idx="5">
                    <c:v>2.1759242217252943</c:v>
                  </c:pt>
                  <c:pt idx="6">
                    <c:v>2.9839011988455764</c:v>
                  </c:pt>
                  <c:pt idx="7">
                    <c:v>0.57641640763933788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Sheet1!$B$32:$I$32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Sheet1!$B$33:$I$33</c:f>
              <c:numCache>
                <c:formatCode>General</c:formatCode>
                <c:ptCount val="8"/>
                <c:pt idx="0">
                  <c:v>100</c:v>
                </c:pt>
                <c:pt idx="1">
                  <c:v>95.315904139433542</c:v>
                </c:pt>
                <c:pt idx="2">
                  <c:v>91.17647058823529</c:v>
                </c:pt>
                <c:pt idx="3">
                  <c:v>84.531590413943334</c:v>
                </c:pt>
                <c:pt idx="4">
                  <c:v>83.732752360203335</c:v>
                </c:pt>
                <c:pt idx="5">
                  <c:v>88.6710239651416</c:v>
                </c:pt>
                <c:pt idx="6">
                  <c:v>75.127087872185911</c:v>
                </c:pt>
                <c:pt idx="7">
                  <c:v>78.213507625272314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AB6-4ADA-B041-10B5E58C7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2836984"/>
        <c:axId val="172837376"/>
      </c:barChart>
      <c:catAx>
        <c:axId val="172836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837376"/>
        <c:crosses val="autoZero"/>
        <c:auto val="1"/>
        <c:lblAlgn val="ctr"/>
        <c:lblOffset val="100"/>
        <c:tickLblSkip val="1"/>
        <c:noMultiLvlLbl val="0"/>
      </c:catAx>
      <c:valAx>
        <c:axId val="172837376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1.9417475728155338E-2"/>
              <c:y val="0.130071080170772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836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Caco2/shHK2</a:t>
            </a:r>
            <a:r>
              <a:rPr lang="en-US" sz="1000" b="0" baseline="30000" dirty="0"/>
              <a:t>DOX </a:t>
            </a:r>
          </a:p>
          <a:p>
            <a:pPr>
              <a:defRPr sz="1000"/>
            </a:pPr>
            <a:r>
              <a:rPr lang="en-US" sz="1000" b="0" baseline="0" dirty="0"/>
              <a:t>(</a:t>
            </a:r>
            <a:r>
              <a:rPr lang="en-US" sz="1000" b="0" i="0" u="none" strike="noStrike" baseline="0" dirty="0">
                <a:effectLst/>
              </a:rPr>
              <a:t>HK1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HK2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, </a:t>
            </a:r>
            <a:r>
              <a:rPr lang="en-US" sz="1000" b="0" baseline="0" dirty="0"/>
              <a:t>colon)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2103396784139846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084218841576839"/>
          <c:y val="0.14678111587982831"/>
          <c:w val="0.53556557857452269"/>
          <c:h val="0.375621416421659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Sheet1!$A$36</c:f>
              <c:strCache>
                <c:ptCount val="1"/>
                <c:pt idx="0">
                  <c:v>Caco2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9B-487A-B46B-E1F221594DA2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9B-487A-B46B-E1F221594DA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B9B-487A-B46B-E1F221594DA2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B9B-487A-B46B-E1F221594DA2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B9B-487A-B46B-E1F221594DA2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B9B-487A-B46B-E1F221594DA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B9B-487A-B46B-E1F221594DA2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B9B-487A-B46B-E1F221594DA2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Sheet1!$B$37:$I$37</c:f>
                <c:numCache>
                  <c:formatCode>General</c:formatCode>
                  <c:ptCount val="8"/>
                  <c:pt idx="0">
                    <c:v>1.229795387133509</c:v>
                  </c:pt>
                  <c:pt idx="1">
                    <c:v>4.9579499006777832</c:v>
                  </c:pt>
                  <c:pt idx="2">
                    <c:v>0.6449635349634214</c:v>
                  </c:pt>
                  <c:pt idx="3">
                    <c:v>0.5554637206007097</c:v>
                  </c:pt>
                  <c:pt idx="4">
                    <c:v>1.0013764631429316</c:v>
                  </c:pt>
                  <c:pt idx="5">
                    <c:v>3.9514965606552894</c:v>
                  </c:pt>
                  <c:pt idx="6">
                    <c:v>0.4545454545454497</c:v>
                  </c:pt>
                  <c:pt idx="7">
                    <c:v>0.74041161956791846</c:v>
                  </c:pt>
                </c:numCache>
              </c:numRef>
            </c:plus>
            <c:minus>
              <c:numRef>
                <c:f>Sheet1!$B$37:$I$37</c:f>
                <c:numCache>
                  <c:formatCode>General</c:formatCode>
                  <c:ptCount val="8"/>
                  <c:pt idx="0">
                    <c:v>1.229795387133509</c:v>
                  </c:pt>
                  <c:pt idx="1">
                    <c:v>4.9579499006777832</c:v>
                  </c:pt>
                  <c:pt idx="2">
                    <c:v>0.6449635349634214</c:v>
                  </c:pt>
                  <c:pt idx="3">
                    <c:v>0.5554637206007097</c:v>
                  </c:pt>
                  <c:pt idx="4">
                    <c:v>1.0013764631429316</c:v>
                  </c:pt>
                  <c:pt idx="5">
                    <c:v>3.9514965606552894</c:v>
                  </c:pt>
                  <c:pt idx="6">
                    <c:v>0.4545454545454497</c:v>
                  </c:pt>
                  <c:pt idx="7">
                    <c:v>0.74041161956791846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Sheet1!$B$35:$I$35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Sheet1!$B$36:$I$36</c:f>
              <c:numCache>
                <c:formatCode>General</c:formatCode>
                <c:ptCount val="8"/>
                <c:pt idx="0">
                  <c:v>99.999999999999986</c:v>
                </c:pt>
                <c:pt idx="1">
                  <c:v>101.96969696969695</c:v>
                </c:pt>
                <c:pt idx="2">
                  <c:v>78.757575757575751</c:v>
                </c:pt>
                <c:pt idx="3">
                  <c:v>68.393939393939391</c:v>
                </c:pt>
                <c:pt idx="4">
                  <c:v>72.515151515151501</c:v>
                </c:pt>
                <c:pt idx="5">
                  <c:v>76.303030303030297</c:v>
                </c:pt>
                <c:pt idx="6">
                  <c:v>48.454545454545446</c:v>
                </c:pt>
                <c:pt idx="7">
                  <c:v>56.606060606060602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B9B-487A-B46B-E1F221594D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2838160"/>
        <c:axId val="172838552"/>
      </c:barChart>
      <c:catAx>
        <c:axId val="17283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838552"/>
        <c:crosses val="autoZero"/>
        <c:auto val="1"/>
        <c:lblAlgn val="ctr"/>
        <c:lblOffset val="100"/>
        <c:tickLblSkip val="1"/>
        <c:noMultiLvlLbl val="0"/>
      </c:catAx>
      <c:valAx>
        <c:axId val="172838552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0"/>
              <c:y val="0.11862615885460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838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H460/shHK2</a:t>
            </a:r>
            <a:r>
              <a:rPr lang="en-US" sz="1000" b="0" baseline="30000" dirty="0"/>
              <a:t>DOX </a:t>
            </a:r>
          </a:p>
          <a:p>
            <a:pPr>
              <a:defRPr sz="1000"/>
            </a:pPr>
            <a:r>
              <a:rPr lang="en-US" sz="1000" b="0" baseline="0" dirty="0"/>
              <a:t>(</a:t>
            </a:r>
            <a:r>
              <a:rPr lang="en-US" sz="1000" b="0" i="0" u="none" strike="noStrike" baseline="0" dirty="0">
                <a:effectLst/>
              </a:rPr>
              <a:t>HK1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HK2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, </a:t>
            </a:r>
            <a:r>
              <a:rPr lang="en-US" sz="1000" b="0" baseline="0" dirty="0"/>
              <a:t>lung)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2556471217796804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378717223453862"/>
          <c:y val="0.16394849785407725"/>
          <c:w val="0.5485105623932931"/>
          <c:h val="0.375621416421659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862-4090-9224-DD2CA0C439D5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862-4090-9224-DD2CA0C439D5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862-4090-9224-DD2CA0C439D5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862-4090-9224-DD2CA0C439D5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862-4090-9224-DD2CA0C439D5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862-4090-9224-DD2CA0C439D5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862-4090-9224-DD2CA0C439D5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862-4090-9224-DD2CA0C439D5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Sheet1!$B$34:$I$34</c:f>
                <c:numCache>
                  <c:formatCode>General</c:formatCode>
                  <c:ptCount val="8"/>
                  <c:pt idx="0">
                    <c:v>3.6243419010203581</c:v>
                  </c:pt>
                  <c:pt idx="1">
                    <c:v>3.743287832085918</c:v>
                  </c:pt>
                  <c:pt idx="2">
                    <c:v>2.5274418810710122</c:v>
                  </c:pt>
                  <c:pt idx="3">
                    <c:v>1.3737836122827289</c:v>
                  </c:pt>
                  <c:pt idx="4">
                    <c:v>2.3820922567819434</c:v>
                  </c:pt>
                  <c:pt idx="5">
                    <c:v>3.424534311448113</c:v>
                  </c:pt>
                  <c:pt idx="6">
                    <c:v>1.1721735989421165</c:v>
                  </c:pt>
                  <c:pt idx="7">
                    <c:v>1.5042804938236383</c:v>
                  </c:pt>
                </c:numCache>
              </c:numRef>
            </c:plus>
            <c:minus>
              <c:numRef>
                <c:f>Sheet1!$B$34:$I$34</c:f>
                <c:numCache>
                  <c:formatCode>General</c:formatCode>
                  <c:ptCount val="8"/>
                  <c:pt idx="0">
                    <c:v>3.6243419010203581</c:v>
                  </c:pt>
                  <c:pt idx="1">
                    <c:v>3.743287832085918</c:v>
                  </c:pt>
                  <c:pt idx="2">
                    <c:v>2.5274418810710122</c:v>
                  </c:pt>
                  <c:pt idx="3">
                    <c:v>1.3737836122827289</c:v>
                  </c:pt>
                  <c:pt idx="4">
                    <c:v>2.3820922567819434</c:v>
                  </c:pt>
                  <c:pt idx="5">
                    <c:v>3.424534311448113</c:v>
                  </c:pt>
                  <c:pt idx="6">
                    <c:v>1.1721735989421165</c:v>
                  </c:pt>
                  <c:pt idx="7">
                    <c:v>1.5042804938236383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Sheet1!$B$32:$I$32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Sheet1!$B$33:$I$33</c:f>
              <c:numCache>
                <c:formatCode>General</c:formatCode>
                <c:ptCount val="8"/>
                <c:pt idx="0">
                  <c:v>100</c:v>
                </c:pt>
                <c:pt idx="1">
                  <c:v>107.33204134366925</c:v>
                </c:pt>
                <c:pt idx="2">
                  <c:v>94.153746770025847</c:v>
                </c:pt>
                <c:pt idx="3">
                  <c:v>77.519379844961236</c:v>
                </c:pt>
                <c:pt idx="4">
                  <c:v>98.029715762273895</c:v>
                </c:pt>
                <c:pt idx="5">
                  <c:v>77.61627906976743</c:v>
                </c:pt>
                <c:pt idx="6">
                  <c:v>66.828165374676999</c:v>
                </c:pt>
                <c:pt idx="7">
                  <c:v>72.868217054263553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862-4090-9224-DD2CA0C439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4548784"/>
        <c:axId val="174549176"/>
      </c:barChart>
      <c:catAx>
        <c:axId val="17454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49176"/>
        <c:crosses val="autoZero"/>
        <c:auto val="1"/>
        <c:lblAlgn val="ctr"/>
        <c:lblOffset val="100"/>
        <c:tickLblSkip val="1"/>
        <c:noMultiLvlLbl val="0"/>
      </c:catAx>
      <c:valAx>
        <c:axId val="174549176"/>
        <c:scaling>
          <c:orientation val="minMax"/>
          <c:max val="113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>
                    <a:solidFill>
                      <a:schemeClr val="tx1"/>
                    </a:solidFill>
                  </a:rPr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1.9417475728155338E-2"/>
              <c:y val="0.147238462145021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4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17648456194631"/>
          <c:y val="0.21699137756003789"/>
          <c:w val="0.84890045904084788"/>
          <c:h val="0.2729885204590997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AF-EE46-818C-3E65BC6AD323}"/>
              </c:ext>
            </c:extLst>
          </c:dPt>
          <c:dPt>
            <c:idx val="1"/>
            <c:invertIfNegative val="0"/>
            <c:bubble3D val="0"/>
            <c:spPr>
              <a:pattFill prst="lgConfetti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33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AF-EE46-818C-3E65BC6AD32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FAF-EE46-818C-3E65BC6AD323}"/>
              </c:ext>
            </c:extLst>
          </c:dPt>
          <c:dPt>
            <c:idx val="3"/>
            <c:invertIfNegative val="0"/>
            <c:bubble3D val="0"/>
            <c:spPr>
              <a:pattFill prst="lgConfetti">
                <a:fgClr>
                  <a:schemeClr val="accent2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AF-EE46-818C-3E65BC6AD323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FAF-EE46-818C-3E65BC6AD323}"/>
              </c:ext>
            </c:extLst>
          </c:dPt>
          <c:dPt>
            <c:idx val="5"/>
            <c:invertIfNegative val="0"/>
            <c:bubble3D val="0"/>
            <c:spPr>
              <a:pattFill prst="lgConfetti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AF-EE46-818C-3E65BC6AD323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FAF-EE46-818C-3E65BC6AD323}"/>
              </c:ext>
            </c:extLst>
          </c:dPt>
          <c:dPt>
            <c:idx val="7"/>
            <c:invertIfNegative val="0"/>
            <c:bubble3D val="0"/>
            <c:spPr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FAF-EE46-818C-3E65BC6AD323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FAF-EE46-818C-3E65BC6AD323}"/>
              </c:ext>
            </c:extLst>
          </c:dPt>
          <c:dPt>
            <c:idx val="9"/>
            <c:invertIfNegative val="0"/>
            <c:bubble3D val="0"/>
            <c:spPr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FAF-EE46-818C-3E65BC6AD323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FAF-EE46-818C-3E65BC6AD323}"/>
              </c:ext>
            </c:extLst>
          </c:dPt>
          <c:dPt>
            <c:idx val="11"/>
            <c:invertIfNegative val="0"/>
            <c:bubble3D val="0"/>
            <c:spPr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EFAF-EE46-818C-3E65BC6AD323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EFAF-EE46-818C-3E65BC6AD323}"/>
              </c:ext>
            </c:extLst>
          </c:dPt>
          <c:dPt>
            <c:idx val="13"/>
            <c:invertIfNegative val="0"/>
            <c:bubble3D val="0"/>
            <c:spPr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EFAF-EE46-818C-3E65BC6AD323}"/>
              </c:ext>
            </c:extLst>
          </c:dPt>
          <c:dPt>
            <c:idx val="1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EFAF-EE46-818C-3E65BC6AD323}"/>
              </c:ext>
            </c:extLst>
          </c:dPt>
          <c:dPt>
            <c:idx val="15"/>
            <c:invertIfNegative val="0"/>
            <c:bubble3D val="0"/>
            <c:spPr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EFAF-EE46-818C-3E65BC6AD323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Sheet1!$B$8:$Q$8</c:f>
                <c:numCache>
                  <c:formatCode>General</c:formatCode>
                  <c:ptCount val="16"/>
                  <c:pt idx="0">
                    <c:v>0.70710678118654757</c:v>
                  </c:pt>
                  <c:pt idx="1">
                    <c:v>2.8284271247461903</c:v>
                  </c:pt>
                  <c:pt idx="2">
                    <c:v>1.4142135623730951</c:v>
                  </c:pt>
                  <c:pt idx="3">
                    <c:v>1.4142135623730951</c:v>
                  </c:pt>
                  <c:pt idx="4">
                    <c:v>0.70710678118654757</c:v>
                  </c:pt>
                  <c:pt idx="5">
                    <c:v>3.5355339059327378</c:v>
                  </c:pt>
                  <c:pt idx="6">
                    <c:v>4.93</c:v>
                  </c:pt>
                  <c:pt idx="7">
                    <c:v>7.07</c:v>
                  </c:pt>
                  <c:pt idx="8">
                    <c:v>4.9497474683058291</c:v>
                  </c:pt>
                  <c:pt idx="9">
                    <c:v>2.828427124746185</c:v>
                  </c:pt>
                  <c:pt idx="10">
                    <c:v>0.70710678118654813</c:v>
                  </c:pt>
                  <c:pt idx="11">
                    <c:v>0.70710678118654813</c:v>
                  </c:pt>
                  <c:pt idx="12">
                    <c:v>0</c:v>
                  </c:pt>
                  <c:pt idx="13">
                    <c:v>0.70710678118654813</c:v>
                  </c:pt>
                  <c:pt idx="14">
                    <c:v>0.70710678118654813</c:v>
                  </c:pt>
                  <c:pt idx="15">
                    <c:v>0.70710678118654813</c:v>
                  </c:pt>
                </c:numCache>
              </c:numRef>
            </c:plus>
            <c:minus>
              <c:numRef>
                <c:f>Sheet1!$B$8:$Q$8</c:f>
                <c:numCache>
                  <c:formatCode>General</c:formatCode>
                  <c:ptCount val="16"/>
                  <c:pt idx="0">
                    <c:v>0.70710678118654757</c:v>
                  </c:pt>
                  <c:pt idx="1">
                    <c:v>2.8284271247461903</c:v>
                  </c:pt>
                  <c:pt idx="2">
                    <c:v>1.4142135623730951</c:v>
                  </c:pt>
                  <c:pt idx="3">
                    <c:v>1.4142135623730951</c:v>
                  </c:pt>
                  <c:pt idx="4">
                    <c:v>0.70710678118654757</c:v>
                  </c:pt>
                  <c:pt idx="5">
                    <c:v>3.5355339059327378</c:v>
                  </c:pt>
                  <c:pt idx="6">
                    <c:v>4.93</c:v>
                  </c:pt>
                  <c:pt idx="7">
                    <c:v>7.07</c:v>
                  </c:pt>
                  <c:pt idx="8">
                    <c:v>4.9497474683058291</c:v>
                  </c:pt>
                  <c:pt idx="9">
                    <c:v>2.828427124746185</c:v>
                  </c:pt>
                  <c:pt idx="10">
                    <c:v>0.70710678118654813</c:v>
                  </c:pt>
                  <c:pt idx="11">
                    <c:v>0.70710678118654813</c:v>
                  </c:pt>
                  <c:pt idx="12">
                    <c:v>0</c:v>
                  </c:pt>
                  <c:pt idx="13">
                    <c:v>0.70710678118654813</c:v>
                  </c:pt>
                  <c:pt idx="14">
                    <c:v>0.70710678118654813</c:v>
                  </c:pt>
                  <c:pt idx="15">
                    <c:v>0.70710678118654813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multiLvlStrRef>
              <c:f>Sheet1!$B$5:$Q$6</c:f>
              <c:multiLvlStrCache>
                <c:ptCount val="16"/>
                <c:lvl>
                  <c:pt idx="0">
                    <c:v>DMSO</c:v>
                  </c:pt>
                  <c:pt idx="1">
                    <c:v>DOX+DPI</c:v>
                  </c:pt>
                  <c:pt idx="2">
                    <c:v>DMSO</c:v>
                  </c:pt>
                  <c:pt idx="3">
                    <c:v>DOX+DPI</c:v>
                  </c:pt>
                  <c:pt idx="4">
                    <c:v>DMSO</c:v>
                  </c:pt>
                  <c:pt idx="5">
                    <c:v>DOX+DPI</c:v>
                  </c:pt>
                  <c:pt idx="6">
                    <c:v>DMSO</c:v>
                  </c:pt>
                  <c:pt idx="7">
                    <c:v>DOX+DPI</c:v>
                  </c:pt>
                  <c:pt idx="8">
                    <c:v>DMSO</c:v>
                  </c:pt>
                  <c:pt idx="9">
                    <c:v>DOX+DPI</c:v>
                  </c:pt>
                  <c:pt idx="10">
                    <c:v>DMSO</c:v>
                  </c:pt>
                  <c:pt idx="11">
                    <c:v>DOX+DPI</c:v>
                  </c:pt>
                  <c:pt idx="12">
                    <c:v>DMSO</c:v>
                  </c:pt>
                  <c:pt idx="13">
                    <c:v>DOX+DPI</c:v>
                  </c:pt>
                  <c:pt idx="14">
                    <c:v>DMSO</c:v>
                  </c:pt>
                  <c:pt idx="15">
                    <c:v>DOX+DPI</c:v>
                  </c:pt>
                </c:lvl>
                <c:lvl>
                  <c:pt idx="0">
                    <c:v>Hep3B</c:v>
                  </c:pt>
                  <c:pt idx="2">
                    <c:v>Huh7</c:v>
                  </c:pt>
                  <c:pt idx="4">
                    <c:v>JHH7</c:v>
                  </c:pt>
                  <c:pt idx="6">
                    <c:v>HLF</c:v>
                  </c:pt>
                  <c:pt idx="8">
                    <c:v>SUM159</c:v>
                  </c:pt>
                  <c:pt idx="10">
                    <c:v>HCT116</c:v>
                  </c:pt>
                  <c:pt idx="12">
                    <c:v>Caco2</c:v>
                  </c:pt>
                  <c:pt idx="14">
                    <c:v>H460</c:v>
                  </c:pt>
                </c:lvl>
              </c:multiLvlStrCache>
            </c:multiLvlStrRef>
          </c:cat>
          <c:val>
            <c:numRef>
              <c:f>Sheet1!$B$7:$Q$7</c:f>
              <c:numCache>
                <c:formatCode>General</c:formatCode>
                <c:ptCount val="16"/>
                <c:pt idx="0">
                  <c:v>95.5</c:v>
                </c:pt>
                <c:pt idx="1">
                  <c:v>21</c:v>
                </c:pt>
                <c:pt idx="2">
                  <c:v>97</c:v>
                </c:pt>
                <c:pt idx="3">
                  <c:v>19</c:v>
                </c:pt>
                <c:pt idx="4">
                  <c:v>96.5</c:v>
                </c:pt>
                <c:pt idx="5">
                  <c:v>20.5</c:v>
                </c:pt>
                <c:pt idx="6">
                  <c:v>86</c:v>
                </c:pt>
                <c:pt idx="7">
                  <c:v>83</c:v>
                </c:pt>
                <c:pt idx="8">
                  <c:v>94.5</c:v>
                </c:pt>
                <c:pt idx="9">
                  <c:v>93</c:v>
                </c:pt>
                <c:pt idx="10">
                  <c:v>96.5</c:v>
                </c:pt>
                <c:pt idx="11">
                  <c:v>98.5</c:v>
                </c:pt>
                <c:pt idx="12">
                  <c:v>98</c:v>
                </c:pt>
                <c:pt idx="13">
                  <c:v>97.5</c:v>
                </c:pt>
                <c:pt idx="14">
                  <c:v>98.5</c:v>
                </c:pt>
                <c:pt idx="15">
                  <c:v>98.5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EFAF-EE46-818C-3E65BC6AD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-1809463024"/>
        <c:axId val="-1809461392"/>
      </c:barChart>
      <c:catAx>
        <c:axId val="-1809463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09461392"/>
        <c:crosses val="autoZero"/>
        <c:auto val="1"/>
        <c:lblAlgn val="ctr"/>
        <c:lblOffset val="100"/>
        <c:noMultiLvlLbl val="0"/>
      </c:catAx>
      <c:valAx>
        <c:axId val="-1809461392"/>
        <c:scaling>
          <c:orientation val="minMax"/>
          <c:max val="10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0" dirty="0">
                    <a:solidFill>
                      <a:sysClr val="windowText" lastClr="000000"/>
                    </a:solidFill>
                  </a:rPr>
                  <a:t>Viability (Trypan blue negative) %</a:t>
                </a:r>
              </a:p>
            </c:rich>
          </c:tx>
          <c:layout>
            <c:manualLayout>
              <c:xMode val="edge"/>
              <c:yMode val="edge"/>
              <c:x val="1.0448859455481973E-2"/>
              <c:y val="0.14296712912880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09463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PC3/shHK2</a:t>
            </a:r>
            <a:r>
              <a:rPr lang="en-US" sz="1000" b="0" baseline="30000" dirty="0"/>
              <a:t>DOX </a:t>
            </a:r>
          </a:p>
          <a:p>
            <a:pPr>
              <a:defRPr sz="1000"/>
            </a:pPr>
            <a:r>
              <a:rPr lang="en-US" sz="1000" b="0" baseline="0" dirty="0"/>
              <a:t>(HK1</a:t>
            </a:r>
            <a:r>
              <a:rPr lang="en-US" sz="1000" b="0" baseline="30000" dirty="0"/>
              <a:t>+</a:t>
            </a:r>
            <a:r>
              <a:rPr lang="en-US" sz="1000" b="0" baseline="0" dirty="0"/>
              <a:t>HK2</a:t>
            </a:r>
            <a:r>
              <a:rPr lang="en-US" sz="1000" b="0" baseline="30000" dirty="0"/>
              <a:t>+</a:t>
            </a:r>
            <a:r>
              <a:rPr lang="en-US" sz="1000" b="0" baseline="0" dirty="0"/>
              <a:t>, prostate)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1909222026858293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731468032515353"/>
          <c:y val="0.15822603719599426"/>
          <c:w val="0.5485105623932931"/>
          <c:h val="0.3698989557635767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E89-4821-98FC-D844794321D0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E89-4821-98FC-D844794321D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E89-4821-98FC-D844794321D0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E89-4821-98FC-D844794321D0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E89-4821-98FC-D844794321D0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E89-4821-98FC-D844794321D0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E89-4821-98FC-D844794321D0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E89-4821-98FC-D844794321D0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Sheet1!$C$56:$J$56</c:f>
                <c:numCache>
                  <c:formatCode>General</c:formatCode>
                  <c:ptCount val="8"/>
                  <c:pt idx="0">
                    <c:v>1.6802537374729858</c:v>
                  </c:pt>
                  <c:pt idx="1">
                    <c:v>1.8674226826663485</c:v>
                  </c:pt>
                  <c:pt idx="2">
                    <c:v>15.083029359997367</c:v>
                  </c:pt>
                  <c:pt idx="3">
                    <c:v>0.29987809502671031</c:v>
                  </c:pt>
                  <c:pt idx="4">
                    <c:v>2.4420142773329134</c:v>
                  </c:pt>
                  <c:pt idx="5">
                    <c:v>4.3094369599992826</c:v>
                  </c:pt>
                  <c:pt idx="6">
                    <c:v>1.303990387739776</c:v>
                  </c:pt>
                  <c:pt idx="7">
                    <c:v>2.3803594614200603</c:v>
                  </c:pt>
                </c:numCache>
              </c:numRef>
            </c:plus>
            <c:minus>
              <c:numRef>
                <c:f>Sheet1!$C$56:$J$56</c:f>
                <c:numCache>
                  <c:formatCode>General</c:formatCode>
                  <c:ptCount val="8"/>
                  <c:pt idx="0">
                    <c:v>1.6802537374729858</c:v>
                  </c:pt>
                  <c:pt idx="1">
                    <c:v>1.8674226826663485</c:v>
                  </c:pt>
                  <c:pt idx="2">
                    <c:v>15.083029359997367</c:v>
                  </c:pt>
                  <c:pt idx="3">
                    <c:v>0.29987809502671031</c:v>
                  </c:pt>
                  <c:pt idx="4">
                    <c:v>2.4420142773329134</c:v>
                  </c:pt>
                  <c:pt idx="5">
                    <c:v>4.3094369599992826</c:v>
                  </c:pt>
                  <c:pt idx="6">
                    <c:v>1.303990387739776</c:v>
                  </c:pt>
                  <c:pt idx="7">
                    <c:v>2.3803594614200603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Sheet1!$C$54:$J$54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Sheet1!$C$55:$J$55</c:f>
              <c:numCache>
                <c:formatCode>General</c:formatCode>
                <c:ptCount val="8"/>
                <c:pt idx="0">
                  <c:v>100</c:v>
                </c:pt>
                <c:pt idx="1">
                  <c:v>93.143727780599292</c:v>
                </c:pt>
                <c:pt idx="2">
                  <c:v>82.579989842559684</c:v>
                </c:pt>
                <c:pt idx="3">
                  <c:v>93.642702768829253</c:v>
                </c:pt>
                <c:pt idx="4">
                  <c:v>74.454037582529196</c:v>
                </c:pt>
                <c:pt idx="5">
                  <c:v>83.291010665312342</c:v>
                </c:pt>
                <c:pt idx="6">
                  <c:v>78.118606916062362</c:v>
                </c:pt>
                <c:pt idx="7">
                  <c:v>62.871287128712879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E89-4821-98FC-D84479432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4549960"/>
        <c:axId val="174550352"/>
      </c:barChart>
      <c:catAx>
        <c:axId val="174549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0352"/>
        <c:crosses val="autoZero"/>
        <c:auto val="1"/>
        <c:lblAlgn val="ctr"/>
        <c:lblOffset val="100"/>
        <c:tickLblSkip val="1"/>
        <c:noMultiLvlLbl val="0"/>
      </c:catAx>
      <c:valAx>
        <c:axId val="174550352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6.4724919093851136E-3"/>
              <c:y val="0.152960922803104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49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SKOV3/shHK2</a:t>
            </a:r>
            <a:r>
              <a:rPr lang="en-US" sz="1000" b="0" baseline="30000" dirty="0"/>
              <a:t>DOX </a:t>
            </a:r>
          </a:p>
          <a:p>
            <a:pPr>
              <a:defRPr sz="1000"/>
            </a:pPr>
            <a:r>
              <a:rPr lang="en-US" sz="1000" b="0" baseline="0" dirty="0"/>
              <a:t>(</a:t>
            </a:r>
            <a:r>
              <a:rPr lang="en-US" sz="1000" b="0" i="0" u="none" strike="noStrike" baseline="0" dirty="0">
                <a:effectLst/>
              </a:rPr>
              <a:t>HK1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HK2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, </a:t>
            </a:r>
            <a:r>
              <a:rPr lang="en-US" sz="1000" b="0" baseline="0" dirty="0"/>
              <a:t>ovary)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216812170323369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731468032515353"/>
          <c:y val="0.15822603719599426"/>
          <c:w val="0.53556557857452269"/>
          <c:h val="0.3641764951054937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00-4562-913E-187F73528739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00-4562-913E-187F73528739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00-4562-913E-187F73528739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00-4562-913E-187F73528739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400-4562-913E-187F73528739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400-4562-913E-187F73528739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400-4562-913E-187F73528739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400-4562-913E-187F73528739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Sheet1!$B$55:$I$55</c:f>
                <c:numCache>
                  <c:formatCode>General</c:formatCode>
                  <c:ptCount val="8"/>
                  <c:pt idx="0">
                    <c:v>5.1116152856858887</c:v>
                  </c:pt>
                  <c:pt idx="1">
                    <c:v>1.6236665469266454</c:v>
                  </c:pt>
                  <c:pt idx="2">
                    <c:v>4.0591663673165828</c:v>
                  </c:pt>
                  <c:pt idx="3">
                    <c:v>3.7517023183536127</c:v>
                  </c:pt>
                  <c:pt idx="4">
                    <c:v>0.16236665469265046</c:v>
                  </c:pt>
                  <c:pt idx="5">
                    <c:v>5.033366295472546</c:v>
                  </c:pt>
                  <c:pt idx="6">
                    <c:v>3.5928963359129731</c:v>
                  </c:pt>
                  <c:pt idx="7">
                    <c:v>1.3630974095162431</c:v>
                  </c:pt>
                </c:numCache>
              </c:numRef>
            </c:plus>
            <c:minus>
              <c:numRef>
                <c:f>Sheet1!$B$55:$I$55</c:f>
                <c:numCache>
                  <c:formatCode>General</c:formatCode>
                  <c:ptCount val="8"/>
                  <c:pt idx="0">
                    <c:v>5.1116152856858887</c:v>
                  </c:pt>
                  <c:pt idx="1">
                    <c:v>1.6236665469266454</c:v>
                  </c:pt>
                  <c:pt idx="2">
                    <c:v>4.0591663673165828</c:v>
                  </c:pt>
                  <c:pt idx="3">
                    <c:v>3.7517023183536127</c:v>
                  </c:pt>
                  <c:pt idx="4">
                    <c:v>0.16236665469265046</c:v>
                  </c:pt>
                  <c:pt idx="5">
                    <c:v>5.033366295472546</c:v>
                  </c:pt>
                  <c:pt idx="6">
                    <c:v>3.5928963359129731</c:v>
                  </c:pt>
                  <c:pt idx="7">
                    <c:v>1.3630974095162431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Sheet1!$B$53:$I$53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Sheet1!$B$54:$I$54</c:f>
              <c:numCache>
                <c:formatCode>General</c:formatCode>
                <c:ptCount val="8"/>
                <c:pt idx="0">
                  <c:v>100</c:v>
                </c:pt>
                <c:pt idx="1">
                  <c:v>91.618828932261778</c:v>
                </c:pt>
                <c:pt idx="2">
                  <c:v>96.555683122847313</c:v>
                </c:pt>
                <c:pt idx="3">
                  <c:v>95.854608536266056</c:v>
                </c:pt>
                <c:pt idx="4">
                  <c:v>85.304247990815171</c:v>
                </c:pt>
                <c:pt idx="5">
                  <c:v>81.400688863375436</c:v>
                </c:pt>
                <c:pt idx="6">
                  <c:v>86.093192942171726</c:v>
                </c:pt>
                <c:pt idx="7">
                  <c:v>80.722891566265048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400-4562-913E-187F73528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4551136"/>
        <c:axId val="174551528"/>
      </c:barChart>
      <c:catAx>
        <c:axId val="17455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1528"/>
        <c:crosses val="autoZero"/>
        <c:auto val="1"/>
        <c:lblAlgn val="ctr"/>
        <c:lblOffset val="100"/>
        <c:tickLblSkip val="1"/>
        <c:noMultiLvlLbl val="0"/>
      </c:catAx>
      <c:valAx>
        <c:axId val="174551528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0"/>
              <c:y val="0.164405844119270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SW620/shHK2</a:t>
            </a:r>
            <a:r>
              <a:rPr lang="en-US" sz="1000" b="0" baseline="30000" dirty="0"/>
              <a:t>DOX </a:t>
            </a:r>
          </a:p>
          <a:p>
            <a:pPr>
              <a:defRPr sz="1000"/>
            </a:pPr>
            <a:r>
              <a:rPr lang="en-US" sz="1000" b="0" baseline="0" dirty="0"/>
              <a:t>(</a:t>
            </a:r>
            <a:r>
              <a:rPr lang="en-US" sz="1000" b="0" i="0" u="none" strike="noStrike" baseline="0" dirty="0">
                <a:effectLst/>
              </a:rPr>
              <a:t>HK1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HK2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, </a:t>
            </a:r>
            <a:r>
              <a:rPr lang="en-US" sz="1000" b="0" baseline="0" dirty="0"/>
              <a:t>colon)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2103396784139846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378717223453862"/>
          <c:y val="0.15250357653791127"/>
          <c:w val="0.53556557857452269"/>
          <c:h val="0.3698989557635767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28-4582-B946-57B121E6FE33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28-4582-B946-57B121E6FE33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28-4582-B946-57B121E6FE33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228-4582-B946-57B121E6FE33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228-4582-B946-57B121E6FE33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228-4582-B946-57B121E6FE33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228-4582-B946-57B121E6FE33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228-4582-B946-57B121E6FE33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Sheet1!$B$55:$I$55</c:f>
                <c:numCache>
                  <c:formatCode>General</c:formatCode>
                  <c:ptCount val="8"/>
                  <c:pt idx="0">
                    <c:v>4.4047738523217728</c:v>
                  </c:pt>
                  <c:pt idx="1">
                    <c:v>2.9542197057659094</c:v>
                  </c:pt>
                  <c:pt idx="2">
                    <c:v>1.4294611479512427</c:v>
                  </c:pt>
                  <c:pt idx="3">
                    <c:v>6.0795832026052574</c:v>
                  </c:pt>
                  <c:pt idx="4">
                    <c:v>0.19059481972682832</c:v>
                  </c:pt>
                  <c:pt idx="5">
                    <c:v>2.2871378367219903</c:v>
                  </c:pt>
                  <c:pt idx="6">
                    <c:v>2.1000795676594053</c:v>
                  </c:pt>
                  <c:pt idx="7">
                    <c:v>9.693033326752333E-2</c:v>
                  </c:pt>
                </c:numCache>
              </c:numRef>
            </c:plus>
            <c:minus>
              <c:numRef>
                <c:f>Sheet1!$B$55:$I$55</c:f>
                <c:numCache>
                  <c:formatCode>General</c:formatCode>
                  <c:ptCount val="8"/>
                  <c:pt idx="0">
                    <c:v>4.4047738523217728</c:v>
                  </c:pt>
                  <c:pt idx="1">
                    <c:v>2.9542197057659094</c:v>
                  </c:pt>
                  <c:pt idx="2">
                    <c:v>1.4294611479512427</c:v>
                  </c:pt>
                  <c:pt idx="3">
                    <c:v>6.0795832026052574</c:v>
                  </c:pt>
                  <c:pt idx="4">
                    <c:v>0.19059481972682832</c:v>
                  </c:pt>
                  <c:pt idx="5">
                    <c:v>2.2871378367219903</c:v>
                  </c:pt>
                  <c:pt idx="6">
                    <c:v>2.1000795676594053</c:v>
                  </c:pt>
                  <c:pt idx="7">
                    <c:v>9.693033326752333E-2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Sheet1!$B$53:$I$53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 + DPI</c:v>
                </c:pt>
                <c:pt idx="5">
                  <c:v>DOX + 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Sheet1!$B$54:$I$54</c:f>
              <c:numCache>
                <c:formatCode>General</c:formatCode>
                <c:ptCount val="8"/>
                <c:pt idx="0">
                  <c:v>100</c:v>
                </c:pt>
                <c:pt idx="1">
                  <c:v>84.703504043126685</c:v>
                </c:pt>
                <c:pt idx="2">
                  <c:v>78.908355795148253</c:v>
                </c:pt>
                <c:pt idx="3">
                  <c:v>101.33395494061685</c:v>
                </c:pt>
                <c:pt idx="4">
                  <c:v>68.059299191374663</c:v>
                </c:pt>
                <c:pt idx="5">
                  <c:v>87.466307277628033</c:v>
                </c:pt>
                <c:pt idx="6">
                  <c:v>70.218134142137302</c:v>
                </c:pt>
                <c:pt idx="7">
                  <c:v>60.38382453735435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228-4582-B946-57B121E6F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4552312"/>
        <c:axId val="174552704"/>
      </c:barChart>
      <c:catAx>
        <c:axId val="174552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2704"/>
        <c:crosses val="autoZero"/>
        <c:auto val="1"/>
        <c:lblAlgn val="ctr"/>
        <c:lblOffset val="100"/>
        <c:tickLblSkip val="1"/>
        <c:noMultiLvlLbl val="0"/>
      </c:catAx>
      <c:valAx>
        <c:axId val="174552704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0"/>
              <c:y val="0.17012830477735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2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 b="0" dirty="0"/>
              <a:t>A549/shHK2</a:t>
            </a:r>
            <a:r>
              <a:rPr lang="en-US" sz="1000" b="0" baseline="30000" dirty="0"/>
              <a:t>DOX </a:t>
            </a:r>
          </a:p>
          <a:p>
            <a:pPr>
              <a:defRPr sz="1000"/>
            </a:pPr>
            <a:r>
              <a:rPr lang="en-US" sz="1000" b="0" baseline="0" dirty="0"/>
              <a:t>(</a:t>
            </a:r>
            <a:r>
              <a:rPr lang="en-US" sz="1000" b="0" i="0" u="none" strike="noStrike" baseline="0" dirty="0">
                <a:effectLst/>
              </a:rPr>
              <a:t>HK1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HK2</a:t>
            </a:r>
            <a:r>
              <a:rPr lang="en-US" sz="1000" b="0" i="0" u="none" strike="noStrike" baseline="30000" dirty="0">
                <a:effectLst/>
              </a:rPr>
              <a:t>+</a:t>
            </a:r>
            <a:r>
              <a:rPr lang="en-US" sz="1000" b="0" i="0" u="none" strike="noStrike" baseline="0" dirty="0">
                <a:effectLst/>
              </a:rPr>
              <a:t>, </a:t>
            </a:r>
            <a:r>
              <a:rPr lang="en-US" sz="1000" b="0" baseline="0" dirty="0"/>
              <a:t>lung)</a:t>
            </a:r>
            <a:endParaRPr lang="en-US" sz="1000" b="0" baseline="30000" dirty="0"/>
          </a:p>
        </c:rich>
      </c:tx>
      <c:layout>
        <c:manualLayout>
          <c:xMode val="edge"/>
          <c:yMode val="edge"/>
          <c:x val="0.2191264684147491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78972045969982"/>
          <c:y val="0.1487465783515258"/>
          <c:w val="0.52909308666513766"/>
          <c:h val="0.381343877079742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Sheet1!$A$36</c:f>
              <c:strCache>
                <c:ptCount val="1"/>
                <c:pt idx="0">
                  <c:v>A549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5B-47D0-8355-F591A6F15A46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5B-47D0-8355-F591A6F15A46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5B-47D0-8355-F591A6F15A46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5B-47D0-8355-F591A6F15A46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5B-47D0-8355-F591A6F15A46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05B-47D0-8355-F591A6F15A46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05B-47D0-8355-F591A6F15A46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05B-47D0-8355-F591A6F15A46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Sheet1!$B$37:$I$37</c:f>
                <c:numCache>
                  <c:formatCode>General</c:formatCode>
                  <c:ptCount val="8"/>
                  <c:pt idx="0">
                    <c:v>2.1712843063068625</c:v>
                  </c:pt>
                  <c:pt idx="1">
                    <c:v>0.72252105502889707</c:v>
                  </c:pt>
                  <c:pt idx="2">
                    <c:v>1.0955118302734053</c:v>
                  </c:pt>
                  <c:pt idx="3">
                    <c:v>1.2727640153593205</c:v>
                  </c:pt>
                  <c:pt idx="4">
                    <c:v>2.0383243397739865</c:v>
                  </c:pt>
                  <c:pt idx="5">
                    <c:v>1.3387107691045361</c:v>
                  </c:pt>
                  <c:pt idx="6">
                    <c:v>0.95369167718743442</c:v>
                  </c:pt>
                  <c:pt idx="7">
                    <c:v>1.1459338634873897</c:v>
                  </c:pt>
                </c:numCache>
              </c:numRef>
            </c:plus>
            <c:minus>
              <c:numRef>
                <c:f>Sheet1!$B$37:$I$37</c:f>
                <c:numCache>
                  <c:formatCode>General</c:formatCode>
                  <c:ptCount val="8"/>
                  <c:pt idx="0">
                    <c:v>2.1712843063068625</c:v>
                  </c:pt>
                  <c:pt idx="1">
                    <c:v>0.72252105502889707</c:v>
                  </c:pt>
                  <c:pt idx="2">
                    <c:v>1.0955118302734053</c:v>
                  </c:pt>
                  <c:pt idx="3">
                    <c:v>1.2727640153593205</c:v>
                  </c:pt>
                  <c:pt idx="4">
                    <c:v>2.0383243397739865</c:v>
                  </c:pt>
                  <c:pt idx="5">
                    <c:v>1.3387107691045361</c:v>
                  </c:pt>
                  <c:pt idx="6">
                    <c:v>0.95369167718743442</c:v>
                  </c:pt>
                  <c:pt idx="7">
                    <c:v>1.1459338634873897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Sheet1!$B$35:$I$35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Sheet1!$B$36:$I$36</c:f>
              <c:numCache>
                <c:formatCode>General</c:formatCode>
                <c:ptCount val="8"/>
                <c:pt idx="0">
                  <c:v>100</c:v>
                </c:pt>
                <c:pt idx="1">
                  <c:v>95.637441761965263</c:v>
                </c:pt>
                <c:pt idx="2">
                  <c:v>87.251164760694607</c:v>
                </c:pt>
                <c:pt idx="3">
                  <c:v>93.307920372723416</c:v>
                </c:pt>
                <c:pt idx="4">
                  <c:v>83.185091063108857</c:v>
                </c:pt>
                <c:pt idx="5">
                  <c:v>94.536213468869107</c:v>
                </c:pt>
                <c:pt idx="6">
                  <c:v>67.259635747564573</c:v>
                </c:pt>
                <c:pt idx="7">
                  <c:v>67.55612028801356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05B-47D0-8355-F591A6F15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4553488"/>
        <c:axId val="174553880"/>
      </c:barChart>
      <c:catAx>
        <c:axId val="17455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3880"/>
        <c:crosses val="autoZero"/>
        <c:auto val="1"/>
        <c:lblAlgn val="ctr"/>
        <c:lblOffset val="100"/>
        <c:tickLblSkip val="1"/>
        <c:noMultiLvlLbl val="0"/>
      </c:catAx>
      <c:valAx>
        <c:axId val="174553880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0"/>
              <c:y val="0.17012830477735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r>
              <a:rPr lang="en-US" sz="10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HLF/shHK2</a:t>
            </a:r>
            <a:r>
              <a:rPr lang="en-US" sz="1000" b="0" i="0" u="none" strike="noStrike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  <a:endParaRPr lang="en-US" sz="1000" b="0" i="0" u="none" strike="noStrike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r>
              <a:rPr lang="en-US" sz="10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(HK1</a:t>
            </a:r>
            <a:r>
              <a:rPr lang="en-US" sz="1000" b="0" i="0" u="none" strike="noStrike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0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HK2</a:t>
            </a:r>
            <a:r>
              <a:rPr lang="en-US" sz="1000" b="0" i="0" u="none" strike="noStrike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0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liver)</a:t>
            </a:r>
          </a:p>
        </c:rich>
      </c:tx>
      <c:layout>
        <c:manualLayout>
          <c:xMode val="edge"/>
          <c:yMode val="edge"/>
          <c:x val="0.29044982926384783"/>
          <c:y val="5.605982421934488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2515094390353921"/>
          <c:y val="0.18432161212163484"/>
          <c:w val="0.5968153151672857"/>
          <c:h val="0.337354779673855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25400">
              <a:noFill/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Sheet1!$C$50:$J$50</c:f>
                <c:numCache>
                  <c:formatCode>General</c:formatCode>
                  <c:ptCount val="8"/>
                  <c:pt idx="0">
                    <c:v>4.3816659517716383</c:v>
                  </c:pt>
                  <c:pt idx="1">
                    <c:v>9.8975941975724524</c:v>
                  </c:pt>
                  <c:pt idx="2">
                    <c:v>6.4171234276741727</c:v>
                  </c:pt>
                  <c:pt idx="3">
                    <c:v>9.283179629020097</c:v>
                  </c:pt>
                  <c:pt idx="4">
                    <c:v>4.8896931024063095</c:v>
                  </c:pt>
                  <c:pt idx="5">
                    <c:v>8.2875897284330247</c:v>
                  </c:pt>
                  <c:pt idx="6">
                    <c:v>6.9667333316863616</c:v>
                  </c:pt>
                  <c:pt idx="7">
                    <c:v>2.5595898249621403</c:v>
                  </c:pt>
                </c:numCache>
              </c:numRef>
            </c:plus>
            <c:minus>
              <c:numRef>
                <c:f>Sheet1!$C$50:$J$50</c:f>
                <c:numCache>
                  <c:formatCode>General</c:formatCode>
                  <c:ptCount val="8"/>
                  <c:pt idx="0">
                    <c:v>4.3816659517716383</c:v>
                  </c:pt>
                  <c:pt idx="1">
                    <c:v>9.8975941975724524</c:v>
                  </c:pt>
                  <c:pt idx="2">
                    <c:v>6.4171234276741727</c:v>
                  </c:pt>
                  <c:pt idx="3">
                    <c:v>9.283179629020097</c:v>
                  </c:pt>
                  <c:pt idx="4">
                    <c:v>4.8896931024063095</c:v>
                  </c:pt>
                  <c:pt idx="5">
                    <c:v>8.2875897284330247</c:v>
                  </c:pt>
                  <c:pt idx="6">
                    <c:v>6.9667333316863616</c:v>
                  </c:pt>
                  <c:pt idx="7">
                    <c:v>2.5595898249621403</c:v>
                  </c:pt>
                </c:numCache>
              </c:numRef>
            </c:minus>
            <c:spPr>
              <a:ln w="9525">
                <a:solidFill>
                  <a:schemeClr val="tx1"/>
                </a:solidFill>
                <a:prstDash val="solid"/>
              </a:ln>
            </c:spPr>
          </c:errBars>
          <c:cat>
            <c:strRef>
              <c:f>Sheet1!$C$59:$J$59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Sheet1!$C$60:$J$60</c:f>
              <c:numCache>
                <c:formatCode>General</c:formatCode>
                <c:ptCount val="8"/>
                <c:pt idx="0">
                  <c:v>100</c:v>
                </c:pt>
                <c:pt idx="1">
                  <c:v>90.110242378634496</c:v>
                </c:pt>
                <c:pt idx="2">
                  <c:v>96.646576438732382</c:v>
                </c:pt>
                <c:pt idx="3">
                  <c:v>81.016212381976558</c:v>
                </c:pt>
                <c:pt idx="4">
                  <c:v>74.252527571962204</c:v>
                </c:pt>
                <c:pt idx="5">
                  <c:v>70.728590948257249</c:v>
                </c:pt>
                <c:pt idx="6">
                  <c:v>70.38756482338259</c:v>
                </c:pt>
                <c:pt idx="7">
                  <c:v>66.749952824719401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CB-DC4D-AC07-5FC081E10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036669440"/>
        <c:axId val="1"/>
      </c:barChart>
      <c:catAx>
        <c:axId val="103666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 rot="540000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noMultiLvlLbl val="0"/>
      </c:catAx>
      <c:valAx>
        <c:axId val="1"/>
        <c:scaling>
          <c:orientation val="minMax"/>
          <c:max val="1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3.7941367143971054E-2"/>
              <c:y val="0.11907194947376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en-US"/>
          </a:p>
        </c:txPr>
        <c:crossAx val="1036669440"/>
        <c:crosses val="autoZero"/>
        <c:crossBetween val="between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0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JHH6/shHK2</a:t>
            </a:r>
            <a:r>
              <a:rPr lang="en-US" sz="1000" b="0" i="0" u="none" strike="noStrike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0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(HK1+HK2+, liver)</a:t>
            </a:r>
          </a:p>
        </c:rich>
      </c:tx>
      <c:layout>
        <c:manualLayout>
          <c:xMode val="edge"/>
          <c:yMode val="edge"/>
          <c:x val="0.23117877149626817"/>
          <c:y val="5.550798768684229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5178074515572361"/>
          <c:y val="0.17772302737942422"/>
          <c:w val="0.61145989090283892"/>
          <c:h val="0.327627374441587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25400">
              <a:noFill/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Sheet1!$C$52:$J$52</c:f>
                <c:numCache>
                  <c:formatCode>General</c:formatCode>
                  <c:ptCount val="8"/>
                  <c:pt idx="0">
                    <c:v>5.5595932220793864</c:v>
                  </c:pt>
                  <c:pt idx="1">
                    <c:v>3.4653271631709606</c:v>
                  </c:pt>
                  <c:pt idx="2">
                    <c:v>7.5480210379932196</c:v>
                  </c:pt>
                  <c:pt idx="3">
                    <c:v>11.044500949216072</c:v>
                  </c:pt>
                  <c:pt idx="4">
                    <c:v>1.4200224038115012</c:v>
                  </c:pt>
                  <c:pt idx="5">
                    <c:v>3.5848561428878587</c:v>
                  </c:pt>
                  <c:pt idx="6">
                    <c:v>8.5483468657134551</c:v>
                  </c:pt>
                  <c:pt idx="7">
                    <c:v>6.6197026598096551</c:v>
                  </c:pt>
                </c:numCache>
              </c:numRef>
            </c:plus>
            <c:minus>
              <c:numRef>
                <c:f>Sheet1!$C$52:$J$52</c:f>
                <c:numCache>
                  <c:formatCode>General</c:formatCode>
                  <c:ptCount val="8"/>
                  <c:pt idx="0">
                    <c:v>5.5595932220793864</c:v>
                  </c:pt>
                  <c:pt idx="1">
                    <c:v>3.4653271631709606</c:v>
                  </c:pt>
                  <c:pt idx="2">
                    <c:v>7.5480210379932196</c:v>
                  </c:pt>
                  <c:pt idx="3">
                    <c:v>11.044500949216072</c:v>
                  </c:pt>
                  <c:pt idx="4">
                    <c:v>1.4200224038115012</c:v>
                  </c:pt>
                  <c:pt idx="5">
                    <c:v>3.5848561428878587</c:v>
                  </c:pt>
                  <c:pt idx="6">
                    <c:v>8.5483468657134551</c:v>
                  </c:pt>
                  <c:pt idx="7">
                    <c:v>6.6197026598096551</c:v>
                  </c:pt>
                </c:numCache>
              </c:numRef>
            </c:minus>
            <c:spPr>
              <a:ln w="9525">
                <a:solidFill>
                  <a:schemeClr val="tx1"/>
                </a:solidFill>
                <a:prstDash val="solid"/>
              </a:ln>
            </c:spPr>
          </c:errBars>
          <c:cat>
            <c:strRef>
              <c:f>Sheet1!$C$59:$J$59</c:f>
              <c:strCache>
                <c:ptCount val="8"/>
                <c:pt idx="0">
                  <c:v>Control</c:v>
                </c:pt>
                <c:pt idx="1">
                  <c:v>DOX</c:v>
                </c:pt>
                <c:pt idx="2">
                  <c:v>DPI</c:v>
                </c:pt>
                <c:pt idx="3">
                  <c:v>PER</c:v>
                </c:pt>
                <c:pt idx="4">
                  <c:v>DOX+DPI</c:v>
                </c:pt>
                <c:pt idx="5">
                  <c:v>DOX+PER</c:v>
                </c:pt>
                <c:pt idx="6">
                  <c:v>DPI+PER</c:v>
                </c:pt>
                <c:pt idx="7">
                  <c:v>DOX+DPI+PER</c:v>
                </c:pt>
              </c:strCache>
            </c:strRef>
          </c:cat>
          <c:val>
            <c:numRef>
              <c:f>Sheet1!$C$62:$J$62</c:f>
              <c:numCache>
                <c:formatCode>General</c:formatCode>
                <c:ptCount val="8"/>
                <c:pt idx="0">
                  <c:v>100</c:v>
                </c:pt>
                <c:pt idx="1">
                  <c:v>88.681845680471483</c:v>
                </c:pt>
                <c:pt idx="2">
                  <c:v>71.253891241551457</c:v>
                </c:pt>
                <c:pt idx="3">
                  <c:v>89.583291599725968</c:v>
                </c:pt>
                <c:pt idx="4">
                  <c:v>55.428507325750523</c:v>
                </c:pt>
                <c:pt idx="5">
                  <c:v>83.173009507249631</c:v>
                </c:pt>
                <c:pt idx="6">
                  <c:v>62.439753364396495</c:v>
                </c:pt>
                <c:pt idx="7">
                  <c:v>45.813084187036019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DD-BC4D-94DA-0418758DA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032311264"/>
        <c:axId val="1"/>
      </c:barChart>
      <c:catAx>
        <c:axId val="103231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 rot="540000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noMultiLvlLbl val="0"/>
      </c:catAx>
      <c:valAx>
        <c:axId val="1"/>
        <c:scaling>
          <c:orientation val="minMax"/>
          <c:max val="1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5.8814982306299862E-2"/>
              <c:y val="0.1157192939209137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endParaRPr lang="en-US"/>
          </a:p>
        </c:txPr>
        <c:crossAx val="1032311264"/>
        <c:crosses val="autoZero"/>
        <c:crossBetween val="between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451881940002443"/>
          <c:y val="8.7714629654532736E-2"/>
          <c:w val="0.56159029913609038"/>
          <c:h val="0.4500751436642873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05-43BA-A049-50FF30E6D917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05-43BA-A049-50FF30E6D917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05-43BA-A049-50FF30E6D917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205-43BA-A049-50FF30E6D917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205-43BA-A049-50FF30E6D9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205-43BA-A049-50FF30E6D917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Sheet1!$BH$14:$BM$14</c:f>
                <c:numCache>
                  <c:formatCode>General</c:formatCode>
                  <c:ptCount val="6"/>
                  <c:pt idx="0">
                    <c:v>3.2821955468194259</c:v>
                  </c:pt>
                  <c:pt idx="1">
                    <c:v>5.693906194657206</c:v>
                  </c:pt>
                  <c:pt idx="2">
                    <c:v>4.7154482442128742</c:v>
                  </c:pt>
                  <c:pt idx="3">
                    <c:v>2.1520501034031749</c:v>
                  </c:pt>
                  <c:pt idx="4">
                    <c:v>2.827459172949577</c:v>
                  </c:pt>
                  <c:pt idx="5">
                    <c:v>2.0246581565113746</c:v>
                  </c:pt>
                </c:numCache>
              </c:numRef>
            </c:plus>
            <c:minus>
              <c:numRef>
                <c:f>Sheet1!$BH$14:$BM$14</c:f>
                <c:numCache>
                  <c:formatCode>General</c:formatCode>
                  <c:ptCount val="6"/>
                  <c:pt idx="0">
                    <c:v>3.2821955468194259</c:v>
                  </c:pt>
                  <c:pt idx="1">
                    <c:v>5.693906194657206</c:v>
                  </c:pt>
                  <c:pt idx="2">
                    <c:v>4.7154482442128742</c:v>
                  </c:pt>
                  <c:pt idx="3">
                    <c:v>2.1520501034031749</c:v>
                  </c:pt>
                  <c:pt idx="4">
                    <c:v>2.827459172949577</c:v>
                  </c:pt>
                  <c:pt idx="5">
                    <c:v>2.0246581565113746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Sheet1!$BH$12:$BM$12</c:f>
              <c:strCache>
                <c:ptCount val="6"/>
                <c:pt idx="0">
                  <c:v>Control</c:v>
                </c:pt>
                <c:pt idx="1">
                  <c:v>FDG</c:v>
                </c:pt>
                <c:pt idx="2">
                  <c:v>DPI</c:v>
                </c:pt>
                <c:pt idx="3">
                  <c:v>FDG+DPI</c:v>
                </c:pt>
                <c:pt idx="4">
                  <c:v>PER</c:v>
                </c:pt>
                <c:pt idx="5">
                  <c:v>FDG+DPI+PER</c:v>
                </c:pt>
              </c:strCache>
            </c:strRef>
          </c:cat>
          <c:val>
            <c:numRef>
              <c:f>Sheet1!$BH$13:$BM$13</c:f>
              <c:numCache>
                <c:formatCode>General</c:formatCode>
                <c:ptCount val="6"/>
                <c:pt idx="0">
                  <c:v>100.00001451534713</c:v>
                </c:pt>
                <c:pt idx="1">
                  <c:v>103.55029338021878</c:v>
                </c:pt>
                <c:pt idx="2">
                  <c:v>96.052501348323148</c:v>
                </c:pt>
                <c:pt idx="3">
                  <c:v>59.324070279735494</c:v>
                </c:pt>
                <c:pt idx="4">
                  <c:v>92.097389341671459</c:v>
                </c:pt>
                <c:pt idx="5">
                  <c:v>63.160274222434531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205-43BA-A049-50FF30E6D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74554664"/>
        <c:axId val="174555056"/>
      </c:barChart>
      <c:catAx>
        <c:axId val="174554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5056"/>
        <c:crosses val="autoZero"/>
        <c:auto val="1"/>
        <c:lblAlgn val="ctr"/>
        <c:lblOffset val="0"/>
        <c:tickLblSkip val="1"/>
        <c:noMultiLvlLbl val="0"/>
      </c:catAx>
      <c:valAx>
        <c:axId val="174555056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>
                    <a:solidFill>
                      <a:schemeClr val="tx1"/>
                    </a:solidFill>
                  </a:rPr>
                  <a:t>RLU/cell</a:t>
                </a:r>
              </a:p>
            </c:rich>
          </c:tx>
          <c:layout>
            <c:manualLayout>
              <c:xMode val="edge"/>
              <c:yMode val="edge"/>
              <c:x val="9.6222806264570443E-2"/>
              <c:y val="0.169220348590052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4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29973497837863"/>
          <c:y val="8.2554945557207285E-2"/>
          <c:w val="0.55880923273116723"/>
          <c:h val="0.455234926081907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2A-46D8-BA00-AA77F3B9878D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2A-46D8-BA00-AA77F3B9878D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2A-46D8-BA00-AA77F3B9878D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2A-46D8-BA00-AA77F3B9878D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32A-46D8-BA00-AA77F3B9878D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32A-46D8-BA00-AA77F3B9878D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Sheet1!$BO$14:$BT$14</c:f>
                <c:numCache>
                  <c:formatCode>General</c:formatCode>
                  <c:ptCount val="6"/>
                  <c:pt idx="0">
                    <c:v>2.0738264458777103</c:v>
                  </c:pt>
                  <c:pt idx="1">
                    <c:v>3.3028057218854041</c:v>
                  </c:pt>
                  <c:pt idx="2">
                    <c:v>4.0343393939731866</c:v>
                  </c:pt>
                  <c:pt idx="3">
                    <c:v>1.2406788425109712</c:v>
                  </c:pt>
                  <c:pt idx="4">
                    <c:v>3.2657708149468312</c:v>
                  </c:pt>
                  <c:pt idx="5">
                    <c:v>0.86622788675752016</c:v>
                  </c:pt>
                </c:numCache>
              </c:numRef>
            </c:plus>
            <c:minus>
              <c:numRef>
                <c:f>Sheet1!$BO$14:$BT$14</c:f>
                <c:numCache>
                  <c:formatCode>General</c:formatCode>
                  <c:ptCount val="6"/>
                  <c:pt idx="0">
                    <c:v>2.0738264458777103</c:v>
                  </c:pt>
                  <c:pt idx="1">
                    <c:v>3.3028057218854041</c:v>
                  </c:pt>
                  <c:pt idx="2">
                    <c:v>4.0343393939731866</c:v>
                  </c:pt>
                  <c:pt idx="3">
                    <c:v>1.2406788425109712</c:v>
                  </c:pt>
                  <c:pt idx="4">
                    <c:v>3.2657708149468312</c:v>
                  </c:pt>
                  <c:pt idx="5">
                    <c:v>0.86622788675752016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Sheet1!$BO$12:$BT$12</c:f>
              <c:strCache>
                <c:ptCount val="6"/>
                <c:pt idx="0">
                  <c:v>Control</c:v>
                </c:pt>
                <c:pt idx="1">
                  <c:v>FDG</c:v>
                </c:pt>
                <c:pt idx="2">
                  <c:v>DPI</c:v>
                </c:pt>
                <c:pt idx="3">
                  <c:v>FDG+DPI</c:v>
                </c:pt>
                <c:pt idx="4">
                  <c:v>PER</c:v>
                </c:pt>
                <c:pt idx="5">
                  <c:v>FDG+DPI+PER</c:v>
                </c:pt>
              </c:strCache>
            </c:strRef>
          </c:cat>
          <c:val>
            <c:numRef>
              <c:f>Sheet1!$BO$13:$BT$13</c:f>
              <c:numCache>
                <c:formatCode>General</c:formatCode>
                <c:ptCount val="6"/>
                <c:pt idx="0">
                  <c:v>99.999983648667666</c:v>
                </c:pt>
                <c:pt idx="1">
                  <c:v>92.949910355577799</c:v>
                </c:pt>
                <c:pt idx="2">
                  <c:v>84.590186963425637</c:v>
                </c:pt>
                <c:pt idx="3">
                  <c:v>45.267804537736026</c:v>
                </c:pt>
                <c:pt idx="4">
                  <c:v>98.480922602409109</c:v>
                </c:pt>
                <c:pt idx="5">
                  <c:v>25.758777171688511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32A-46D8-BA00-AA77F3B98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74555840"/>
        <c:axId val="174556232"/>
      </c:barChart>
      <c:catAx>
        <c:axId val="17455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6232"/>
        <c:crosses val="autoZero"/>
        <c:auto val="1"/>
        <c:lblAlgn val="ctr"/>
        <c:lblOffset val="0"/>
        <c:tickLblSkip val="1"/>
        <c:noMultiLvlLbl val="0"/>
      </c:catAx>
      <c:valAx>
        <c:axId val="174556232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>
                    <a:solidFill>
                      <a:schemeClr val="tx1"/>
                    </a:solidFill>
                  </a:rPr>
                  <a:t>RLU/cell</a:t>
                </a:r>
              </a:p>
            </c:rich>
          </c:tx>
          <c:layout>
            <c:manualLayout>
              <c:xMode val="edge"/>
              <c:yMode val="edge"/>
              <c:x val="0.10109687469128949"/>
              <c:y val="0.17625278449140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55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855510073139152"/>
          <c:y val="8.751793225812074E-2"/>
          <c:w val="0.5475537421669856"/>
          <c:h val="0.457582819788310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62-4D27-899A-C9899295AC09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62-4D27-899A-C9899295AC09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B62-4D27-899A-C9899295AC09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B62-4D27-899A-C9899295AC09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B62-4D27-899A-C9899295AC09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B62-4D27-899A-C9899295AC09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Sheet1!$BV$14:$CA$14</c:f>
                <c:numCache>
                  <c:formatCode>General</c:formatCode>
                  <c:ptCount val="6"/>
                  <c:pt idx="0">
                    <c:v>2.5867729183245878</c:v>
                  </c:pt>
                  <c:pt idx="1">
                    <c:v>5.764459775572492</c:v>
                  </c:pt>
                  <c:pt idx="2">
                    <c:v>3.8178030392411615</c:v>
                  </c:pt>
                  <c:pt idx="3">
                    <c:v>0.78139043027054333</c:v>
                  </c:pt>
                  <c:pt idx="4">
                    <c:v>4.3750921085925594</c:v>
                  </c:pt>
                  <c:pt idx="5">
                    <c:v>1.0471214116240146</c:v>
                  </c:pt>
                </c:numCache>
              </c:numRef>
            </c:plus>
            <c:minus>
              <c:numRef>
                <c:f>Sheet1!$BV$14:$CA$14</c:f>
                <c:numCache>
                  <c:formatCode>General</c:formatCode>
                  <c:ptCount val="6"/>
                  <c:pt idx="0">
                    <c:v>2.5867729183245878</c:v>
                  </c:pt>
                  <c:pt idx="1">
                    <c:v>5.764459775572492</c:v>
                  </c:pt>
                  <c:pt idx="2">
                    <c:v>3.8178030392411615</c:v>
                  </c:pt>
                  <c:pt idx="3">
                    <c:v>0.78139043027054333</c:v>
                  </c:pt>
                  <c:pt idx="4">
                    <c:v>4.3750921085925594</c:v>
                  </c:pt>
                  <c:pt idx="5">
                    <c:v>1.0471214116240146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Sheet1!$BV$12:$CA$12</c:f>
              <c:strCache>
                <c:ptCount val="6"/>
                <c:pt idx="0">
                  <c:v>Control</c:v>
                </c:pt>
                <c:pt idx="1">
                  <c:v>FDG</c:v>
                </c:pt>
                <c:pt idx="2">
                  <c:v>DPI</c:v>
                </c:pt>
                <c:pt idx="3">
                  <c:v>FDG+DPI</c:v>
                </c:pt>
                <c:pt idx="4">
                  <c:v>PER</c:v>
                </c:pt>
                <c:pt idx="5">
                  <c:v>FDG+DPI+PER</c:v>
                </c:pt>
              </c:strCache>
            </c:strRef>
          </c:cat>
          <c:val>
            <c:numRef>
              <c:f>Sheet1!$BV$13:$CA$13</c:f>
              <c:numCache>
                <c:formatCode>General</c:formatCode>
                <c:ptCount val="6"/>
                <c:pt idx="0">
                  <c:v>100.00000529107</c:v>
                </c:pt>
                <c:pt idx="1">
                  <c:v>102.14445110786095</c:v>
                </c:pt>
                <c:pt idx="2">
                  <c:v>70.932725052293009</c:v>
                </c:pt>
                <c:pt idx="3">
                  <c:v>20.152395991515455</c:v>
                </c:pt>
                <c:pt idx="4">
                  <c:v>71.006588013723118</c:v>
                </c:pt>
                <c:pt idx="5">
                  <c:v>2.8133160267937853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B62-4D27-899A-C9899295AC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74721208"/>
        <c:axId val="174721600"/>
      </c:barChart>
      <c:catAx>
        <c:axId val="174721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721600"/>
        <c:crosses val="autoZero"/>
        <c:auto val="1"/>
        <c:lblAlgn val="ctr"/>
        <c:lblOffset val="0"/>
        <c:tickLblSkip val="1"/>
        <c:noMultiLvlLbl val="0"/>
      </c:catAx>
      <c:valAx>
        <c:axId val="174721600"/>
        <c:scaling>
          <c:orientation val="minMax"/>
          <c:max val="11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>
                    <a:solidFill>
                      <a:schemeClr val="tx1"/>
                    </a:solidFill>
                  </a:rPr>
                  <a:t>RLU/cell</a:t>
                </a:r>
              </a:p>
            </c:rich>
          </c:tx>
          <c:layout>
            <c:manualLayout>
              <c:xMode val="edge"/>
              <c:yMode val="edge"/>
              <c:x val="0.10139111749850005"/>
              <c:y val="0.161645708696988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721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358670415305252"/>
          <c:y val="4.8240740740740751E-2"/>
          <c:w val="0.68022271512557975"/>
          <c:h val="0.7544444444444445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Sheet1!$B$74</c:f>
              <c:strCache>
                <c:ptCount val="1"/>
                <c:pt idx="0">
                  <c:v>Control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round/>
              </a:ln>
              <a:effectLst/>
            </c:spPr>
          </c:marker>
          <c:dPt>
            <c:idx val="4"/>
            <c:marker>
              <c:symbol val="square"/>
              <c:size val="5"/>
              <c:spPr>
                <a:solidFill>
                  <a:srgbClr val="C00000"/>
                </a:solidFill>
                <a:ln w="9525">
                  <a:solidFill>
                    <a:srgbClr val="C00000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4081-45DD-8E11-1EAA821E9491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Sheet1!$C$82:$G$82</c:f>
                <c:numCache>
                  <c:formatCode>General</c:formatCode>
                  <c:ptCount val="5"/>
                  <c:pt idx="0">
                    <c:v>31.811371711386549</c:v>
                  </c:pt>
                  <c:pt idx="1">
                    <c:v>54.785551989415886</c:v>
                  </c:pt>
                  <c:pt idx="2">
                    <c:v>88.795009239033092</c:v>
                  </c:pt>
                  <c:pt idx="3">
                    <c:v>103.53902032028803</c:v>
                  </c:pt>
                  <c:pt idx="4">
                    <c:v>241.99227134220678</c:v>
                  </c:pt>
                </c:numCache>
              </c:numRef>
            </c:plus>
            <c:minus>
              <c:numRef>
                <c:f>Sheet1!$C$82:$G$82</c:f>
                <c:numCache>
                  <c:formatCode>General</c:formatCode>
                  <c:ptCount val="5"/>
                  <c:pt idx="0">
                    <c:v>31.811371711386549</c:v>
                  </c:pt>
                  <c:pt idx="1">
                    <c:v>54.785551989415886</c:v>
                  </c:pt>
                  <c:pt idx="2">
                    <c:v>88.795009239033092</c:v>
                  </c:pt>
                  <c:pt idx="3">
                    <c:v>103.53902032028803</c:v>
                  </c:pt>
                  <c:pt idx="4">
                    <c:v>241.99227134220678</c:v>
                  </c:pt>
                </c:numCache>
              </c:numRef>
            </c:minus>
            <c:spPr>
              <a:noFill/>
              <a:ln w="9525">
                <a:solidFill>
                  <a:schemeClr val="tx1"/>
                </a:solidFill>
                <a:round/>
              </a:ln>
              <a:effectLst/>
            </c:spPr>
          </c:errBars>
          <c:xVal>
            <c:numRef>
              <c:f>Sheet1!$C$73:$G$73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11</c:v>
                </c:pt>
                <c:pt idx="4">
                  <c:v>14</c:v>
                </c:pt>
              </c:numCache>
            </c:numRef>
          </c:xVal>
          <c:yVal>
            <c:numRef>
              <c:f>Sheet1!$C$74:$G$74</c:f>
              <c:numCache>
                <c:formatCode>General</c:formatCode>
                <c:ptCount val="5"/>
                <c:pt idx="0">
                  <c:v>274.54359999999997</c:v>
                </c:pt>
                <c:pt idx="1">
                  <c:v>397.44290000000007</c:v>
                </c:pt>
                <c:pt idx="2">
                  <c:v>937.10040000000004</c:v>
                </c:pt>
                <c:pt idx="3">
                  <c:v>1721.5624</c:v>
                </c:pt>
                <c:pt idx="4">
                  <c:v>2522.9503999999997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081-45DD-8E11-1EAA821E9491}"/>
            </c:ext>
          </c:extLst>
        </c:ser>
        <c:ser>
          <c:idx val="4"/>
          <c:order val="1"/>
          <c:tx>
            <c:strRef>
              <c:f>Sheet1!$B$78</c:f>
              <c:strCache>
                <c:ptCount val="1"/>
                <c:pt idx="0">
                  <c:v>PER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x"/>
            <c:size val="6"/>
            <c:spPr>
              <a:noFill/>
              <a:ln w="19050">
                <a:solidFill>
                  <a:schemeClr val="tx1"/>
                </a:solidFill>
                <a:round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Sheet1!$C$86:$G$86</c:f>
                <c:numCache>
                  <c:formatCode>General</c:formatCode>
                  <c:ptCount val="5"/>
                  <c:pt idx="0">
                    <c:v>26.791594559954742</c:v>
                  </c:pt>
                  <c:pt idx="1">
                    <c:v>65.385489229262561</c:v>
                  </c:pt>
                  <c:pt idx="2">
                    <c:v>135.22057132385578</c:v>
                  </c:pt>
                  <c:pt idx="3">
                    <c:v>103.79216126815619</c:v>
                  </c:pt>
                  <c:pt idx="4">
                    <c:v>215.1531260000416</c:v>
                  </c:pt>
                </c:numCache>
              </c:numRef>
            </c:plus>
            <c:minus>
              <c:numRef>
                <c:f>Sheet1!$C$86:$G$86</c:f>
                <c:numCache>
                  <c:formatCode>General</c:formatCode>
                  <c:ptCount val="5"/>
                  <c:pt idx="0">
                    <c:v>26.791594559954742</c:v>
                  </c:pt>
                  <c:pt idx="1">
                    <c:v>65.385489229262561</c:v>
                  </c:pt>
                  <c:pt idx="2">
                    <c:v>135.22057132385578</c:v>
                  </c:pt>
                  <c:pt idx="3">
                    <c:v>103.79216126815619</c:v>
                  </c:pt>
                  <c:pt idx="4">
                    <c:v>215.1531260000416</c:v>
                  </c:pt>
                </c:numCache>
              </c:numRef>
            </c:minus>
            <c:spPr>
              <a:noFill/>
              <a:ln w="9525">
                <a:solidFill>
                  <a:schemeClr val="tx1"/>
                </a:solidFill>
                <a:round/>
              </a:ln>
              <a:effectLst/>
            </c:spPr>
          </c:errBars>
          <c:xVal>
            <c:numRef>
              <c:f>Sheet1!$C$73:$G$73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11</c:v>
                </c:pt>
                <c:pt idx="4">
                  <c:v>14</c:v>
                </c:pt>
              </c:numCache>
            </c:numRef>
          </c:xVal>
          <c:yVal>
            <c:numRef>
              <c:f>Sheet1!$C$78:$G$78</c:f>
              <c:numCache>
                <c:formatCode>General</c:formatCode>
                <c:ptCount val="5"/>
                <c:pt idx="0">
                  <c:v>263.08280000000002</c:v>
                </c:pt>
                <c:pt idx="1">
                  <c:v>466.77649999999994</c:v>
                </c:pt>
                <c:pt idx="2">
                  <c:v>855.32350000000008</c:v>
                </c:pt>
                <c:pt idx="3">
                  <c:v>1540.8291999999999</c:v>
                </c:pt>
                <c:pt idx="4">
                  <c:v>2257.4602999999997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4081-45DD-8E11-1EAA821E9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4722384"/>
        <c:axId val="174722776"/>
      </c:scatterChart>
      <c:valAx>
        <c:axId val="174722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cap="none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cap="none" baseline="0" dirty="0"/>
                  <a:t>Days</a:t>
                </a:r>
              </a:p>
            </c:rich>
          </c:tx>
          <c:layout>
            <c:manualLayout>
              <c:xMode val="edge"/>
              <c:yMode val="edge"/>
              <c:x val="0.54302511747962212"/>
              <c:y val="0.895447652376786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cap="none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722776"/>
        <c:crosses val="autoZero"/>
        <c:crossBetween val="midCat"/>
      </c:valAx>
      <c:valAx>
        <c:axId val="1747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050" b="0" i="0" u="none" strike="noStrike" kern="1200" cap="all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cap="none" dirty="0">
                    <a:solidFill>
                      <a:schemeClr val="tx1"/>
                    </a:solidFill>
                  </a:rPr>
                  <a:t>Tumor volume </a:t>
                </a:r>
                <a:r>
                  <a:rPr lang="en-US" sz="1050" b="0" dirty="0">
                    <a:solidFill>
                      <a:schemeClr val="tx1"/>
                    </a:solidFill>
                  </a:rPr>
                  <a:t>(</a:t>
                </a:r>
                <a:r>
                  <a:rPr lang="en-US" sz="1050" b="0" cap="none" dirty="0">
                    <a:solidFill>
                      <a:schemeClr val="tx1"/>
                    </a:solidFill>
                  </a:rPr>
                  <a:t>mm</a:t>
                </a:r>
                <a:r>
                  <a:rPr lang="en-US" sz="1050" b="0" baseline="30000" dirty="0">
                    <a:solidFill>
                      <a:schemeClr val="tx1"/>
                    </a:solidFill>
                  </a:rPr>
                  <a:t>3</a:t>
                </a:r>
                <a:r>
                  <a:rPr lang="en-US" sz="1050" b="0" dirty="0">
                    <a:solidFill>
                      <a:schemeClr val="tx1"/>
                    </a:solidFill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5.9442649499622142E-2"/>
              <c:y val="0.149247594050743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050" b="0" i="0" u="none" strike="noStrike" kern="1200" cap="all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7223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785069209501212"/>
          <c:y val="0.61463181685622625"/>
          <c:w val="0.30130185184515118"/>
          <c:h val="0.147680810731991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4494185806073222"/>
          <c:y val="0.17373302021457845"/>
          <c:w val="0.47025042577268811"/>
          <c:h val="0.4466565363540083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Sheet1!$M$71:$P$71</c:f>
                <c:numCache>
                  <c:formatCode>General</c:formatCode>
                  <c:ptCount val="4"/>
                  <c:pt idx="0">
                    <c:v>1.4546196641551883</c:v>
                  </c:pt>
                  <c:pt idx="1">
                    <c:v>1.6162440712835315</c:v>
                  </c:pt>
                  <c:pt idx="2">
                    <c:v>0.80812203564177576</c:v>
                  </c:pt>
                  <c:pt idx="3">
                    <c:v>0.16162440712835377</c:v>
                  </c:pt>
                </c:numCache>
              </c:numRef>
            </c:plus>
            <c:minus>
              <c:numRef>
                <c:f>Sheet1!$M$71:$P$71</c:f>
                <c:numCache>
                  <c:formatCode>General</c:formatCode>
                  <c:ptCount val="4"/>
                  <c:pt idx="0">
                    <c:v>1.4546196641551883</c:v>
                  </c:pt>
                  <c:pt idx="1">
                    <c:v>1.6162440712835315</c:v>
                  </c:pt>
                  <c:pt idx="2">
                    <c:v>0.80812203564177576</c:v>
                  </c:pt>
                  <c:pt idx="3">
                    <c:v>0.16162440712835377</c:v>
                  </c:pt>
                </c:numCache>
              </c:numRef>
            </c:minus>
          </c:errBars>
          <c:cat>
            <c:strRef>
              <c:f>Sheet1!$M$69:$P$69</c:f>
              <c:strCache>
                <c:ptCount val="4"/>
                <c:pt idx="0">
                  <c:v>DMSO</c:v>
                </c:pt>
                <c:pt idx="1">
                  <c:v>FDG</c:v>
                </c:pt>
                <c:pt idx="2">
                  <c:v>DPI</c:v>
                </c:pt>
                <c:pt idx="3">
                  <c:v>FDG+DPI</c:v>
                </c:pt>
              </c:strCache>
            </c:strRef>
          </c:cat>
          <c:val>
            <c:numRef>
              <c:f>Sheet1!$M$70:$P$70</c:f>
              <c:numCache>
                <c:formatCode>General</c:formatCode>
                <c:ptCount val="4"/>
                <c:pt idx="0">
                  <c:v>100</c:v>
                </c:pt>
                <c:pt idx="1">
                  <c:v>71.542857142857144</c:v>
                </c:pt>
                <c:pt idx="2">
                  <c:v>71.199999999999989</c:v>
                </c:pt>
                <c:pt idx="3">
                  <c:v>5.3714285714285737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D1-4A51-BF94-EC7AA7BBB8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72029560"/>
        <c:axId val="172029952"/>
      </c:barChart>
      <c:catAx>
        <c:axId val="172029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2029952"/>
        <c:crosses val="autoZero"/>
        <c:auto val="1"/>
        <c:lblAlgn val="ctr"/>
        <c:lblOffset val="100"/>
        <c:tickLblSkip val="1"/>
        <c:noMultiLvlLbl val="0"/>
      </c:catAx>
      <c:valAx>
        <c:axId val="172029952"/>
        <c:scaling>
          <c:orientation val="minMax"/>
          <c:max val="10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50" b="0"/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0.19275748213024754"/>
              <c:y val="0.1482677165354330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2029560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502146126615803"/>
          <c:y val="2.8252327001158616E-2"/>
          <c:w val="0.5224870732119643"/>
          <c:h val="0.89513436131414081"/>
        </c:manualLayout>
      </c:layout>
      <c:surface3DChart>
        <c:wireframe val="0"/>
        <c:ser>
          <c:idx val="0"/>
          <c:order val="0"/>
          <c:tx>
            <c:strRef>
              <c:f>Sheet1!$B$34</c:f>
              <c:strCache>
                <c:ptCount val="1"/>
                <c:pt idx="0">
                  <c:v>0</c:v>
                </c:pt>
              </c:strCache>
            </c:strRef>
          </c:tx>
          <c:cat>
            <c:numRef>
              <c:f>Sheet1!$C$33:$G$33</c:f>
              <c:numCache>
                <c:formatCode>General</c:formatCode>
                <c:ptCount val="5"/>
                <c:pt idx="0">
                  <c:v>0</c:v>
                </c:pt>
                <c:pt idx="1">
                  <c:v>0.11</c:v>
                </c:pt>
                <c:pt idx="2">
                  <c:v>0.33</c:v>
                </c:pt>
                <c:pt idx="3">
                  <c:v>1</c:v>
                </c:pt>
                <c:pt idx="4">
                  <c:v>3</c:v>
                </c:pt>
              </c:numCache>
            </c:numRef>
          </c:cat>
          <c:val>
            <c:numRef>
              <c:f>Sheet1!$C$34:$G$34</c:f>
              <c:numCache>
                <c:formatCode>General</c:formatCode>
                <c:ptCount val="5"/>
                <c:pt idx="0">
                  <c:v>100.00000000000001</c:v>
                </c:pt>
                <c:pt idx="1">
                  <c:v>89.206505667816671</c:v>
                </c:pt>
                <c:pt idx="2">
                  <c:v>83.637259733859054</c:v>
                </c:pt>
                <c:pt idx="3">
                  <c:v>79.25086249383935</c:v>
                </c:pt>
                <c:pt idx="4">
                  <c:v>66.978807294233633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0A-47F8-AE65-F1331AF6F582}"/>
            </c:ext>
          </c:extLst>
        </c:ser>
        <c:ser>
          <c:idx val="1"/>
          <c:order val="1"/>
          <c:tx>
            <c:strRef>
              <c:f>Sheet1!$B$35</c:f>
              <c:strCache>
                <c:ptCount val="1"/>
                <c:pt idx="0">
                  <c:v>10</c:v>
                </c:pt>
              </c:strCache>
            </c:strRef>
          </c:tx>
          <c:cat>
            <c:numRef>
              <c:f>Sheet1!$C$33:$G$33</c:f>
              <c:numCache>
                <c:formatCode>General</c:formatCode>
                <c:ptCount val="5"/>
                <c:pt idx="0">
                  <c:v>0</c:v>
                </c:pt>
                <c:pt idx="1">
                  <c:v>0.11</c:v>
                </c:pt>
                <c:pt idx="2">
                  <c:v>0.33</c:v>
                </c:pt>
                <c:pt idx="3">
                  <c:v>1</c:v>
                </c:pt>
                <c:pt idx="4">
                  <c:v>3</c:v>
                </c:pt>
              </c:numCache>
            </c:numRef>
          </c:cat>
          <c:val>
            <c:numRef>
              <c:f>Sheet1!$C$35:$G$35</c:f>
              <c:numCache>
                <c:formatCode>General</c:formatCode>
                <c:ptCount val="5"/>
                <c:pt idx="0">
                  <c:v>78.610152784622983</c:v>
                </c:pt>
                <c:pt idx="1">
                  <c:v>61.90241498275013</c:v>
                </c:pt>
                <c:pt idx="2">
                  <c:v>36.71759487432233</c:v>
                </c:pt>
                <c:pt idx="3">
                  <c:v>17.052735337604734</c:v>
                </c:pt>
                <c:pt idx="4">
                  <c:v>8.6249383932971906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0A-47F8-AE65-F1331AF6F582}"/>
            </c:ext>
          </c:extLst>
        </c:ser>
        <c:ser>
          <c:idx val="2"/>
          <c:order val="2"/>
          <c:tx>
            <c:strRef>
              <c:f>Sheet1!$B$36</c:f>
              <c:strCache>
                <c:ptCount val="1"/>
                <c:pt idx="0">
                  <c:v>100</c:v>
                </c:pt>
              </c:strCache>
            </c:strRef>
          </c:tx>
          <c:cat>
            <c:numRef>
              <c:f>Sheet1!$C$33:$G$33</c:f>
              <c:numCache>
                <c:formatCode>General</c:formatCode>
                <c:ptCount val="5"/>
                <c:pt idx="0">
                  <c:v>0</c:v>
                </c:pt>
                <c:pt idx="1">
                  <c:v>0.11</c:v>
                </c:pt>
                <c:pt idx="2">
                  <c:v>0.33</c:v>
                </c:pt>
                <c:pt idx="3">
                  <c:v>1</c:v>
                </c:pt>
                <c:pt idx="4">
                  <c:v>3</c:v>
                </c:pt>
              </c:numCache>
            </c:numRef>
          </c:cat>
          <c:val>
            <c:numRef>
              <c:f>Sheet1!$C$36:$G$36</c:f>
              <c:numCache>
                <c:formatCode>General</c:formatCode>
                <c:ptCount val="5"/>
                <c:pt idx="0">
                  <c:v>58.698866436668311</c:v>
                </c:pt>
                <c:pt idx="1">
                  <c:v>35.288319369147359</c:v>
                </c:pt>
                <c:pt idx="2">
                  <c:v>10.497782158698866</c:v>
                </c:pt>
                <c:pt idx="3">
                  <c:v>3.4992607195662893</c:v>
                </c:pt>
                <c:pt idx="4">
                  <c:v>2.4149827501232135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0A-47F8-AE65-F1331AF6F582}"/>
            </c:ext>
          </c:extLst>
        </c:ser>
        <c:bandFmts/>
        <c:axId val="172030736"/>
        <c:axId val="172031128"/>
        <c:axId val="117325344"/>
      </c:surface3DChart>
      <c:catAx>
        <c:axId val="1720307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/>
                </a:pPr>
                <a:r>
                  <a:rPr lang="en-US" sz="1000" b="0" dirty="0"/>
                  <a:t>FDG (mM)</a:t>
                </a:r>
              </a:p>
            </c:rich>
          </c:tx>
          <c:layout>
            <c:manualLayout>
              <c:xMode val="edge"/>
              <c:yMode val="edge"/>
              <c:x val="0.26335962411756814"/>
              <c:y val="0.7996285465611994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2031128"/>
        <c:crosses val="autoZero"/>
        <c:auto val="1"/>
        <c:lblAlgn val="ctr"/>
        <c:lblOffset val="100"/>
        <c:noMultiLvlLbl val="0"/>
      </c:catAx>
      <c:valAx>
        <c:axId val="1720311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50" b="0"/>
                </a:pPr>
                <a:r>
                  <a:rPr lang="en-US" sz="1050" b="0" dirty="0"/>
                  <a:t>Relative </a:t>
                </a:r>
                <a:r>
                  <a:rPr lang="en-US" sz="1050" b="0" baseline="0" dirty="0"/>
                  <a:t>viable cells</a:t>
                </a:r>
                <a:endParaRPr lang="en-US" sz="1050" b="0" dirty="0"/>
              </a:p>
            </c:rich>
          </c:tx>
          <c:layout>
            <c:manualLayout>
              <c:xMode val="edge"/>
              <c:yMode val="edge"/>
              <c:x val="7.1578263175996693E-2"/>
              <c:y val="0.2635651584947895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2030736"/>
        <c:crosses val="autoZero"/>
        <c:crossBetween val="midCat"/>
      </c:valAx>
      <c:serAx>
        <c:axId val="117325344"/>
        <c:scaling>
          <c:orientation val="maxMin"/>
        </c:scaling>
        <c:delete val="0"/>
        <c:axPos val="b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2031128"/>
        <c:crosses val="autoZero"/>
        <c:tickLblSkip val="1"/>
      </c:serAx>
    </c:plotArea>
    <c:legend>
      <c:legendPos val="r"/>
      <c:layout>
        <c:manualLayout>
          <c:xMode val="edge"/>
          <c:yMode val="edge"/>
          <c:x val="0.73779139924100678"/>
          <c:y val="0.19165999370295478"/>
          <c:w val="0.19280453301949294"/>
          <c:h val="0.37741987272614452"/>
        </c:manualLayout>
      </c:layout>
      <c:overlay val="0"/>
      <c:txPr>
        <a:bodyPr/>
        <a:lstStyle/>
        <a:p>
          <a:pPr rtl="0">
            <a:defRPr sz="10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699822248751385"/>
          <c:y val="0.37661240235150684"/>
          <c:w val="0.60537836188886451"/>
          <c:h val="0.338445394838207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Sheet1!$V$59:$Y$59</c:f>
                <c:numCache>
                  <c:formatCode>General</c:formatCode>
                  <c:ptCount val="4"/>
                  <c:pt idx="0">
                    <c:v>2.828427124746185</c:v>
                  </c:pt>
                  <c:pt idx="1">
                    <c:v>0.70710678118654813</c:v>
                  </c:pt>
                  <c:pt idx="2">
                    <c:v>1.4142135623730963</c:v>
                  </c:pt>
                  <c:pt idx="3">
                    <c:v>2.828427124746185</c:v>
                  </c:pt>
                </c:numCache>
              </c:numRef>
            </c:plus>
            <c:minus>
              <c:numRef>
                <c:f>Sheet1!$V$59:$Y$59</c:f>
                <c:numCache>
                  <c:formatCode>General</c:formatCode>
                  <c:ptCount val="4"/>
                  <c:pt idx="0">
                    <c:v>2.828427124746185</c:v>
                  </c:pt>
                  <c:pt idx="1">
                    <c:v>0.70710678118654813</c:v>
                  </c:pt>
                  <c:pt idx="2">
                    <c:v>1.4142135623730963</c:v>
                  </c:pt>
                  <c:pt idx="3">
                    <c:v>2.828427124746185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Sheet1!$V$56:$Y$56</c:f>
              <c:strCache>
                <c:ptCount val="4"/>
                <c:pt idx="0">
                  <c:v>Untreated</c:v>
                </c:pt>
                <c:pt idx="1">
                  <c:v>DOX</c:v>
                </c:pt>
                <c:pt idx="2">
                  <c:v>DPI</c:v>
                </c:pt>
                <c:pt idx="3">
                  <c:v>DOX+DPI</c:v>
                </c:pt>
              </c:strCache>
            </c:strRef>
          </c:cat>
          <c:val>
            <c:numRef>
              <c:f>Sheet1!$V$57:$Y$57</c:f>
              <c:numCache>
                <c:formatCode>General</c:formatCode>
                <c:ptCount val="4"/>
                <c:pt idx="0">
                  <c:v>94</c:v>
                </c:pt>
                <c:pt idx="1">
                  <c:v>94.5</c:v>
                </c:pt>
                <c:pt idx="2">
                  <c:v>96</c:v>
                </c:pt>
                <c:pt idx="3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C-4026-8BCB-80ED6CEBC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73439272"/>
        <c:axId val="173439664"/>
      </c:barChart>
      <c:catAx>
        <c:axId val="173439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39664"/>
        <c:crosses val="autoZero"/>
        <c:auto val="1"/>
        <c:lblAlgn val="ctr"/>
        <c:lblOffset val="100"/>
        <c:noMultiLvlLbl val="0"/>
      </c:catAx>
      <c:valAx>
        <c:axId val="173439664"/>
        <c:scaling>
          <c:orientation val="minMax"/>
          <c:max val="10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>
                    <a:solidFill>
                      <a:schemeClr val="tx1"/>
                    </a:solidFill>
                  </a:rPr>
                  <a:t>Viability (Tripan blue negative) %</a:t>
                </a:r>
              </a:p>
            </c:rich>
          </c:tx>
          <c:layout>
            <c:manualLayout>
              <c:xMode val="edge"/>
              <c:yMode val="edge"/>
              <c:x val="2.6879709788070204E-2"/>
              <c:y val="0.3278104056952170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39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462182299356344"/>
          <c:y val="0.39268519963906201"/>
          <c:w val="0.61280535313864337"/>
          <c:h val="0.3238785413232108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Sheet1!$V$66:$Y$66</c:f>
                <c:numCache>
                  <c:formatCode>General</c:formatCode>
                  <c:ptCount val="4"/>
                  <c:pt idx="0">
                    <c:v>0.70710678118654813</c:v>
                  </c:pt>
                  <c:pt idx="1">
                    <c:v>1.4142135623730885</c:v>
                  </c:pt>
                  <c:pt idx="2">
                    <c:v>0.70710678118654813</c:v>
                  </c:pt>
                  <c:pt idx="3">
                    <c:v>4.2426406871192803</c:v>
                  </c:pt>
                </c:numCache>
              </c:numRef>
            </c:plus>
            <c:minus>
              <c:numRef>
                <c:f>Sheet1!$V$66:$Y$66</c:f>
                <c:numCache>
                  <c:formatCode>General</c:formatCode>
                  <c:ptCount val="4"/>
                  <c:pt idx="0">
                    <c:v>0.70710678118654813</c:v>
                  </c:pt>
                  <c:pt idx="1">
                    <c:v>1.4142135623730885</c:v>
                  </c:pt>
                  <c:pt idx="2">
                    <c:v>0.70710678118654813</c:v>
                  </c:pt>
                  <c:pt idx="3">
                    <c:v>4.2426406871192803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Sheet1!$V$63:$Y$63</c:f>
              <c:strCache>
                <c:ptCount val="4"/>
                <c:pt idx="0">
                  <c:v>Untreated</c:v>
                </c:pt>
                <c:pt idx="1">
                  <c:v>DOX</c:v>
                </c:pt>
                <c:pt idx="2">
                  <c:v>DPI</c:v>
                </c:pt>
                <c:pt idx="3">
                  <c:v>DOX+DPI</c:v>
                </c:pt>
              </c:strCache>
            </c:strRef>
          </c:cat>
          <c:val>
            <c:numRef>
              <c:f>Sheet1!$V$64:$Y$64</c:f>
              <c:numCache>
                <c:formatCode>General</c:formatCode>
                <c:ptCount val="4"/>
                <c:pt idx="0">
                  <c:v>95.5</c:v>
                </c:pt>
                <c:pt idx="1">
                  <c:v>93</c:v>
                </c:pt>
                <c:pt idx="2">
                  <c:v>95.5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E9-4037-9FDC-BF23387FFE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73440448"/>
        <c:axId val="173440840"/>
      </c:barChart>
      <c:catAx>
        <c:axId val="17344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40840"/>
        <c:crosses val="autoZero"/>
        <c:auto val="1"/>
        <c:lblAlgn val="ctr"/>
        <c:lblOffset val="100"/>
        <c:noMultiLvlLbl val="0"/>
      </c:catAx>
      <c:valAx>
        <c:axId val="173440840"/>
        <c:scaling>
          <c:orientation val="minMax"/>
          <c:max val="10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>
                    <a:solidFill>
                      <a:schemeClr val="tx1"/>
                    </a:solidFill>
                  </a:rPr>
                  <a:t>Viability (Tripan blue negative) %</a:t>
                </a:r>
              </a:p>
            </c:rich>
          </c:tx>
          <c:layout>
            <c:manualLayout>
              <c:xMode val="edge"/>
              <c:yMode val="edge"/>
              <c:x val="3.3072067833137889E-2"/>
              <c:y val="0.306862009754463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40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462182299356344"/>
          <c:y val="0.36877050305563575"/>
          <c:w val="0.61280535313864337"/>
          <c:h val="0.3312919824472541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Sheet1!$V$73:$Y$73</c:f>
                <c:numCache>
                  <c:formatCode>General</c:formatCode>
                  <c:ptCount val="4"/>
                  <c:pt idx="0">
                    <c:v>0.70710678118654036</c:v>
                  </c:pt>
                  <c:pt idx="1">
                    <c:v>0.70710678118654813</c:v>
                  </c:pt>
                  <c:pt idx="2">
                    <c:v>0.70710678118654813</c:v>
                  </c:pt>
                  <c:pt idx="3">
                    <c:v>2.8284271247461925</c:v>
                  </c:pt>
                </c:numCache>
              </c:numRef>
            </c:plus>
            <c:minus>
              <c:numRef>
                <c:f>Sheet1!$V$73:$Y$73</c:f>
                <c:numCache>
                  <c:formatCode>General</c:formatCode>
                  <c:ptCount val="4"/>
                  <c:pt idx="0">
                    <c:v>0.70710678118654036</c:v>
                  </c:pt>
                  <c:pt idx="1">
                    <c:v>0.70710678118654813</c:v>
                  </c:pt>
                  <c:pt idx="2">
                    <c:v>0.70710678118654813</c:v>
                  </c:pt>
                  <c:pt idx="3">
                    <c:v>2.8284271247461925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Sheet1!$V$70:$Y$70</c:f>
              <c:strCache>
                <c:ptCount val="4"/>
                <c:pt idx="0">
                  <c:v>Untreated</c:v>
                </c:pt>
                <c:pt idx="1">
                  <c:v>DOX</c:v>
                </c:pt>
                <c:pt idx="2">
                  <c:v>DPI</c:v>
                </c:pt>
                <c:pt idx="3">
                  <c:v>DOX+DPI</c:v>
                </c:pt>
              </c:strCache>
            </c:strRef>
          </c:cat>
          <c:val>
            <c:numRef>
              <c:f>Sheet1!$V$71:$Y$71</c:f>
              <c:numCache>
                <c:formatCode>General</c:formatCode>
                <c:ptCount val="4"/>
                <c:pt idx="0">
                  <c:v>93.5</c:v>
                </c:pt>
                <c:pt idx="1">
                  <c:v>94.5</c:v>
                </c:pt>
                <c:pt idx="2">
                  <c:v>89.5</c:v>
                </c:pt>
                <c:pt idx="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F7-45C0-B864-0BC79BA7B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73441624"/>
        <c:axId val="173442016"/>
      </c:barChart>
      <c:catAx>
        <c:axId val="173441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42016"/>
        <c:crosses val="autoZero"/>
        <c:auto val="1"/>
        <c:lblAlgn val="ctr"/>
        <c:lblOffset val="100"/>
        <c:noMultiLvlLbl val="0"/>
      </c:catAx>
      <c:valAx>
        <c:axId val="173442016"/>
        <c:scaling>
          <c:orientation val="minMax"/>
          <c:max val="10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50" b="0" dirty="0">
                    <a:solidFill>
                      <a:schemeClr val="tx1"/>
                    </a:solidFill>
                  </a:rPr>
                  <a:t>Viability (Tripan blue negative) %</a:t>
                </a:r>
              </a:p>
            </c:rich>
          </c:tx>
          <c:layout>
            <c:manualLayout>
              <c:xMode val="edge"/>
              <c:yMode val="edge"/>
              <c:x val="3.5265235273036669E-2"/>
              <c:y val="0.316580433516845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41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603741441325434"/>
          <c:y val="4.1997173416113372E-2"/>
          <c:w val="0.80377056848564699"/>
          <c:h val="0.53035244003612769"/>
        </c:manualLayout>
      </c:layout>
      <c:scatterChart>
        <c:scatterStyle val="smoothMarker"/>
        <c:varyColors val="0"/>
        <c:ser>
          <c:idx val="0"/>
          <c:order val="0"/>
          <c:tx>
            <c:v>Hep3B/shCtrl-DOX</c:v>
          </c:tx>
          <c:spPr>
            <a:ln w="12700"/>
          </c:spPr>
          <c:marker>
            <c:symbol val="diamond"/>
            <c:size val="5"/>
          </c:marker>
          <c:errBars>
            <c:errDir val="y"/>
            <c:errBarType val="both"/>
            <c:errValType val="cust"/>
            <c:noEndCap val="0"/>
            <c:plus>
              <c:numRef>
                <c:f>'060115 alamar Hep3b Huh7 O2 Ctr'!$CC$26:$CC$33</c:f>
                <c:numCache>
                  <c:formatCode>General</c:formatCode>
                  <c:ptCount val="8"/>
                  <c:pt idx="0">
                    <c:v>0.74276737480605404</c:v>
                  </c:pt>
                  <c:pt idx="1">
                    <c:v>3.4546280009724719</c:v>
                  </c:pt>
                  <c:pt idx="2">
                    <c:v>7.6072977280198657</c:v>
                  </c:pt>
                  <c:pt idx="3">
                    <c:v>4.1266464670532139</c:v>
                  </c:pt>
                  <c:pt idx="4">
                    <c:v>2.8881115268518185</c:v>
                  </c:pt>
                  <c:pt idx="5">
                    <c:v>1.1712200443739711</c:v>
                  </c:pt>
                  <c:pt idx="6">
                    <c:v>1.8867157900442215</c:v>
                  </c:pt>
                  <c:pt idx="7">
                    <c:v>2.2923628895651769</c:v>
                  </c:pt>
                </c:numCache>
              </c:numRef>
            </c:plus>
            <c:minus>
              <c:numRef>
                <c:f>'060115 alamar Hep3b Huh7 O2 Ctr'!$CC$26:$CC$33</c:f>
                <c:numCache>
                  <c:formatCode>General</c:formatCode>
                  <c:ptCount val="8"/>
                  <c:pt idx="0">
                    <c:v>0.74276737480605404</c:v>
                  </c:pt>
                  <c:pt idx="1">
                    <c:v>3.4546280009724719</c:v>
                  </c:pt>
                  <c:pt idx="2">
                    <c:v>7.6072977280198657</c:v>
                  </c:pt>
                  <c:pt idx="3">
                    <c:v>4.1266464670532139</c:v>
                  </c:pt>
                  <c:pt idx="4">
                    <c:v>2.8881115268518185</c:v>
                  </c:pt>
                  <c:pt idx="5">
                    <c:v>1.1712200443739711</c:v>
                  </c:pt>
                  <c:pt idx="6">
                    <c:v>1.8867157900442215</c:v>
                  </c:pt>
                  <c:pt idx="7">
                    <c:v>2.2923628895651769</c:v>
                  </c:pt>
                </c:numCache>
              </c:numRef>
            </c:minus>
            <c:spPr>
              <a:ln w="9525"/>
            </c:spPr>
          </c:errBars>
          <c:xVal>
            <c:numRef>
              <c:f>'060115 alamar Hep3b Huh7 O2 Ctr'!$BY$6:$BY$13</c:f>
              <c:numCache>
                <c:formatCode>General</c:formatCode>
                <c:ptCount val="8"/>
                <c:pt idx="0">
                  <c:v>1</c:v>
                </c:pt>
                <c:pt idx="1">
                  <c:v>0.33333333333333331</c:v>
                </c:pt>
                <c:pt idx="2">
                  <c:v>0.1111111111111111</c:v>
                </c:pt>
                <c:pt idx="3">
                  <c:v>3.7037037037037035E-2</c:v>
                </c:pt>
                <c:pt idx="4">
                  <c:v>1.2345679012345678E-2</c:v>
                </c:pt>
                <c:pt idx="5">
                  <c:v>4.1152263374485592E-3</c:v>
                </c:pt>
                <c:pt idx="6">
                  <c:v>1.3717421124828531E-3</c:v>
                </c:pt>
                <c:pt idx="7">
                  <c:v>4.5724737082761773E-4</c:v>
                </c:pt>
              </c:numCache>
            </c:numRef>
          </c:xVal>
          <c:yVal>
            <c:numRef>
              <c:f>'060115 alamar Hep3b Huh7 O2 Ctr'!$BZ$26:$BZ$33</c:f>
              <c:numCache>
                <c:formatCode>General</c:formatCode>
                <c:ptCount val="8"/>
                <c:pt idx="0">
                  <c:v>36.003685103339109</c:v>
                </c:pt>
                <c:pt idx="1">
                  <c:v>54.254427265938311</c:v>
                </c:pt>
                <c:pt idx="2">
                  <c:v>66.089609742912032</c:v>
                </c:pt>
                <c:pt idx="3">
                  <c:v>79.486513333358673</c:v>
                </c:pt>
                <c:pt idx="4">
                  <c:v>93.126946581149284</c:v>
                </c:pt>
                <c:pt idx="5">
                  <c:v>97.687069953586487</c:v>
                </c:pt>
                <c:pt idx="6">
                  <c:v>99.268771920018537</c:v>
                </c:pt>
                <c:pt idx="7">
                  <c:v>98.371010695861159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EF3-4B0B-A61B-174C59F7C722}"/>
            </c:ext>
          </c:extLst>
        </c:ser>
        <c:ser>
          <c:idx val="2"/>
          <c:order val="1"/>
          <c:tx>
            <c:v>Hep3B/shCtrl+DOX</c:v>
          </c:tx>
          <c:spPr>
            <a:ln w="12700">
              <a:solidFill>
                <a:schemeClr val="accent6"/>
              </a:solidFill>
            </a:ln>
          </c:spPr>
          <c:marker>
            <c:symbol val="triangle"/>
            <c:size val="5"/>
            <c:spPr>
              <a:solidFill>
                <a:schemeClr val="accent6">
                  <a:alpha val="96000"/>
                </a:schemeClr>
              </a:solidFill>
              <a:ln>
                <a:solidFill>
                  <a:schemeClr val="accent6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'060115 alamar Hep3b Huh7 O2 Ctr'!$CC$34:$CC$41</c:f>
                <c:numCache>
                  <c:formatCode>General</c:formatCode>
                  <c:ptCount val="8"/>
                  <c:pt idx="0">
                    <c:v>0.73972355357054786</c:v>
                  </c:pt>
                  <c:pt idx="1">
                    <c:v>1.4161799216583439</c:v>
                  </c:pt>
                  <c:pt idx="2">
                    <c:v>3.1497433612682104</c:v>
                  </c:pt>
                  <c:pt idx="3">
                    <c:v>1.2228256093978518</c:v>
                  </c:pt>
                  <c:pt idx="4">
                    <c:v>2.3132126025421997</c:v>
                  </c:pt>
                  <c:pt idx="5">
                    <c:v>1.2733606361380692</c:v>
                  </c:pt>
                  <c:pt idx="6">
                    <c:v>5.8335713255997677</c:v>
                  </c:pt>
                  <c:pt idx="7">
                    <c:v>1.6743048917912049</c:v>
                  </c:pt>
                </c:numCache>
              </c:numRef>
            </c:plus>
            <c:minus>
              <c:numRef>
                <c:f>'060115 alamar Hep3b Huh7 O2 Ctr'!$CC$34:$CC$41</c:f>
                <c:numCache>
                  <c:formatCode>General</c:formatCode>
                  <c:ptCount val="8"/>
                  <c:pt idx="0">
                    <c:v>0.73972355357054786</c:v>
                  </c:pt>
                  <c:pt idx="1">
                    <c:v>1.4161799216583439</c:v>
                  </c:pt>
                  <c:pt idx="2">
                    <c:v>3.1497433612682104</c:v>
                  </c:pt>
                  <c:pt idx="3">
                    <c:v>1.2228256093978518</c:v>
                  </c:pt>
                  <c:pt idx="4">
                    <c:v>2.3132126025421997</c:v>
                  </c:pt>
                  <c:pt idx="5">
                    <c:v>1.2733606361380692</c:v>
                  </c:pt>
                  <c:pt idx="6">
                    <c:v>5.8335713255997677</c:v>
                  </c:pt>
                  <c:pt idx="7">
                    <c:v>1.6743048917912049</c:v>
                  </c:pt>
                </c:numCache>
              </c:numRef>
            </c:minus>
            <c:spPr>
              <a:ln w="9525"/>
            </c:spPr>
          </c:errBars>
          <c:xVal>
            <c:numRef>
              <c:f>'060115 alamar Hep3b Huh7 O2 Ctr'!$BY$14:$BY$21</c:f>
              <c:numCache>
                <c:formatCode>General</c:formatCode>
                <c:ptCount val="8"/>
                <c:pt idx="0">
                  <c:v>4.5724737082761773E-4</c:v>
                </c:pt>
                <c:pt idx="1">
                  <c:v>1.3717421124828531E-3</c:v>
                </c:pt>
                <c:pt idx="2">
                  <c:v>4.1152263374485592E-3</c:v>
                </c:pt>
                <c:pt idx="3">
                  <c:v>1.2345679012345678E-2</c:v>
                </c:pt>
                <c:pt idx="4">
                  <c:v>3.7037037037037035E-2</c:v>
                </c:pt>
                <c:pt idx="5">
                  <c:v>0.1111111111111111</c:v>
                </c:pt>
                <c:pt idx="6">
                  <c:v>0.33333333333333331</c:v>
                </c:pt>
                <c:pt idx="7">
                  <c:v>1</c:v>
                </c:pt>
              </c:numCache>
            </c:numRef>
          </c:xVal>
          <c:yVal>
            <c:numRef>
              <c:f>'060115 alamar Hep3b Huh7 O2 Ctr'!$BZ$34:$BZ$41</c:f>
              <c:numCache>
                <c:formatCode>General</c:formatCode>
                <c:ptCount val="8"/>
                <c:pt idx="0">
                  <c:v>99.340105758013394</c:v>
                </c:pt>
                <c:pt idx="1">
                  <c:v>99.854189102735731</c:v>
                </c:pt>
                <c:pt idx="2">
                  <c:v>100.43537545954017</c:v>
                </c:pt>
                <c:pt idx="3">
                  <c:v>97.792500996904678</c:v>
                </c:pt>
                <c:pt idx="4">
                  <c:v>82.766717547401399</c:v>
                </c:pt>
                <c:pt idx="5">
                  <c:v>75.189067491636706</c:v>
                </c:pt>
                <c:pt idx="6">
                  <c:v>63.217058132434339</c:v>
                </c:pt>
                <c:pt idx="7">
                  <c:v>34.464807712068357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EF3-4B0B-A61B-174C59F7C722}"/>
            </c:ext>
          </c:extLst>
        </c:ser>
        <c:ser>
          <c:idx val="1"/>
          <c:order val="2"/>
          <c:tx>
            <c:v>Hep3B/shHK2-DOX</c:v>
          </c:tx>
          <c:spPr>
            <a:ln w="12700">
              <a:solidFill>
                <a:srgbClr val="FF0000"/>
              </a:solidFill>
            </a:ln>
          </c:spPr>
          <c:marker>
            <c:symbol val="squar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'060115 alamar Hep3b Huh7 O2 Ctr'!$CD$26:$CD$33</c:f>
                <c:numCache>
                  <c:formatCode>General</c:formatCode>
                  <c:ptCount val="8"/>
                  <c:pt idx="0">
                    <c:v>1.8491393651163361</c:v>
                  </c:pt>
                  <c:pt idx="1">
                    <c:v>1.7212082626935199</c:v>
                  </c:pt>
                  <c:pt idx="2">
                    <c:v>9.7514822650138236E-2</c:v>
                  </c:pt>
                  <c:pt idx="3">
                    <c:v>0.65004209800391322</c:v>
                  </c:pt>
                  <c:pt idx="4">
                    <c:v>3.0036039872157532</c:v>
                  </c:pt>
                  <c:pt idx="5">
                    <c:v>1.5745112109996866</c:v>
                  </c:pt>
                  <c:pt idx="6">
                    <c:v>1.6138722519723756</c:v>
                  </c:pt>
                  <c:pt idx="7">
                    <c:v>2.0555556523706913</c:v>
                  </c:pt>
                </c:numCache>
              </c:numRef>
            </c:plus>
            <c:minus>
              <c:numRef>
                <c:f>'060115 alamar Hep3b Huh7 O2 Ctr'!$CD$26:$CD$33</c:f>
                <c:numCache>
                  <c:formatCode>General</c:formatCode>
                  <c:ptCount val="8"/>
                  <c:pt idx="0">
                    <c:v>1.8491393651163361</c:v>
                  </c:pt>
                  <c:pt idx="1">
                    <c:v>1.7212082626935199</c:v>
                  </c:pt>
                  <c:pt idx="2">
                    <c:v>9.7514822650138236E-2</c:v>
                  </c:pt>
                  <c:pt idx="3">
                    <c:v>0.65004209800391322</c:v>
                  </c:pt>
                  <c:pt idx="4">
                    <c:v>3.0036039872157532</c:v>
                  </c:pt>
                  <c:pt idx="5">
                    <c:v>1.5745112109996866</c:v>
                  </c:pt>
                  <c:pt idx="6">
                    <c:v>1.6138722519723756</c:v>
                  </c:pt>
                  <c:pt idx="7">
                    <c:v>2.0555556523706913</c:v>
                  </c:pt>
                </c:numCache>
              </c:numRef>
            </c:minus>
            <c:spPr>
              <a:ln w="9525"/>
            </c:spPr>
          </c:errBars>
          <c:xVal>
            <c:numRef>
              <c:f>'060115 alamar Hep3b Huh7 O2 Ctr'!$BY$6:$BY$13</c:f>
              <c:numCache>
                <c:formatCode>General</c:formatCode>
                <c:ptCount val="8"/>
                <c:pt idx="0">
                  <c:v>1</c:v>
                </c:pt>
                <c:pt idx="1">
                  <c:v>0.33333333333333331</c:v>
                </c:pt>
                <c:pt idx="2">
                  <c:v>0.1111111111111111</c:v>
                </c:pt>
                <c:pt idx="3">
                  <c:v>3.7037037037037035E-2</c:v>
                </c:pt>
                <c:pt idx="4">
                  <c:v>1.2345679012345678E-2</c:v>
                </c:pt>
                <c:pt idx="5">
                  <c:v>4.1152263374485592E-3</c:v>
                </c:pt>
                <c:pt idx="6">
                  <c:v>1.3717421124828531E-3</c:v>
                </c:pt>
                <c:pt idx="7">
                  <c:v>4.5724737082761773E-4</c:v>
                </c:pt>
              </c:numCache>
            </c:numRef>
          </c:xVal>
          <c:yVal>
            <c:numRef>
              <c:f>'060115 alamar Hep3b Huh7 O2 Ctr'!$CA$26:$CA$33</c:f>
              <c:numCache>
                <c:formatCode>General</c:formatCode>
                <c:ptCount val="8"/>
                <c:pt idx="0">
                  <c:v>31.26963108704113</c:v>
                </c:pt>
                <c:pt idx="1">
                  <c:v>50.940064857617244</c:v>
                </c:pt>
                <c:pt idx="2">
                  <c:v>66.688894528708161</c:v>
                </c:pt>
                <c:pt idx="3">
                  <c:v>74.897075464333639</c:v>
                </c:pt>
                <c:pt idx="4">
                  <c:v>98.37385602119771</c:v>
                </c:pt>
                <c:pt idx="5">
                  <c:v>100.32111777822787</c:v>
                </c:pt>
                <c:pt idx="6">
                  <c:v>94.746919441217116</c:v>
                </c:pt>
                <c:pt idx="7">
                  <c:v>99.90236337141765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EF3-4B0B-A61B-174C59F7C722}"/>
            </c:ext>
          </c:extLst>
        </c:ser>
        <c:ser>
          <c:idx val="3"/>
          <c:order val="3"/>
          <c:tx>
            <c:v>Hep3B/shHK2+DOX</c:v>
          </c:tx>
          <c:spPr>
            <a:ln w="12700">
              <a:solidFill>
                <a:srgbClr val="7030A0"/>
              </a:solidFill>
            </a:ln>
          </c:spPr>
          <c:marker>
            <c:symbol val="x"/>
            <c:size val="5"/>
            <c:spPr>
              <a:ln>
                <a:solidFill>
                  <a:srgbClr val="7030A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'060115 alamar Hep3b Huh7 O2 Ctr'!$CD$34:$CD$41</c:f>
                <c:numCache>
                  <c:formatCode>General</c:formatCode>
                  <c:ptCount val="8"/>
                  <c:pt idx="0">
                    <c:v>3.2453676805485081</c:v>
                  </c:pt>
                  <c:pt idx="1">
                    <c:v>2.3501050427104886</c:v>
                  </c:pt>
                  <c:pt idx="2">
                    <c:v>4.0358936424211471</c:v>
                  </c:pt>
                  <c:pt idx="3">
                    <c:v>10.339920627164647</c:v>
                  </c:pt>
                  <c:pt idx="4">
                    <c:v>0.75861496900490788</c:v>
                  </c:pt>
                  <c:pt idx="5">
                    <c:v>0.25780862537995597</c:v>
                  </c:pt>
                  <c:pt idx="6">
                    <c:v>0.52847518276382721</c:v>
                  </c:pt>
                  <c:pt idx="7">
                    <c:v>0.84816512790361875</c:v>
                  </c:pt>
                </c:numCache>
              </c:numRef>
            </c:plus>
            <c:minus>
              <c:numRef>
                <c:f>'060115 alamar Hep3b Huh7 O2 Ctr'!$CD$34:$CD$41</c:f>
                <c:numCache>
                  <c:formatCode>General</c:formatCode>
                  <c:ptCount val="8"/>
                  <c:pt idx="0">
                    <c:v>3.2453676805485081</c:v>
                  </c:pt>
                  <c:pt idx="1">
                    <c:v>2.3501050427104886</c:v>
                  </c:pt>
                  <c:pt idx="2">
                    <c:v>4.0358936424211471</c:v>
                  </c:pt>
                  <c:pt idx="3">
                    <c:v>10.339920627164647</c:v>
                  </c:pt>
                  <c:pt idx="4">
                    <c:v>0.75861496900490788</c:v>
                  </c:pt>
                  <c:pt idx="5">
                    <c:v>0.25780862537995597</c:v>
                  </c:pt>
                  <c:pt idx="6">
                    <c:v>0.52847518276382721</c:v>
                  </c:pt>
                  <c:pt idx="7">
                    <c:v>0.84816512790361875</c:v>
                  </c:pt>
                </c:numCache>
              </c:numRef>
            </c:minus>
            <c:spPr>
              <a:ln w="9525"/>
            </c:spPr>
          </c:errBars>
          <c:xVal>
            <c:numRef>
              <c:f>'060115 alamar Hep3b Huh7 O2 Ctr'!$BY$14:$BY$21</c:f>
              <c:numCache>
                <c:formatCode>General</c:formatCode>
                <c:ptCount val="8"/>
                <c:pt idx="0">
                  <c:v>4.5724737082761773E-4</c:v>
                </c:pt>
                <c:pt idx="1">
                  <c:v>1.3717421124828531E-3</c:v>
                </c:pt>
                <c:pt idx="2">
                  <c:v>4.1152263374485592E-3</c:v>
                </c:pt>
                <c:pt idx="3">
                  <c:v>1.2345679012345678E-2</c:v>
                </c:pt>
                <c:pt idx="4">
                  <c:v>3.7037037037037035E-2</c:v>
                </c:pt>
                <c:pt idx="5">
                  <c:v>0.1111111111111111</c:v>
                </c:pt>
                <c:pt idx="6">
                  <c:v>0.33333333333333331</c:v>
                </c:pt>
                <c:pt idx="7">
                  <c:v>1</c:v>
                </c:pt>
              </c:numCache>
            </c:numRef>
          </c:xVal>
          <c:yVal>
            <c:numRef>
              <c:f>'060115 alamar Hep3b Huh7 O2 Ctr'!$CA$34:$CA$41</c:f>
              <c:numCache>
                <c:formatCode>General</c:formatCode>
                <c:ptCount val="8"/>
                <c:pt idx="0">
                  <c:v>94.826201498081375</c:v>
                </c:pt>
                <c:pt idx="1">
                  <c:v>92.754610711535932</c:v>
                </c:pt>
                <c:pt idx="2">
                  <c:v>90.09671972260314</c:v>
                </c:pt>
                <c:pt idx="3">
                  <c:v>70.028758353136936</c:v>
                </c:pt>
                <c:pt idx="4">
                  <c:v>25.064471182322706</c:v>
                </c:pt>
                <c:pt idx="5">
                  <c:v>15.744200553938398</c:v>
                </c:pt>
                <c:pt idx="6">
                  <c:v>12.53804423945722</c:v>
                </c:pt>
                <c:pt idx="7">
                  <c:v>11.999495905112775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EF3-4B0B-A61B-174C59F7C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442800"/>
        <c:axId val="173567160"/>
      </c:scatterChart>
      <c:valAx>
        <c:axId val="173442800"/>
        <c:scaling>
          <c:logBase val="10"/>
          <c:orientation val="minMax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567160"/>
        <c:crosses val="autoZero"/>
        <c:crossBetween val="midCat"/>
        <c:majorUnit val="10"/>
      </c:valAx>
      <c:valAx>
        <c:axId val="173567160"/>
        <c:scaling>
          <c:orientation val="minMax"/>
          <c:max val="10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50" b="0"/>
                </a:pPr>
                <a:r>
                  <a:rPr lang="en-US" sz="1050" b="0" dirty="0"/>
                  <a:t>Relative viable cells</a:t>
                </a:r>
              </a:p>
            </c:rich>
          </c:tx>
          <c:layout>
            <c:manualLayout>
              <c:xMode val="edge"/>
              <c:yMode val="edge"/>
              <c:x val="3.5984796280609743E-2"/>
              <c:y val="9.8072650078022447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442800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9.7743757622440461E-2"/>
          <c:y val="0.31402862311780211"/>
          <c:w val="0.61501751949318739"/>
          <c:h val="0.25570408814390538"/>
        </c:manualLayout>
      </c:layout>
      <c:overlay val="0"/>
      <c:txPr>
        <a:bodyPr/>
        <a:lstStyle/>
        <a:p>
          <a:pPr>
            <a:defRPr sz="1000"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46640560304294"/>
          <c:y val="0.26966171768885772"/>
          <c:w val="0.85006835375524581"/>
          <c:h val="0.48983938593491227"/>
        </c:manualLayout>
      </c:layout>
      <c:scatterChart>
        <c:scatterStyle val="smoothMarker"/>
        <c:varyColors val="0"/>
        <c:ser>
          <c:idx val="0"/>
          <c:order val="0"/>
          <c:tx>
            <c:v>GKT137831-DOX</c:v>
          </c:tx>
          <c:spPr>
            <a:ln w="19050"/>
          </c:spPr>
          <c:marker>
            <c:symbol val="diamond"/>
            <c:size val="5"/>
          </c:marker>
          <c:errBars>
            <c:errDir val="y"/>
            <c:errBarType val="both"/>
            <c:errValType val="cust"/>
            <c:noEndCap val="0"/>
            <c:plus>
              <c:numRef>
                <c:f>Sheet1!$B$35:$G$35</c:f>
                <c:numCache>
                  <c:formatCode>General</c:formatCode>
                  <c:ptCount val="6"/>
                  <c:pt idx="0">
                    <c:v>1.5702579457300208</c:v>
                  </c:pt>
                  <c:pt idx="1">
                    <c:v>0.98141121608126292</c:v>
                  </c:pt>
                  <c:pt idx="2">
                    <c:v>1.3739757025137682</c:v>
                  </c:pt>
                  <c:pt idx="3">
                    <c:v>0.19628224321625259</c:v>
                  </c:pt>
                  <c:pt idx="4">
                    <c:v>1.5702579457300307</c:v>
                  </c:pt>
                  <c:pt idx="5">
                    <c:v>0.58884672964874774</c:v>
                  </c:pt>
                </c:numCache>
              </c:numRef>
            </c:plus>
            <c:minus>
              <c:numRef>
                <c:f>Sheet1!$B$35:$G$35</c:f>
                <c:numCache>
                  <c:formatCode>General</c:formatCode>
                  <c:ptCount val="6"/>
                  <c:pt idx="0">
                    <c:v>1.5702579457300208</c:v>
                  </c:pt>
                  <c:pt idx="1">
                    <c:v>0.98141121608126292</c:v>
                  </c:pt>
                  <c:pt idx="2">
                    <c:v>1.3739757025137682</c:v>
                  </c:pt>
                  <c:pt idx="3">
                    <c:v>0.19628224321625259</c:v>
                  </c:pt>
                  <c:pt idx="4">
                    <c:v>1.5702579457300307</c:v>
                  </c:pt>
                  <c:pt idx="5">
                    <c:v>0.58884672964874774</c:v>
                  </c:pt>
                </c:numCache>
              </c:numRef>
            </c:minus>
          </c:errBars>
          <c:xVal>
            <c:numRef>
              <c:f>Sheet1!$B$33:$G$33</c:f>
              <c:numCache>
                <c:formatCode>General</c:formatCode>
                <c:ptCount val="6"/>
                <c:pt idx="0">
                  <c:v>10</c:v>
                </c:pt>
                <c:pt idx="1">
                  <c:v>3.3333333333333335</c:v>
                </c:pt>
                <c:pt idx="2">
                  <c:v>1.1111111111111112</c:v>
                </c:pt>
                <c:pt idx="3">
                  <c:v>0.37037037037037041</c:v>
                </c:pt>
                <c:pt idx="4">
                  <c:v>0.1234567901234568</c:v>
                </c:pt>
                <c:pt idx="5">
                  <c:v>4.1152263374485597E-2</c:v>
                </c:pt>
              </c:numCache>
            </c:numRef>
          </c:xVal>
          <c:yVal>
            <c:numRef>
              <c:f>Sheet1!$B$34:$G$34</c:f>
              <c:numCache>
                <c:formatCode>General</c:formatCode>
                <c:ptCount val="6"/>
                <c:pt idx="0">
                  <c:v>95.489243580846633</c:v>
                </c:pt>
                <c:pt idx="1">
                  <c:v>95.628036086051353</c:v>
                </c:pt>
                <c:pt idx="2">
                  <c:v>98.403886190145741</c:v>
                </c:pt>
                <c:pt idx="3">
                  <c:v>92.019430950728662</c:v>
                </c:pt>
                <c:pt idx="4">
                  <c:v>99.93060374739764</c:v>
                </c:pt>
                <c:pt idx="5">
                  <c:v>100.06939625260236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B99-4ECF-AB4C-063258F5DAE2}"/>
            </c:ext>
          </c:extLst>
        </c:ser>
        <c:ser>
          <c:idx val="1"/>
          <c:order val="1"/>
          <c:tx>
            <c:v>GKT137831+DOX</c:v>
          </c:tx>
          <c:spPr>
            <a:ln w="19050"/>
          </c:spPr>
          <c:marker>
            <c:symbol val="square"/>
            <c:size val="4"/>
          </c:marker>
          <c:errBars>
            <c:errDir val="y"/>
            <c:errBarType val="both"/>
            <c:errValType val="cust"/>
            <c:noEndCap val="0"/>
            <c:plus>
              <c:numRef>
                <c:f>Sheet1!$H$35:$M$35</c:f>
                <c:numCache>
                  <c:formatCode>General</c:formatCode>
                  <c:ptCount val="6"/>
                  <c:pt idx="0">
                    <c:v>2.1570464249732653</c:v>
                  </c:pt>
                  <c:pt idx="1">
                    <c:v>3.5052004405815507</c:v>
                  </c:pt>
                  <c:pt idx="2">
                    <c:v>4.0444620468248766</c:v>
                  </c:pt>
                  <c:pt idx="3">
                    <c:v>5.9318776686764787</c:v>
                  </c:pt>
                  <c:pt idx="4">
                    <c:v>2.6963080312165912</c:v>
                  </c:pt>
                  <c:pt idx="5">
                    <c:v>0.80889240936496931</c:v>
                  </c:pt>
                </c:numCache>
              </c:numRef>
            </c:plus>
            <c:minus>
              <c:numRef>
                <c:f>Sheet1!$H$35:$M$35</c:f>
                <c:numCache>
                  <c:formatCode>General</c:formatCode>
                  <c:ptCount val="6"/>
                  <c:pt idx="0">
                    <c:v>2.1570464249732653</c:v>
                  </c:pt>
                  <c:pt idx="1">
                    <c:v>3.5052004405815507</c:v>
                  </c:pt>
                  <c:pt idx="2">
                    <c:v>4.0444620468248766</c:v>
                  </c:pt>
                  <c:pt idx="3">
                    <c:v>5.9318776686764787</c:v>
                  </c:pt>
                  <c:pt idx="4">
                    <c:v>2.6963080312165912</c:v>
                  </c:pt>
                  <c:pt idx="5">
                    <c:v>0.80889240936496931</c:v>
                  </c:pt>
                </c:numCache>
              </c:numRef>
            </c:minus>
          </c:errBars>
          <c:xVal>
            <c:numRef>
              <c:f>Sheet1!$H$33:$M$33</c:f>
              <c:numCache>
                <c:formatCode>General</c:formatCode>
                <c:ptCount val="6"/>
                <c:pt idx="0">
                  <c:v>4.1152263374485597E-2</c:v>
                </c:pt>
                <c:pt idx="1">
                  <c:v>0.1234567901234568</c:v>
                </c:pt>
                <c:pt idx="2">
                  <c:v>0.37037037037037041</c:v>
                </c:pt>
                <c:pt idx="3">
                  <c:v>1.1111111111111112</c:v>
                </c:pt>
                <c:pt idx="4">
                  <c:v>3.3333333333333335</c:v>
                </c:pt>
                <c:pt idx="5">
                  <c:v>10</c:v>
                </c:pt>
              </c:numCache>
            </c:numRef>
          </c:xVal>
          <c:yVal>
            <c:numRef>
              <c:f>Sheet1!$H$34:$M$34</c:f>
              <c:numCache>
                <c:formatCode>General</c:formatCode>
                <c:ptCount val="6"/>
                <c:pt idx="0">
                  <c:v>99.142040038131569</c:v>
                </c:pt>
                <c:pt idx="1">
                  <c:v>100.85795996186846</c:v>
                </c:pt>
                <c:pt idx="2">
                  <c:v>98.951382268827459</c:v>
                </c:pt>
                <c:pt idx="3">
                  <c:v>99.52335557673976</c:v>
                </c:pt>
                <c:pt idx="4">
                  <c:v>104.09914204003815</c:v>
                </c:pt>
                <c:pt idx="5">
                  <c:v>101.62059103908484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B99-4ECF-AB4C-063258F5DA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569120"/>
        <c:axId val="173569512"/>
      </c:scatterChart>
      <c:valAx>
        <c:axId val="173569120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/>
                </a:pPr>
                <a:r>
                  <a:rPr lang="en-US" sz="1000" b="0" dirty="0"/>
                  <a:t>[GKT137831] µM</a:t>
                </a:r>
              </a:p>
            </c:rich>
          </c:tx>
          <c:overlay val="0"/>
        </c:title>
        <c:numFmt formatCode="General" sourceLinked="1"/>
        <c:majorTickMark val="out"/>
        <c:minorTickMark val="out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569512"/>
        <c:crosses val="autoZero"/>
        <c:crossBetween val="midCat"/>
        <c:majorUnit val="10"/>
      </c:valAx>
      <c:valAx>
        <c:axId val="173569512"/>
        <c:scaling>
          <c:orientation val="minMax"/>
          <c:max val="1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173569120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11499672987520815"/>
          <c:y val="3.6879382713431025E-2"/>
          <c:w val="0.87787479886811293"/>
          <c:h val="0.19858451732069557"/>
        </c:manualLayout>
      </c:layout>
      <c:overlay val="0"/>
      <c:txPr>
        <a:bodyPr/>
        <a:lstStyle/>
        <a:p>
          <a:pPr>
            <a:defRPr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0.15182</cdr:x>
      <cdr:y>0.1952</cdr:y>
    </cdr:from>
    <cdr:to>
      <cdr:x>0.44998</cdr:x>
      <cdr:y>0.19635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5DE4FBBF-7E44-2048-AC36-AE549598CA21}"/>
            </a:ext>
          </a:extLst>
        </cdr:cNvPr>
        <cdr:cNvCxnSpPr/>
      </cdr:nvCxnSpPr>
      <cdr:spPr>
        <a:xfrm xmlns:a="http://schemas.openxmlformats.org/drawingml/2006/main" flipV="1">
          <a:off x="882587" y="473339"/>
          <a:ext cx="1733331" cy="2789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0.47679</cdr:x>
      <cdr:y>0.20059</cdr:y>
    </cdr:from>
    <cdr:to>
      <cdr:x>0.97336</cdr:x>
      <cdr:y>0.2029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8BF5CAA4-8FDA-444B-80BE-6D5920AC94AF}"/>
            </a:ext>
          </a:extLst>
        </cdr:cNvPr>
        <cdr:cNvCxnSpPr/>
      </cdr:nvCxnSpPr>
      <cdr:spPr>
        <a:xfrm xmlns:a="http://schemas.openxmlformats.org/drawingml/2006/main">
          <a:off x="2771776" y="539750"/>
          <a:ext cx="2886780" cy="6216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0.14056</cdr:x>
      <cdr:y>0.09654</cdr:y>
    </cdr:from>
    <cdr:to>
      <cdr:x>0.47718</cdr:x>
      <cdr:y>0.1835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7128" y="234093"/>
          <a:ext cx="1956938" cy="210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HK1</a:t>
          </a:r>
          <a:r>
            <a:rPr lang="en-US" sz="1050" b="1" baseline="30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HK2</a:t>
          </a:r>
          <a:r>
            <a:rPr lang="en-US" sz="1050" b="1" baseline="30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+</a:t>
          </a:r>
          <a:r>
            <a:rPr lang="en-US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liver cancer cells</a:t>
          </a:r>
        </a:p>
      </cdr:txBody>
    </cdr:sp>
  </cdr:relSizeAnchor>
  <cdr:relSizeAnchor xmlns:cdr="http://schemas.openxmlformats.org/drawingml/2006/chartDrawing">
    <cdr:from>
      <cdr:x>0.57598</cdr:x>
      <cdr:y>0.09283</cdr:y>
    </cdr:from>
    <cdr:to>
      <cdr:x>0.89975</cdr:x>
      <cdr:y>0.17979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348421" y="225092"/>
          <a:ext cx="1882213" cy="2108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HK1</a:t>
          </a:r>
          <a:r>
            <a:rPr lang="en-US" sz="1050" b="1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+</a:t>
          </a:r>
          <a:r>
            <a:rPr lang="en-US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HK2</a:t>
          </a:r>
          <a:r>
            <a:rPr lang="en-US" sz="1050" b="1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+</a:t>
          </a:r>
          <a:r>
            <a:rPr lang="en-US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cancer cells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E386E-41D7-43F2-AFEA-67FE164B0D4A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06638" y="1143000"/>
            <a:ext cx="2244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862A9-BCDB-444C-9485-E36EA81B7D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1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NADPH oxidase inhibitors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62A9-BCDB-444C-9485-E36EA81B7DC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637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862A9-BCDB-444C-9485-E36EA81B7DC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64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46133"/>
            <a:ext cx="5486400" cy="3501813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282989"/>
            <a:ext cx="5486400" cy="2428451"/>
          </a:xfrm>
        </p:spPr>
        <p:txBody>
          <a:bodyPr/>
          <a:lstStyle>
            <a:lvl1pPr marL="0" indent="0" algn="ctr">
              <a:buNone/>
              <a:defRPr sz="1440"/>
            </a:lvl1pPr>
            <a:lvl2pPr marL="274320" indent="0" algn="ctr">
              <a:buNone/>
              <a:defRPr sz="1200"/>
            </a:lvl2pPr>
            <a:lvl3pPr marL="548640" indent="0" algn="ctr">
              <a:buNone/>
              <a:defRPr sz="1080"/>
            </a:lvl3pPr>
            <a:lvl4pPr marL="822960" indent="0" algn="ctr">
              <a:buNone/>
              <a:defRPr sz="960"/>
            </a:lvl4pPr>
            <a:lvl5pPr marL="1097280" indent="0" algn="ctr">
              <a:buNone/>
              <a:defRPr sz="960"/>
            </a:lvl5pPr>
            <a:lvl6pPr marL="1371600" indent="0" algn="ctr">
              <a:buNone/>
              <a:defRPr sz="960"/>
            </a:lvl6pPr>
            <a:lvl7pPr marL="1645920" indent="0" algn="ctr">
              <a:buNone/>
              <a:defRPr sz="960"/>
            </a:lvl7pPr>
            <a:lvl8pPr marL="1920240" indent="0" algn="ctr">
              <a:buNone/>
              <a:defRPr sz="960"/>
            </a:lvl8pPr>
            <a:lvl9pPr marL="2194560" indent="0" algn="ctr">
              <a:buNone/>
              <a:defRPr sz="9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416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51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1345" y="784650"/>
            <a:ext cx="945833" cy="125031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943" y="784650"/>
            <a:ext cx="2747962" cy="125031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003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09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507617"/>
            <a:ext cx="6309360" cy="4184014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6731213"/>
            <a:ext cx="6309360" cy="2200274"/>
          </a:xfrm>
        </p:spPr>
        <p:txBody>
          <a:bodyPr/>
          <a:lstStyle>
            <a:lvl1pPr marL="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1pPr>
            <a:lvl2pPr marL="2743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486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8229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4pPr>
            <a:lvl5pPr marL="109728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5pPr>
            <a:lvl6pPr marL="137160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6pPr>
            <a:lvl7pPr marL="164592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7pPr>
            <a:lvl8pPr marL="192024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8pPr>
            <a:lvl9pPr marL="21945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25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943" y="3927899"/>
            <a:ext cx="1846897" cy="9359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40280" y="3927899"/>
            <a:ext cx="1846898" cy="9359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37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535517"/>
            <a:ext cx="6309360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3" y="2465706"/>
            <a:ext cx="3094672" cy="1208404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3" y="3674110"/>
            <a:ext cx="309467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465706"/>
            <a:ext cx="3109913" cy="1208404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3674110"/>
            <a:ext cx="3109913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87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89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37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70560"/>
            <a:ext cx="2359342" cy="234696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448224"/>
            <a:ext cx="3703320" cy="7147983"/>
          </a:xfrm>
        </p:spPr>
        <p:txBody>
          <a:bodyPr/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017520"/>
            <a:ext cx="2359342" cy="5590329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70560"/>
            <a:ext cx="2359342" cy="234696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9913" y="1448224"/>
            <a:ext cx="3703320" cy="7147983"/>
          </a:xfrm>
        </p:spPr>
        <p:txBody>
          <a:bodyPr/>
          <a:lstStyle>
            <a:lvl1pPr marL="0" indent="0">
              <a:buNone/>
              <a:defRPr sz="1920"/>
            </a:lvl1pPr>
            <a:lvl2pPr marL="274320" indent="0">
              <a:buNone/>
              <a:defRPr sz="1680"/>
            </a:lvl2pPr>
            <a:lvl3pPr marL="548640" indent="0">
              <a:buNone/>
              <a:defRPr sz="1440"/>
            </a:lvl3pPr>
            <a:lvl4pPr marL="822960" indent="0">
              <a:buNone/>
              <a:defRPr sz="1200"/>
            </a:lvl4pPr>
            <a:lvl5pPr marL="1097280" indent="0">
              <a:buNone/>
              <a:defRPr sz="1200"/>
            </a:lvl5pPr>
            <a:lvl6pPr marL="1371600" indent="0">
              <a:buNone/>
              <a:defRPr sz="1200"/>
            </a:lvl6pPr>
            <a:lvl7pPr marL="1645920" indent="0">
              <a:buNone/>
              <a:defRPr sz="1200"/>
            </a:lvl7pPr>
            <a:lvl8pPr marL="1920240" indent="0">
              <a:buNone/>
              <a:defRPr sz="1200"/>
            </a:lvl8pPr>
            <a:lvl9pPr marL="2194560" indent="0">
              <a:buNone/>
              <a:defRPr sz="12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017520"/>
            <a:ext cx="2359342" cy="5590329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2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535517"/>
            <a:ext cx="630936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677584"/>
            <a:ext cx="630936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9322647"/>
            <a:ext cx="16459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7AF5A-68A7-48C0-A3FF-F72F1955B12D}" type="datetimeFigureOut">
              <a:rPr lang="en-US" smtClean="0"/>
              <a:t>4/11/18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9322647"/>
            <a:ext cx="24688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9322647"/>
            <a:ext cx="16459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52205-C8CF-47CB-B98C-0BDAE90CE9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9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2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54864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microsoft.com/office/2007/relationships/hdphoto" Target="../media/hdphoto5.wdp"/><Relationship Id="rId26" Type="http://schemas.microsoft.com/office/2007/relationships/hdphoto" Target="../media/hdphoto9.wdp"/><Relationship Id="rId39" Type="http://schemas.openxmlformats.org/officeDocument/2006/relationships/image" Target="../media/image23.png"/><Relationship Id="rId21" Type="http://schemas.openxmlformats.org/officeDocument/2006/relationships/image" Target="../media/image14.png"/><Relationship Id="rId34" Type="http://schemas.microsoft.com/office/2007/relationships/hdphoto" Target="../media/hdphoto13.wdp"/><Relationship Id="rId42" Type="http://schemas.microsoft.com/office/2007/relationships/hdphoto" Target="../media/hdphoto17.wdp"/><Relationship Id="rId47" Type="http://schemas.openxmlformats.org/officeDocument/2006/relationships/oleObject" Target="../embeddings/oleObject2.bin"/><Relationship Id="rId7" Type="http://schemas.openxmlformats.org/officeDocument/2006/relationships/image" Target="../media/image7.tiff"/><Relationship Id="rId2" Type="http://schemas.openxmlformats.org/officeDocument/2006/relationships/slideLayout" Target="../slideLayouts/slideLayout7.xml"/><Relationship Id="rId16" Type="http://schemas.microsoft.com/office/2007/relationships/hdphoto" Target="../media/hdphoto4.wdp"/><Relationship Id="rId29" Type="http://schemas.openxmlformats.org/officeDocument/2006/relationships/image" Target="../media/image1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tiff"/><Relationship Id="rId11" Type="http://schemas.openxmlformats.org/officeDocument/2006/relationships/image" Target="../media/image9.png"/><Relationship Id="rId24" Type="http://schemas.microsoft.com/office/2007/relationships/hdphoto" Target="../media/hdphoto8.wdp"/><Relationship Id="rId32" Type="http://schemas.microsoft.com/office/2007/relationships/hdphoto" Target="../media/hdphoto12.wdp"/><Relationship Id="rId37" Type="http://schemas.openxmlformats.org/officeDocument/2006/relationships/image" Target="../media/image22.png"/><Relationship Id="rId40" Type="http://schemas.microsoft.com/office/2007/relationships/hdphoto" Target="../media/hdphoto16.wdp"/><Relationship Id="rId45" Type="http://schemas.openxmlformats.org/officeDocument/2006/relationships/oleObject" Target="../embeddings/oleObject1.bin"/><Relationship Id="rId5" Type="http://schemas.openxmlformats.org/officeDocument/2006/relationships/image" Target="../media/image5.tiff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microsoft.com/office/2007/relationships/hdphoto" Target="../media/hdphoto10.wdp"/><Relationship Id="rId36" Type="http://schemas.microsoft.com/office/2007/relationships/hdphoto" Target="../media/hdphoto14.wdp"/><Relationship Id="rId10" Type="http://schemas.microsoft.com/office/2007/relationships/hdphoto" Target="../media/hdphoto1.wdp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4" Type="http://schemas.microsoft.com/office/2007/relationships/hdphoto" Target="../media/hdphoto18.wdp"/><Relationship Id="rId4" Type="http://schemas.openxmlformats.org/officeDocument/2006/relationships/image" Target="../media/image4.tiff"/><Relationship Id="rId9" Type="http://schemas.openxmlformats.org/officeDocument/2006/relationships/image" Target="../media/image8.png"/><Relationship Id="rId14" Type="http://schemas.microsoft.com/office/2007/relationships/hdphoto" Target="../media/hdphoto3.wdp"/><Relationship Id="rId22" Type="http://schemas.microsoft.com/office/2007/relationships/hdphoto" Target="../media/hdphoto7.wdp"/><Relationship Id="rId27" Type="http://schemas.openxmlformats.org/officeDocument/2006/relationships/image" Target="../media/image17.png"/><Relationship Id="rId30" Type="http://schemas.microsoft.com/office/2007/relationships/hdphoto" Target="../media/hdphoto11.wdp"/><Relationship Id="rId35" Type="http://schemas.openxmlformats.org/officeDocument/2006/relationships/image" Target="../media/image21.png"/><Relationship Id="rId43" Type="http://schemas.openxmlformats.org/officeDocument/2006/relationships/image" Target="../media/image25.png"/><Relationship Id="rId48" Type="http://schemas.openxmlformats.org/officeDocument/2006/relationships/image" Target="../media/image2.emf"/><Relationship Id="rId8" Type="http://schemas.openxmlformats.org/officeDocument/2006/relationships/chart" Target="../charts/chart1.xml"/><Relationship Id="rId3" Type="http://schemas.openxmlformats.org/officeDocument/2006/relationships/image" Target="../media/image3.tiff"/><Relationship Id="rId12" Type="http://schemas.microsoft.com/office/2007/relationships/hdphoto" Target="../media/hdphoto2.wdp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png"/><Relationship Id="rId38" Type="http://schemas.microsoft.com/office/2007/relationships/hdphoto" Target="../media/hdphoto15.wdp"/><Relationship Id="rId46" Type="http://schemas.openxmlformats.org/officeDocument/2006/relationships/image" Target="../media/image1.emf"/><Relationship Id="rId20" Type="http://schemas.microsoft.com/office/2007/relationships/hdphoto" Target="../media/hdphoto6.wdp"/><Relationship Id="rId4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iff"/><Relationship Id="rId13" Type="http://schemas.microsoft.com/office/2007/relationships/hdphoto" Target="../media/hdphoto20.wdp"/><Relationship Id="rId18" Type="http://schemas.openxmlformats.org/officeDocument/2006/relationships/image" Target="../media/image34.tiff"/><Relationship Id="rId26" Type="http://schemas.openxmlformats.org/officeDocument/2006/relationships/chart" Target="../charts/chart13.xml"/><Relationship Id="rId3" Type="http://schemas.openxmlformats.org/officeDocument/2006/relationships/chart" Target="../charts/chart9.xml"/><Relationship Id="rId21" Type="http://schemas.microsoft.com/office/2007/relationships/hdphoto" Target="../media/hdphoto22.wdp"/><Relationship Id="rId7" Type="http://schemas.openxmlformats.org/officeDocument/2006/relationships/image" Target="../media/image26.tiff"/><Relationship Id="rId12" Type="http://schemas.openxmlformats.org/officeDocument/2006/relationships/image" Target="../media/image30.png"/><Relationship Id="rId17" Type="http://schemas.microsoft.com/office/2007/relationships/hdphoto" Target="../media/hdphoto21.wdp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11" Type="http://schemas.microsoft.com/office/2007/relationships/hdphoto" Target="../media/hdphoto19.wdp"/><Relationship Id="rId24" Type="http://schemas.openxmlformats.org/officeDocument/2006/relationships/image" Target="../media/image38.tiff"/><Relationship Id="rId5" Type="http://schemas.openxmlformats.org/officeDocument/2006/relationships/chart" Target="../charts/chart11.xml"/><Relationship Id="rId15" Type="http://schemas.openxmlformats.org/officeDocument/2006/relationships/image" Target="../media/image32.tiff"/><Relationship Id="rId23" Type="http://schemas.microsoft.com/office/2007/relationships/hdphoto" Target="../media/hdphoto23.wdp"/><Relationship Id="rId10" Type="http://schemas.openxmlformats.org/officeDocument/2006/relationships/image" Target="../media/image29.png"/><Relationship Id="rId19" Type="http://schemas.openxmlformats.org/officeDocument/2006/relationships/image" Target="../media/image35.png"/><Relationship Id="rId4" Type="http://schemas.openxmlformats.org/officeDocument/2006/relationships/chart" Target="../charts/chart10.xml"/><Relationship Id="rId9" Type="http://schemas.openxmlformats.org/officeDocument/2006/relationships/image" Target="../media/image28.jpeg"/><Relationship Id="rId14" Type="http://schemas.openxmlformats.org/officeDocument/2006/relationships/image" Target="../media/image31.tiff"/><Relationship Id="rId22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hdphoto" Target="../media/hdphoto24.wdp"/><Relationship Id="rId7" Type="http://schemas.microsoft.com/office/2007/relationships/hdphoto" Target="../media/hdphoto26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microsoft.com/office/2007/relationships/hdphoto" Target="../media/hdphoto25.wdp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13" Type="http://schemas.openxmlformats.org/officeDocument/2006/relationships/image" Target="../media/image45.tiff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12" Type="http://schemas.openxmlformats.org/officeDocument/2006/relationships/image" Target="../media/image44.tiff"/><Relationship Id="rId2" Type="http://schemas.openxmlformats.org/officeDocument/2006/relationships/chart" Target="../charts/chart14.xml"/><Relationship Id="rId16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8.xml"/><Relationship Id="rId11" Type="http://schemas.openxmlformats.org/officeDocument/2006/relationships/chart" Target="../charts/chart23.xml"/><Relationship Id="rId5" Type="http://schemas.openxmlformats.org/officeDocument/2006/relationships/chart" Target="../charts/chart17.xml"/><Relationship Id="rId15" Type="http://schemas.openxmlformats.org/officeDocument/2006/relationships/chart" Target="../charts/chart24.xml"/><Relationship Id="rId10" Type="http://schemas.openxmlformats.org/officeDocument/2006/relationships/chart" Target="../charts/chart22.xml"/><Relationship Id="rId4" Type="http://schemas.openxmlformats.org/officeDocument/2006/relationships/chart" Target="../charts/chart16.xml"/><Relationship Id="rId9" Type="http://schemas.openxmlformats.org/officeDocument/2006/relationships/chart" Target="../charts/chart21.xml"/><Relationship Id="rId14" Type="http://schemas.openxmlformats.org/officeDocument/2006/relationships/image" Target="../media/image46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8.xml"/><Relationship Id="rId3" Type="http://schemas.openxmlformats.org/officeDocument/2006/relationships/notesSlide" Target="../notesSlides/notesSlide2.xml"/><Relationship Id="rId7" Type="http://schemas.openxmlformats.org/officeDocument/2006/relationships/chart" Target="../charts/chart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26.xml"/><Relationship Id="rId5" Type="http://schemas.openxmlformats.org/officeDocument/2006/relationships/image" Target="../media/image47.e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801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95" y="37898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25" y="1376278"/>
            <a:ext cx="1007118" cy="1782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46663" y="1353139"/>
            <a:ext cx="643805" cy="280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HK2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25" y="1607890"/>
            <a:ext cx="1007118" cy="1782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42679" y="1572416"/>
            <a:ext cx="6388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327" y="1128079"/>
            <a:ext cx="531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DOX: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3696" y="1125521"/>
            <a:ext cx="11955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-   +   -   +   -   +</a:t>
            </a:r>
          </a:p>
        </p:txBody>
      </p:sp>
      <p:sp>
        <p:nvSpPr>
          <p:cNvPr id="24" name="TextBox 23"/>
          <p:cNvSpPr txBox="1"/>
          <p:nvPr/>
        </p:nvSpPr>
        <p:spPr>
          <a:xfrm rot="18829505">
            <a:off x="650059" y="709808"/>
            <a:ext cx="8675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shHK2-1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sp>
        <p:nvSpPr>
          <p:cNvPr id="25" name="TextBox 24"/>
          <p:cNvSpPr txBox="1"/>
          <p:nvPr/>
        </p:nvSpPr>
        <p:spPr>
          <a:xfrm rot="18829505">
            <a:off x="1009387" y="685607"/>
            <a:ext cx="9380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shHK2-2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sp>
        <p:nvSpPr>
          <p:cNvPr id="26" name="TextBox 25"/>
          <p:cNvSpPr txBox="1"/>
          <p:nvPr/>
        </p:nvSpPr>
        <p:spPr>
          <a:xfrm rot="18829505">
            <a:off x="1369902" y="690689"/>
            <a:ext cx="9090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shHK2-3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67986" y="1140047"/>
            <a:ext cx="2447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1216644" y="1140047"/>
            <a:ext cx="2447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1551048" y="1140047"/>
            <a:ext cx="2447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Box 326">
            <a:extLst>
              <a:ext uri="{FF2B5EF4-FFF2-40B4-BE49-F238E27FC236}">
                <a16:creationId xmlns:a16="http://schemas.microsoft.com/office/drawing/2014/main" id="{1B5689FE-5D70-4779-97B3-566B18CDC2E6}"/>
              </a:ext>
            </a:extLst>
          </p:cNvPr>
          <p:cNvSpPr txBox="1"/>
          <p:nvPr/>
        </p:nvSpPr>
        <p:spPr>
          <a:xfrm>
            <a:off x="1514" y="20868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1BA38CA4-F4CB-4E3F-A3A5-1ACFA803A9F2}"/>
              </a:ext>
            </a:extLst>
          </p:cNvPr>
          <p:cNvSpPr txBox="1"/>
          <p:nvPr/>
        </p:nvSpPr>
        <p:spPr>
          <a:xfrm>
            <a:off x="111790" y="2772769"/>
            <a:ext cx="487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HK1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25253709-9515-4990-A793-A7FE043E16E9}"/>
              </a:ext>
            </a:extLst>
          </p:cNvPr>
          <p:cNvSpPr txBox="1"/>
          <p:nvPr/>
        </p:nvSpPr>
        <p:spPr>
          <a:xfrm>
            <a:off x="106537" y="3086442"/>
            <a:ext cx="5383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HK2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AE2AAA4C-C63D-4257-A848-5E4DB3FFC866}"/>
              </a:ext>
            </a:extLst>
          </p:cNvPr>
          <p:cNvSpPr txBox="1"/>
          <p:nvPr/>
        </p:nvSpPr>
        <p:spPr>
          <a:xfrm>
            <a:off x="-44590" y="3382088"/>
            <a:ext cx="7851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AFE42BC5-620A-41B0-BFB2-1B3AF22BE122}"/>
              </a:ext>
            </a:extLst>
          </p:cNvPr>
          <p:cNvSpPr txBox="1"/>
          <p:nvPr/>
        </p:nvSpPr>
        <p:spPr>
          <a:xfrm>
            <a:off x="92150" y="2556328"/>
            <a:ext cx="573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DOX: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080701AB-AFC4-4209-8A50-EF6ED6686078}"/>
              </a:ext>
            </a:extLst>
          </p:cNvPr>
          <p:cNvSpPr txBox="1"/>
          <p:nvPr/>
        </p:nvSpPr>
        <p:spPr>
          <a:xfrm>
            <a:off x="609946" y="2523023"/>
            <a:ext cx="11053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-    +    -    +</a:t>
            </a:r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789CA165-5E91-418E-8AE3-F4A2732B1C87}"/>
              </a:ext>
            </a:extLst>
          </p:cNvPr>
          <p:cNvGrpSpPr/>
          <p:nvPr/>
        </p:nvGrpSpPr>
        <p:grpSpPr>
          <a:xfrm>
            <a:off x="566617" y="2568552"/>
            <a:ext cx="1107588" cy="1062791"/>
            <a:chOff x="667615" y="1426398"/>
            <a:chExt cx="488935" cy="883688"/>
          </a:xfrm>
        </p:grpSpPr>
        <p:pic>
          <p:nvPicPr>
            <p:cNvPr id="334" name="Picture 333">
              <a:extLst>
                <a:ext uri="{FF2B5EF4-FFF2-40B4-BE49-F238E27FC236}">
                  <a16:creationId xmlns:a16="http://schemas.microsoft.com/office/drawing/2014/main" id="{F111EFDF-2F3C-47C5-AFB5-C9AB6E3CD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9" r="-1"/>
            <a:stretch/>
          </p:blipFill>
          <p:spPr>
            <a:xfrm>
              <a:off x="667615" y="1596821"/>
              <a:ext cx="488935" cy="208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35" name="Picture 334">
              <a:extLst>
                <a:ext uri="{FF2B5EF4-FFF2-40B4-BE49-F238E27FC236}">
                  <a16:creationId xmlns:a16="http://schemas.microsoft.com/office/drawing/2014/main" id="{4619EF0E-0C9F-42DA-B444-D558FC255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615" y="1854030"/>
              <a:ext cx="488935" cy="20433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36" name="Picture 335">
              <a:extLst>
                <a:ext uri="{FF2B5EF4-FFF2-40B4-BE49-F238E27FC236}">
                  <a16:creationId xmlns:a16="http://schemas.microsoft.com/office/drawing/2014/main" id="{C5B617BE-9638-4AF2-A129-405157516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615" y="2108807"/>
              <a:ext cx="488935" cy="20127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237F06C4-CA2A-4BB8-9F02-3D32437F8357}"/>
                </a:ext>
              </a:extLst>
            </p:cNvPr>
            <p:cNvCxnSpPr/>
            <p:nvPr/>
          </p:nvCxnSpPr>
          <p:spPr>
            <a:xfrm>
              <a:off x="697623" y="1426398"/>
              <a:ext cx="1869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1847D5E4-F6A0-4683-8934-244B184FB55E}"/>
                </a:ext>
              </a:extLst>
            </p:cNvPr>
            <p:cNvCxnSpPr/>
            <p:nvPr/>
          </p:nvCxnSpPr>
          <p:spPr>
            <a:xfrm>
              <a:off x="947078" y="1426398"/>
              <a:ext cx="1869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9" name="TextBox 338">
            <a:extLst>
              <a:ext uri="{FF2B5EF4-FFF2-40B4-BE49-F238E27FC236}">
                <a16:creationId xmlns:a16="http://schemas.microsoft.com/office/drawing/2014/main" id="{873B2B54-5F71-40E8-AA4C-41949B86F90E}"/>
              </a:ext>
            </a:extLst>
          </p:cNvPr>
          <p:cNvSpPr txBox="1"/>
          <p:nvPr/>
        </p:nvSpPr>
        <p:spPr>
          <a:xfrm>
            <a:off x="1101819" y="2172180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H460HK1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shHK2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9EE4E1D6-E6EC-48A5-A4D9-3B955DB3F057}"/>
              </a:ext>
            </a:extLst>
          </p:cNvPr>
          <p:cNvSpPr txBox="1"/>
          <p:nvPr/>
        </p:nvSpPr>
        <p:spPr>
          <a:xfrm>
            <a:off x="419281" y="2170384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H460/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shHK2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DAF9E43-B91A-4555-9DFD-F10907AFE038}"/>
              </a:ext>
            </a:extLst>
          </p:cNvPr>
          <p:cNvGrpSpPr/>
          <p:nvPr/>
        </p:nvGrpSpPr>
        <p:grpSpPr>
          <a:xfrm>
            <a:off x="2155521" y="459708"/>
            <a:ext cx="2608553" cy="1615042"/>
            <a:chOff x="2682683" y="1594912"/>
            <a:chExt cx="2608553" cy="1615042"/>
          </a:xfrm>
        </p:grpSpPr>
        <p:graphicFrame>
          <p:nvGraphicFramePr>
            <p:cNvPr id="313" name="Chart 31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29329441"/>
                </p:ext>
              </p:extLst>
            </p:nvPr>
          </p:nvGraphicFramePr>
          <p:xfrm>
            <a:off x="2682683" y="1595074"/>
            <a:ext cx="2594860" cy="16017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55FBD-DCF6-4792-8285-991D82750A6C}"/>
                </a:ext>
              </a:extLst>
            </p:cNvPr>
            <p:cNvSpPr/>
            <p:nvPr/>
          </p:nvSpPr>
          <p:spPr>
            <a:xfrm>
              <a:off x="3968497" y="1594912"/>
              <a:ext cx="1322739" cy="15697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D303A466-00A2-4879-BF2F-AFAB2C7BC3F7}"/>
                </a:ext>
              </a:extLst>
            </p:cNvPr>
            <p:cNvSpPr/>
            <p:nvPr/>
          </p:nvSpPr>
          <p:spPr>
            <a:xfrm>
              <a:off x="3112311" y="2980273"/>
              <a:ext cx="2178925" cy="2296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8FFE67A9-9524-40B4-B411-A6AF34CB0DD0}"/>
              </a:ext>
            </a:extLst>
          </p:cNvPr>
          <p:cNvSpPr txBox="1"/>
          <p:nvPr/>
        </p:nvSpPr>
        <p:spPr>
          <a:xfrm>
            <a:off x="3785494" y="394179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359" name="Picture 358">
            <a:extLst>
              <a:ext uri="{FF2B5EF4-FFF2-40B4-BE49-F238E27FC236}">
                <a16:creationId xmlns:a16="http://schemas.microsoft.com/office/drawing/2014/main" id="{129842C1-92C4-4F26-8007-A426B6AE7C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 contras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49603" y="856385"/>
            <a:ext cx="229042" cy="208671"/>
          </a:xfrm>
          <a:prstGeom prst="rect">
            <a:avLst/>
          </a:prstGeom>
        </p:spPr>
      </p:pic>
      <p:pic>
        <p:nvPicPr>
          <p:cNvPr id="360" name="Picture 359">
            <a:extLst>
              <a:ext uri="{FF2B5EF4-FFF2-40B4-BE49-F238E27FC236}">
                <a16:creationId xmlns:a16="http://schemas.microsoft.com/office/drawing/2014/main" id="{BFCFC377-F6B6-4886-A2F7-7932B2B973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5000" contras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0076" y="856385"/>
            <a:ext cx="229042" cy="208671"/>
          </a:xfrm>
          <a:prstGeom prst="rect">
            <a:avLst/>
          </a:prstGeom>
        </p:spPr>
      </p:pic>
      <p:pic>
        <p:nvPicPr>
          <p:cNvPr id="361" name="Picture 360">
            <a:extLst>
              <a:ext uri="{FF2B5EF4-FFF2-40B4-BE49-F238E27FC236}">
                <a16:creationId xmlns:a16="http://schemas.microsoft.com/office/drawing/2014/main" id="{FF3D0F91-3925-4C19-B8D3-26CF04C8770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7000" contras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6383" y="856385"/>
            <a:ext cx="229042" cy="208671"/>
          </a:xfrm>
          <a:prstGeom prst="rect">
            <a:avLst/>
          </a:prstGeom>
        </p:spPr>
      </p:pic>
      <p:pic>
        <p:nvPicPr>
          <p:cNvPr id="362" name="Picture 361">
            <a:extLst>
              <a:ext uri="{FF2B5EF4-FFF2-40B4-BE49-F238E27FC236}">
                <a16:creationId xmlns:a16="http://schemas.microsoft.com/office/drawing/2014/main" id="{00D185F3-0D67-4088-95F8-B6B5F94B777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5000" contras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0076" y="1192501"/>
            <a:ext cx="229042" cy="208671"/>
          </a:xfrm>
          <a:prstGeom prst="rect">
            <a:avLst/>
          </a:prstGeom>
        </p:spPr>
      </p:pic>
      <p:pic>
        <p:nvPicPr>
          <p:cNvPr id="363" name="Picture 362">
            <a:extLst>
              <a:ext uri="{FF2B5EF4-FFF2-40B4-BE49-F238E27FC236}">
                <a16:creationId xmlns:a16="http://schemas.microsoft.com/office/drawing/2014/main" id="{9D361376-1BE7-48ED-9833-F5CF99E16C4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8000" contrast="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49603" y="1192501"/>
            <a:ext cx="229042" cy="208671"/>
          </a:xfrm>
          <a:prstGeom prst="rect">
            <a:avLst/>
          </a:prstGeom>
        </p:spPr>
      </p:pic>
      <p:pic>
        <p:nvPicPr>
          <p:cNvPr id="364" name="Picture 363">
            <a:extLst>
              <a:ext uri="{FF2B5EF4-FFF2-40B4-BE49-F238E27FC236}">
                <a16:creationId xmlns:a16="http://schemas.microsoft.com/office/drawing/2014/main" id="{ECAF6768-BD3A-40EE-A17B-3F42838FC37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5000" contras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6383" y="1192501"/>
            <a:ext cx="229042" cy="208671"/>
          </a:xfrm>
          <a:prstGeom prst="rect">
            <a:avLst/>
          </a:prstGeom>
        </p:spPr>
      </p:pic>
      <p:pic>
        <p:nvPicPr>
          <p:cNvPr id="365" name="Picture 2">
            <a:extLst>
              <a:ext uri="{FF2B5EF4-FFF2-40B4-BE49-F238E27FC236}">
                <a16:creationId xmlns:a16="http://schemas.microsoft.com/office/drawing/2014/main" id="{0FDC92DF-79E5-407A-9951-C9DE9F798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871" y="850035"/>
            <a:ext cx="229043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6" name="Picture 3">
            <a:extLst>
              <a:ext uri="{FF2B5EF4-FFF2-40B4-BE49-F238E27FC236}">
                <a16:creationId xmlns:a16="http://schemas.microsoft.com/office/drawing/2014/main" id="{716A9AD0-C45E-4E5C-9100-660DA3A11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696" y="850035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7" name="Picture 4">
            <a:extLst>
              <a:ext uri="{FF2B5EF4-FFF2-40B4-BE49-F238E27FC236}">
                <a16:creationId xmlns:a16="http://schemas.microsoft.com/office/drawing/2014/main" id="{34979BB5-AC13-4FA7-A13A-E022A11D3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10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35" y="850035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" name="Picture 5">
            <a:extLst>
              <a:ext uri="{FF2B5EF4-FFF2-40B4-BE49-F238E27FC236}">
                <a16:creationId xmlns:a16="http://schemas.microsoft.com/office/drawing/2014/main" id="{80D334BB-2ECC-4A0C-B6D9-B2D731433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871" y="1186151"/>
            <a:ext cx="229043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" name="Picture 6">
            <a:extLst>
              <a:ext uri="{FF2B5EF4-FFF2-40B4-BE49-F238E27FC236}">
                <a16:creationId xmlns:a16="http://schemas.microsoft.com/office/drawing/2014/main" id="{40B33842-A625-411C-8C80-FF650C5D2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696" y="1186151"/>
            <a:ext cx="229043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0" name="Picture 7">
            <a:extLst>
              <a:ext uri="{FF2B5EF4-FFF2-40B4-BE49-F238E27FC236}">
                <a16:creationId xmlns:a16="http://schemas.microsoft.com/office/drawing/2014/main" id="{FFBEDF47-0E26-4E06-84AC-B0C3399C7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35" y="1186151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" name="Picture 3">
            <a:extLst>
              <a:ext uri="{FF2B5EF4-FFF2-40B4-BE49-F238E27FC236}">
                <a16:creationId xmlns:a16="http://schemas.microsoft.com/office/drawing/2014/main" id="{90A5D04D-BBDF-4884-9EAB-AF9D3ECB6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893" y="848542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2" name="Picture 4">
            <a:extLst>
              <a:ext uri="{FF2B5EF4-FFF2-40B4-BE49-F238E27FC236}">
                <a16:creationId xmlns:a16="http://schemas.microsoft.com/office/drawing/2014/main" id="{BCF77832-F002-4C17-ACF2-5D757D6BC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01" y="848542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" name="Picture 5">
            <a:extLst>
              <a:ext uri="{FF2B5EF4-FFF2-40B4-BE49-F238E27FC236}">
                <a16:creationId xmlns:a16="http://schemas.microsoft.com/office/drawing/2014/main" id="{FD04CDC4-7436-44D2-BB90-AD09F2211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940" y="848542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4" name="Picture 373">
            <a:extLst>
              <a:ext uri="{FF2B5EF4-FFF2-40B4-BE49-F238E27FC236}">
                <a16:creationId xmlns:a16="http://schemas.microsoft.com/office/drawing/2014/main" id="{0E07DF0A-1142-4E11-B83A-BE41345E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940" y="1184658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5" name="Picture 7">
            <a:extLst>
              <a:ext uri="{FF2B5EF4-FFF2-40B4-BE49-F238E27FC236}">
                <a16:creationId xmlns:a16="http://schemas.microsoft.com/office/drawing/2014/main" id="{2BF5C66F-CFDB-4861-A8DB-557AB58D4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893" y="1184658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6" name="Picture 8">
            <a:extLst>
              <a:ext uri="{FF2B5EF4-FFF2-40B4-BE49-F238E27FC236}">
                <a16:creationId xmlns:a16="http://schemas.microsoft.com/office/drawing/2014/main" id="{737D39A8-01C8-4101-BAD9-2989B08AD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rightnessContrast bright="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01" y="1184658"/>
            <a:ext cx="229042" cy="2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7" name="Rounded Rectangle 65">
            <a:extLst>
              <a:ext uri="{FF2B5EF4-FFF2-40B4-BE49-F238E27FC236}">
                <a16:creationId xmlns:a16="http://schemas.microsoft.com/office/drawing/2014/main" id="{DA2E3137-7CB7-41D5-949D-DD02948487B4}"/>
              </a:ext>
            </a:extLst>
          </p:cNvPr>
          <p:cNvSpPr/>
          <p:nvPr/>
        </p:nvSpPr>
        <p:spPr>
          <a:xfrm>
            <a:off x="4417575" y="827590"/>
            <a:ext cx="764819" cy="26683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78" name="Rounded Rectangle 66">
            <a:extLst>
              <a:ext uri="{FF2B5EF4-FFF2-40B4-BE49-F238E27FC236}">
                <a16:creationId xmlns:a16="http://schemas.microsoft.com/office/drawing/2014/main" id="{EF926048-67EE-4045-9449-F3CF30EB47C6}"/>
              </a:ext>
            </a:extLst>
          </p:cNvPr>
          <p:cNvSpPr/>
          <p:nvPr/>
        </p:nvSpPr>
        <p:spPr>
          <a:xfrm>
            <a:off x="5322783" y="821240"/>
            <a:ext cx="764819" cy="26683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96" name="Rounded Rectangle 67">
            <a:extLst>
              <a:ext uri="{FF2B5EF4-FFF2-40B4-BE49-F238E27FC236}">
                <a16:creationId xmlns:a16="http://schemas.microsoft.com/office/drawing/2014/main" id="{08DF9F07-E2F1-4619-9E40-CF2F291278F7}"/>
              </a:ext>
            </a:extLst>
          </p:cNvPr>
          <p:cNvSpPr/>
          <p:nvPr/>
        </p:nvSpPr>
        <p:spPr>
          <a:xfrm>
            <a:off x="6240860" y="820804"/>
            <a:ext cx="764819" cy="26683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97" name="Rounded Rectangle 68">
            <a:extLst>
              <a:ext uri="{FF2B5EF4-FFF2-40B4-BE49-F238E27FC236}">
                <a16:creationId xmlns:a16="http://schemas.microsoft.com/office/drawing/2014/main" id="{2F79F701-59E3-4273-800A-40B784952A34}"/>
              </a:ext>
            </a:extLst>
          </p:cNvPr>
          <p:cNvSpPr/>
          <p:nvPr/>
        </p:nvSpPr>
        <p:spPr>
          <a:xfrm>
            <a:off x="4417575" y="1163302"/>
            <a:ext cx="764819" cy="26683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98" name="Rounded Rectangle 69">
            <a:extLst>
              <a:ext uri="{FF2B5EF4-FFF2-40B4-BE49-F238E27FC236}">
                <a16:creationId xmlns:a16="http://schemas.microsoft.com/office/drawing/2014/main" id="{B7F05F02-BCF4-47D4-9D0D-773458D8516E}"/>
              </a:ext>
            </a:extLst>
          </p:cNvPr>
          <p:cNvSpPr/>
          <p:nvPr/>
        </p:nvSpPr>
        <p:spPr>
          <a:xfrm>
            <a:off x="5322783" y="1157004"/>
            <a:ext cx="764819" cy="26683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99" name="Rounded Rectangle 70">
            <a:extLst>
              <a:ext uri="{FF2B5EF4-FFF2-40B4-BE49-F238E27FC236}">
                <a16:creationId xmlns:a16="http://schemas.microsoft.com/office/drawing/2014/main" id="{B42E9D1E-E840-4089-9809-B634B381169F}"/>
              </a:ext>
            </a:extLst>
          </p:cNvPr>
          <p:cNvSpPr/>
          <p:nvPr/>
        </p:nvSpPr>
        <p:spPr>
          <a:xfrm>
            <a:off x="6240860" y="1156569"/>
            <a:ext cx="764819" cy="26683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77FC05E4-3A02-4B66-809A-9C269B5A3F12}"/>
              </a:ext>
            </a:extLst>
          </p:cNvPr>
          <p:cNvSpPr txBox="1"/>
          <p:nvPr/>
        </p:nvSpPr>
        <p:spPr>
          <a:xfrm>
            <a:off x="3901732" y="840750"/>
            <a:ext cx="5838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- DOX:</a:t>
            </a: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A7C3D5A4-BD74-4595-A43A-9881A8D81343}"/>
              </a:ext>
            </a:extLst>
          </p:cNvPr>
          <p:cNvSpPr txBox="1"/>
          <p:nvPr/>
        </p:nvSpPr>
        <p:spPr>
          <a:xfrm>
            <a:off x="3869934" y="1160362"/>
            <a:ext cx="6158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+ DOX:</a:t>
            </a:r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106932C6-AFDE-4D27-955A-6890557E2BAD}"/>
              </a:ext>
            </a:extLst>
          </p:cNvPr>
          <p:cNvSpPr txBox="1"/>
          <p:nvPr/>
        </p:nvSpPr>
        <p:spPr>
          <a:xfrm>
            <a:off x="4328814" y="534828"/>
            <a:ext cx="1013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Hep3B/shCtrl</a:t>
            </a: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10AF0D03-2E37-4F5B-82D3-33637EA9508F}"/>
              </a:ext>
            </a:extLst>
          </p:cNvPr>
          <p:cNvSpPr txBox="1"/>
          <p:nvPr/>
        </p:nvSpPr>
        <p:spPr>
          <a:xfrm>
            <a:off x="5164676" y="534828"/>
            <a:ext cx="11416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Hep3B/shHK2-1</a:t>
            </a:r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7B878CE0-4734-487D-90DF-7EF381CAAE46}"/>
              </a:ext>
            </a:extLst>
          </p:cNvPr>
          <p:cNvSpPr txBox="1"/>
          <p:nvPr/>
        </p:nvSpPr>
        <p:spPr>
          <a:xfrm>
            <a:off x="6119374" y="534828"/>
            <a:ext cx="11416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Hep3B/shHK2-2</a:t>
            </a: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36143E15-580B-48D2-9686-00421A377A25}"/>
              </a:ext>
            </a:extLst>
          </p:cNvPr>
          <p:cNvSpPr txBox="1"/>
          <p:nvPr/>
        </p:nvSpPr>
        <p:spPr>
          <a:xfrm>
            <a:off x="248521" y="469593"/>
            <a:ext cx="6458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Hep3B:</a:t>
            </a:r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D3265770-2C80-44B2-AF76-D7B5525E08E3}"/>
              </a:ext>
            </a:extLst>
          </p:cNvPr>
          <p:cNvSpPr txBox="1"/>
          <p:nvPr/>
        </p:nvSpPr>
        <p:spPr>
          <a:xfrm>
            <a:off x="1952830" y="200810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0998767C-10EB-46C1-BCAF-0126C75EF3EB}"/>
              </a:ext>
            </a:extLst>
          </p:cNvPr>
          <p:cNvGrpSpPr/>
          <p:nvPr/>
        </p:nvGrpSpPr>
        <p:grpSpPr>
          <a:xfrm>
            <a:off x="2675583" y="3424606"/>
            <a:ext cx="1709061" cy="794051"/>
            <a:chOff x="3380172" y="5977357"/>
            <a:chExt cx="1185762" cy="789177"/>
          </a:xfrm>
        </p:grpSpPr>
        <p:sp>
          <p:nvSpPr>
            <p:cNvPr id="515" name="TextBox 514">
              <a:extLst>
                <a:ext uri="{FF2B5EF4-FFF2-40B4-BE49-F238E27FC236}">
                  <a16:creationId xmlns:a16="http://schemas.microsoft.com/office/drawing/2014/main" id="{A97C66A9-DF74-403B-8B55-B3BC50850A4C}"/>
                </a:ext>
              </a:extLst>
            </p:cNvPr>
            <p:cNvSpPr txBox="1"/>
            <p:nvPr/>
          </p:nvSpPr>
          <p:spPr>
            <a:xfrm rot="16200000">
              <a:off x="3207351" y="6288422"/>
              <a:ext cx="516471" cy="170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</a:p>
          </p:txBody>
        </p:sp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264DDC09-B4CC-4044-A8EA-C14B5AA15B03}"/>
                </a:ext>
              </a:extLst>
            </p:cNvPr>
            <p:cNvSpPr txBox="1"/>
            <p:nvPr/>
          </p:nvSpPr>
          <p:spPr>
            <a:xfrm rot="16200000">
              <a:off x="3368003" y="6267403"/>
              <a:ext cx="585832" cy="170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shHK2</a:t>
              </a: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7E109DBE-B189-4B13-894B-87EEFF175F97}"/>
                </a:ext>
              </a:extLst>
            </p:cNvPr>
            <p:cNvSpPr txBox="1"/>
            <p:nvPr/>
          </p:nvSpPr>
          <p:spPr>
            <a:xfrm>
              <a:off x="3405870" y="6521822"/>
              <a:ext cx="442511" cy="2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Day 0</a:t>
              </a:r>
            </a:p>
          </p:txBody>
        </p:sp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CEC6EC70-8A22-4EAE-9627-F3309CF3BC44}"/>
                </a:ext>
              </a:extLst>
            </p:cNvPr>
            <p:cNvSpPr txBox="1"/>
            <p:nvPr/>
          </p:nvSpPr>
          <p:spPr>
            <a:xfrm>
              <a:off x="3753680" y="6521824"/>
              <a:ext cx="460129" cy="2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Day 4</a:t>
              </a:r>
            </a:p>
          </p:txBody>
        </p:sp>
        <p:sp>
          <p:nvSpPr>
            <p:cNvPr id="519" name="TextBox 518">
              <a:extLst>
                <a:ext uri="{FF2B5EF4-FFF2-40B4-BE49-F238E27FC236}">
                  <a16:creationId xmlns:a16="http://schemas.microsoft.com/office/drawing/2014/main" id="{3F802D82-8338-406E-AA0C-BC36BFCA61B1}"/>
                </a:ext>
              </a:extLst>
            </p:cNvPr>
            <p:cNvSpPr txBox="1"/>
            <p:nvPr/>
          </p:nvSpPr>
          <p:spPr>
            <a:xfrm>
              <a:off x="4129022" y="6521824"/>
              <a:ext cx="436912" cy="2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Day 8</a:t>
              </a:r>
            </a:p>
          </p:txBody>
        </p: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BC3A1F46-38A2-455A-852E-8208A4590BAB}"/>
                </a:ext>
              </a:extLst>
            </p:cNvPr>
            <p:cNvCxnSpPr/>
            <p:nvPr/>
          </p:nvCxnSpPr>
          <p:spPr>
            <a:xfrm flipH="1">
              <a:off x="3381206" y="5982409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19FE7495-1CF8-4865-9AE2-E0AF1258E568}"/>
                </a:ext>
              </a:extLst>
            </p:cNvPr>
            <p:cNvCxnSpPr/>
            <p:nvPr/>
          </p:nvCxnSpPr>
          <p:spPr>
            <a:xfrm flipH="1">
              <a:off x="3754513" y="5982409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7F54F3BB-5B62-4504-9132-5D6A4DE7A821}"/>
                </a:ext>
              </a:extLst>
            </p:cNvPr>
            <p:cNvCxnSpPr/>
            <p:nvPr/>
          </p:nvCxnSpPr>
          <p:spPr>
            <a:xfrm flipH="1">
              <a:off x="4114475" y="5982409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2DD69543-7E2A-407E-9DFB-608BDD3518F7}"/>
                </a:ext>
              </a:extLst>
            </p:cNvPr>
            <p:cNvCxnSpPr/>
            <p:nvPr/>
          </p:nvCxnSpPr>
          <p:spPr>
            <a:xfrm flipH="1">
              <a:off x="4483597" y="5977357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38F14B9F-A30F-45A2-B390-8971EB66F6E3}"/>
                </a:ext>
              </a:extLst>
            </p:cNvPr>
            <p:cNvCxnSpPr/>
            <p:nvPr/>
          </p:nvCxnSpPr>
          <p:spPr>
            <a:xfrm flipH="1">
              <a:off x="3569163" y="5977357"/>
              <a:ext cx="0" cy="4846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6124370F-AC36-44C1-8FF5-1D4B0D8F4F31}"/>
                </a:ext>
              </a:extLst>
            </p:cNvPr>
            <p:cNvSpPr txBox="1"/>
            <p:nvPr/>
          </p:nvSpPr>
          <p:spPr>
            <a:xfrm rot="16200000">
              <a:off x="3576370" y="6291198"/>
              <a:ext cx="516471" cy="170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735A6360-4406-4ED2-AA48-87265E792481}"/>
                </a:ext>
              </a:extLst>
            </p:cNvPr>
            <p:cNvSpPr txBox="1"/>
            <p:nvPr/>
          </p:nvSpPr>
          <p:spPr>
            <a:xfrm rot="16200000">
              <a:off x="3743427" y="6254233"/>
              <a:ext cx="588798" cy="170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shHK2</a:t>
              </a:r>
            </a:p>
          </p:txBody>
        </p:sp>
        <p:cxnSp>
          <p:nvCxnSpPr>
            <p:cNvPr id="527" name="Straight Connector 526">
              <a:extLst>
                <a:ext uri="{FF2B5EF4-FFF2-40B4-BE49-F238E27FC236}">
                  <a16:creationId xmlns:a16="http://schemas.microsoft.com/office/drawing/2014/main" id="{2C94BBBC-EE7F-4800-83D2-E79B4DA4B2CE}"/>
                </a:ext>
              </a:extLst>
            </p:cNvPr>
            <p:cNvCxnSpPr/>
            <p:nvPr/>
          </p:nvCxnSpPr>
          <p:spPr>
            <a:xfrm flipH="1">
              <a:off x="3929374" y="5980133"/>
              <a:ext cx="0" cy="4846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87C880E3-4EE4-4776-BF1E-9D2EC5E90090}"/>
                </a:ext>
              </a:extLst>
            </p:cNvPr>
            <p:cNvSpPr txBox="1"/>
            <p:nvPr/>
          </p:nvSpPr>
          <p:spPr>
            <a:xfrm rot="16200000">
              <a:off x="3947781" y="6291195"/>
              <a:ext cx="516471" cy="170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AB14B3A4-60D7-4C88-9065-8AD9FF6A7882}"/>
                </a:ext>
              </a:extLst>
            </p:cNvPr>
            <p:cNvSpPr txBox="1"/>
            <p:nvPr/>
          </p:nvSpPr>
          <p:spPr>
            <a:xfrm rot="16200000">
              <a:off x="4108860" y="6251035"/>
              <a:ext cx="596098" cy="170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shHK2</a:t>
              </a:r>
            </a:p>
          </p:txBody>
        </p:sp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EB09BB19-5EA5-411B-9AAA-5905A254C557}"/>
                </a:ext>
              </a:extLst>
            </p:cNvPr>
            <p:cNvCxnSpPr/>
            <p:nvPr/>
          </p:nvCxnSpPr>
          <p:spPr>
            <a:xfrm flipH="1">
              <a:off x="4298005" y="5980129"/>
              <a:ext cx="0" cy="4846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1" name="TextBox 530">
            <a:extLst>
              <a:ext uri="{FF2B5EF4-FFF2-40B4-BE49-F238E27FC236}">
                <a16:creationId xmlns:a16="http://schemas.microsoft.com/office/drawing/2014/main" id="{2100BA3E-BF6C-462C-921B-9F427F10569E}"/>
              </a:ext>
            </a:extLst>
          </p:cNvPr>
          <p:cNvSpPr txBox="1"/>
          <p:nvPr/>
        </p:nvSpPr>
        <p:spPr>
          <a:xfrm>
            <a:off x="3160776" y="2102007"/>
            <a:ext cx="7363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Hep3B</a:t>
            </a:r>
          </a:p>
        </p:txBody>
      </p:sp>
      <p:graphicFrame>
        <p:nvGraphicFramePr>
          <p:cNvPr id="532" name="Object 531">
            <a:extLst>
              <a:ext uri="{FF2B5EF4-FFF2-40B4-BE49-F238E27FC236}">
                <a16:creationId xmlns:a16="http://schemas.microsoft.com/office/drawing/2014/main" id="{94BBCF49-9D15-43E0-8B28-4CBA6482A6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4481450"/>
              </p:ext>
            </p:extLst>
          </p:nvPr>
        </p:nvGraphicFramePr>
        <p:xfrm>
          <a:off x="1932880" y="2139260"/>
          <a:ext cx="2760663" cy="159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Prism 6" r:id="rId45" imgW="3242662" imgH="1841828" progId="Prism6.Document">
                  <p:embed/>
                </p:oleObj>
              </mc:Choice>
              <mc:Fallback>
                <p:oleObj name="Prism 6" r:id="rId45" imgW="3242662" imgH="1841828" progId="Prism6.Document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1932880" y="2139260"/>
                        <a:ext cx="2760663" cy="159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3" name="TextBox 532">
            <a:extLst>
              <a:ext uri="{FF2B5EF4-FFF2-40B4-BE49-F238E27FC236}">
                <a16:creationId xmlns:a16="http://schemas.microsoft.com/office/drawing/2014/main" id="{FD24AE00-C052-43B7-8553-47E0688DB51B}"/>
              </a:ext>
            </a:extLst>
          </p:cNvPr>
          <p:cNvSpPr txBox="1"/>
          <p:nvPr/>
        </p:nvSpPr>
        <p:spPr>
          <a:xfrm rot="16200000">
            <a:off x="2569511" y="2957294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93%</a:t>
            </a: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921DCB7F-0948-482F-8133-31BDC1BF9724}"/>
              </a:ext>
            </a:extLst>
          </p:cNvPr>
          <p:cNvSpPr txBox="1"/>
          <p:nvPr/>
        </p:nvSpPr>
        <p:spPr>
          <a:xfrm rot="16200000">
            <a:off x="2698616" y="2957294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93%</a:t>
            </a: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E37501DD-E6B9-4D58-B8AA-8FC7BD3A7267}"/>
              </a:ext>
            </a:extLst>
          </p:cNvPr>
          <p:cNvSpPr txBox="1"/>
          <p:nvPr/>
        </p:nvSpPr>
        <p:spPr>
          <a:xfrm rot="16200000">
            <a:off x="2833473" y="2957294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93%</a:t>
            </a:r>
          </a:p>
        </p:txBody>
      </p:sp>
      <p:sp>
        <p:nvSpPr>
          <p:cNvPr id="536" name="TextBox 535">
            <a:extLst>
              <a:ext uri="{FF2B5EF4-FFF2-40B4-BE49-F238E27FC236}">
                <a16:creationId xmlns:a16="http://schemas.microsoft.com/office/drawing/2014/main" id="{4B9B9BAB-F2D0-48D7-AAE4-8CBB31C90957}"/>
              </a:ext>
            </a:extLst>
          </p:cNvPr>
          <p:cNvSpPr txBox="1"/>
          <p:nvPr/>
        </p:nvSpPr>
        <p:spPr>
          <a:xfrm rot="16200000">
            <a:off x="2968331" y="2957294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93%</a:t>
            </a:r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3836F77B-392A-4814-99AE-3D6B10D2DCDA}"/>
              </a:ext>
            </a:extLst>
          </p:cNvPr>
          <p:cNvSpPr txBox="1"/>
          <p:nvPr/>
        </p:nvSpPr>
        <p:spPr>
          <a:xfrm rot="16200000">
            <a:off x="3099328" y="2738249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</a:p>
        </p:txBody>
      </p:sp>
      <p:sp>
        <p:nvSpPr>
          <p:cNvPr id="538" name="TextBox 537">
            <a:extLst>
              <a:ext uri="{FF2B5EF4-FFF2-40B4-BE49-F238E27FC236}">
                <a16:creationId xmlns:a16="http://schemas.microsoft.com/office/drawing/2014/main" id="{0ACBB6EA-BA35-44D4-A14C-56DCD835FB1F}"/>
              </a:ext>
            </a:extLst>
          </p:cNvPr>
          <p:cNvSpPr txBox="1"/>
          <p:nvPr/>
        </p:nvSpPr>
        <p:spPr>
          <a:xfrm rot="16200000">
            <a:off x="3234185" y="2738249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92%</a:t>
            </a: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E6B9810A-43AF-4997-9213-B9B178B58261}"/>
              </a:ext>
            </a:extLst>
          </p:cNvPr>
          <p:cNvSpPr txBox="1"/>
          <p:nvPr/>
        </p:nvSpPr>
        <p:spPr>
          <a:xfrm rot="16200000">
            <a:off x="3363291" y="2738249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90%</a:t>
            </a:r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6A2FF417-846B-4EEF-BE1F-4E5283728533}"/>
              </a:ext>
            </a:extLst>
          </p:cNvPr>
          <p:cNvSpPr txBox="1"/>
          <p:nvPr/>
        </p:nvSpPr>
        <p:spPr>
          <a:xfrm rot="16200000">
            <a:off x="3489614" y="2856296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89%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8F122612-4783-4EA0-8426-8188ACE16BB4}"/>
              </a:ext>
            </a:extLst>
          </p:cNvPr>
          <p:cNvSpPr txBox="1"/>
          <p:nvPr/>
        </p:nvSpPr>
        <p:spPr>
          <a:xfrm rot="16200000">
            <a:off x="3629245" y="2202847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95%</a:t>
            </a: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AE5F94FE-59D7-45A1-AF7E-5DDF6CD5CD8B}"/>
              </a:ext>
            </a:extLst>
          </p:cNvPr>
          <p:cNvSpPr txBox="1"/>
          <p:nvPr/>
        </p:nvSpPr>
        <p:spPr>
          <a:xfrm rot="16200000">
            <a:off x="3763079" y="2202847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0D72C182-257E-491C-940C-9B2FA1CF095B}"/>
              </a:ext>
            </a:extLst>
          </p:cNvPr>
          <p:cNvSpPr txBox="1"/>
          <p:nvPr/>
        </p:nvSpPr>
        <p:spPr>
          <a:xfrm rot="16200000">
            <a:off x="3896914" y="2208597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93%</a:t>
            </a: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8C4874FE-5A2A-4C95-B3CB-21D2CE73498C}"/>
              </a:ext>
            </a:extLst>
          </p:cNvPr>
          <p:cNvSpPr txBox="1"/>
          <p:nvPr/>
        </p:nvSpPr>
        <p:spPr>
          <a:xfrm rot="16200000">
            <a:off x="4032841" y="2780549"/>
            <a:ext cx="428808" cy="265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66%</a:t>
            </a:r>
          </a:p>
        </p:txBody>
      </p:sp>
      <p:graphicFrame>
        <p:nvGraphicFramePr>
          <p:cNvPr id="545" name="Object 544">
            <a:extLst>
              <a:ext uri="{FF2B5EF4-FFF2-40B4-BE49-F238E27FC236}">
                <a16:creationId xmlns:a16="http://schemas.microsoft.com/office/drawing/2014/main" id="{404D1CC8-1F04-4467-8ECB-88BBCA8919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952144"/>
              </p:ext>
            </p:extLst>
          </p:nvPr>
        </p:nvGraphicFramePr>
        <p:xfrm>
          <a:off x="4255172" y="2166248"/>
          <a:ext cx="3141663" cy="156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Prism 6" r:id="rId47" imgW="3658979" imgH="1814456" progId="Prism6.Document">
                  <p:embed/>
                </p:oleObj>
              </mc:Choice>
              <mc:Fallback>
                <p:oleObj name="Prism 6" r:id="rId47" imgW="3658979" imgH="1814456" progId="Prism6.Document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4255172" y="2166248"/>
                        <a:ext cx="3141663" cy="1563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6" name="Group 545">
            <a:extLst>
              <a:ext uri="{FF2B5EF4-FFF2-40B4-BE49-F238E27FC236}">
                <a16:creationId xmlns:a16="http://schemas.microsoft.com/office/drawing/2014/main" id="{B70B345C-2DA3-4A70-B8E9-119C12196FA0}"/>
              </a:ext>
            </a:extLst>
          </p:cNvPr>
          <p:cNvGrpSpPr/>
          <p:nvPr/>
        </p:nvGrpSpPr>
        <p:grpSpPr>
          <a:xfrm>
            <a:off x="4999486" y="3417713"/>
            <a:ext cx="1685986" cy="799613"/>
            <a:chOff x="3381206" y="5977357"/>
            <a:chExt cx="1163032" cy="794706"/>
          </a:xfrm>
        </p:grpSpPr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5C7833A4-ABA8-4BA8-8C88-67984DC29EBD}"/>
                </a:ext>
              </a:extLst>
            </p:cNvPr>
            <p:cNvSpPr txBox="1"/>
            <p:nvPr/>
          </p:nvSpPr>
          <p:spPr>
            <a:xfrm rot="16200000">
              <a:off x="3222839" y="6286431"/>
              <a:ext cx="515350" cy="169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</a:p>
          </p:txBody>
        </p:sp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450FF4F1-7A21-4A5B-AAFA-AFD4E7A4169F}"/>
                </a:ext>
              </a:extLst>
            </p:cNvPr>
            <p:cNvSpPr txBox="1"/>
            <p:nvPr/>
          </p:nvSpPr>
          <p:spPr>
            <a:xfrm rot="16200000">
              <a:off x="3372684" y="6265724"/>
              <a:ext cx="576551" cy="169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shHK2</a:t>
              </a: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EA61DAAF-D11D-4160-8062-EF62731ADD56}"/>
                </a:ext>
              </a:extLst>
            </p:cNvPr>
            <p:cNvSpPr txBox="1"/>
            <p:nvPr/>
          </p:nvSpPr>
          <p:spPr>
            <a:xfrm>
              <a:off x="3407657" y="6527351"/>
              <a:ext cx="429352" cy="2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Day 0</a:t>
              </a:r>
            </a:p>
          </p:txBody>
        </p:sp>
        <p:sp>
          <p:nvSpPr>
            <p:cNvPr id="550" name="TextBox 549">
              <a:extLst>
                <a:ext uri="{FF2B5EF4-FFF2-40B4-BE49-F238E27FC236}">
                  <a16:creationId xmlns:a16="http://schemas.microsoft.com/office/drawing/2014/main" id="{8434C048-29AD-4555-8821-605FF671BF00}"/>
                </a:ext>
              </a:extLst>
            </p:cNvPr>
            <p:cNvSpPr txBox="1"/>
            <p:nvPr/>
          </p:nvSpPr>
          <p:spPr>
            <a:xfrm>
              <a:off x="3772418" y="6527353"/>
              <a:ext cx="438829" cy="2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Day 4</a:t>
              </a:r>
            </a:p>
          </p:txBody>
        </p:sp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F53598A9-B303-4F3C-A57E-6147303D3F4D}"/>
                </a:ext>
              </a:extLst>
            </p:cNvPr>
            <p:cNvSpPr txBox="1"/>
            <p:nvPr/>
          </p:nvSpPr>
          <p:spPr>
            <a:xfrm>
              <a:off x="4122719" y="6527352"/>
              <a:ext cx="421519" cy="2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Day 8</a:t>
              </a:r>
            </a:p>
          </p:txBody>
        </p:sp>
        <p:cxnSp>
          <p:nvCxnSpPr>
            <p:cNvPr id="552" name="Straight Connector 551">
              <a:extLst>
                <a:ext uri="{FF2B5EF4-FFF2-40B4-BE49-F238E27FC236}">
                  <a16:creationId xmlns:a16="http://schemas.microsoft.com/office/drawing/2014/main" id="{A898D970-FF04-4C37-B659-86178F90C087}"/>
                </a:ext>
              </a:extLst>
            </p:cNvPr>
            <p:cNvCxnSpPr/>
            <p:nvPr/>
          </p:nvCxnSpPr>
          <p:spPr>
            <a:xfrm flipH="1">
              <a:off x="3381206" y="5982409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3" name="Straight Connector 552">
              <a:extLst>
                <a:ext uri="{FF2B5EF4-FFF2-40B4-BE49-F238E27FC236}">
                  <a16:creationId xmlns:a16="http://schemas.microsoft.com/office/drawing/2014/main" id="{E81C40AB-DD9A-4B01-A9A8-A7DF0219CC4F}"/>
                </a:ext>
              </a:extLst>
            </p:cNvPr>
            <p:cNvCxnSpPr/>
            <p:nvPr/>
          </p:nvCxnSpPr>
          <p:spPr>
            <a:xfrm flipH="1">
              <a:off x="3754513" y="5982409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Straight Connector 553">
              <a:extLst>
                <a:ext uri="{FF2B5EF4-FFF2-40B4-BE49-F238E27FC236}">
                  <a16:creationId xmlns:a16="http://schemas.microsoft.com/office/drawing/2014/main" id="{74125BDF-83FF-4ED6-8E82-3F336584731E}"/>
                </a:ext>
              </a:extLst>
            </p:cNvPr>
            <p:cNvCxnSpPr/>
            <p:nvPr/>
          </p:nvCxnSpPr>
          <p:spPr>
            <a:xfrm flipH="1">
              <a:off x="4114475" y="5982409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5" name="Straight Connector 554">
              <a:extLst>
                <a:ext uri="{FF2B5EF4-FFF2-40B4-BE49-F238E27FC236}">
                  <a16:creationId xmlns:a16="http://schemas.microsoft.com/office/drawing/2014/main" id="{F4D8CD6E-DD8E-4FC3-9E3A-2D49CA3B0B14}"/>
                </a:ext>
              </a:extLst>
            </p:cNvPr>
            <p:cNvCxnSpPr/>
            <p:nvPr/>
          </p:nvCxnSpPr>
          <p:spPr>
            <a:xfrm flipH="1">
              <a:off x="4483597" y="5977357"/>
              <a:ext cx="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Straight Connector 555">
              <a:extLst>
                <a:ext uri="{FF2B5EF4-FFF2-40B4-BE49-F238E27FC236}">
                  <a16:creationId xmlns:a16="http://schemas.microsoft.com/office/drawing/2014/main" id="{1E9D0884-A27F-4E10-81E5-847A5C269027}"/>
                </a:ext>
              </a:extLst>
            </p:cNvPr>
            <p:cNvCxnSpPr/>
            <p:nvPr/>
          </p:nvCxnSpPr>
          <p:spPr>
            <a:xfrm flipH="1">
              <a:off x="3569163" y="5977357"/>
              <a:ext cx="0" cy="4846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3C7F56FB-17C3-40AB-9CB9-501F99B21973}"/>
                </a:ext>
              </a:extLst>
            </p:cNvPr>
            <p:cNvSpPr txBox="1"/>
            <p:nvPr/>
          </p:nvSpPr>
          <p:spPr>
            <a:xfrm rot="16200000">
              <a:off x="3596436" y="6289207"/>
              <a:ext cx="515352" cy="169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</a:p>
          </p:txBody>
        </p:sp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1BD4BF69-F2E0-4E21-B048-1A7D484F26F6}"/>
                </a:ext>
              </a:extLst>
            </p:cNvPr>
            <p:cNvSpPr txBox="1"/>
            <p:nvPr/>
          </p:nvSpPr>
          <p:spPr>
            <a:xfrm rot="16200000">
              <a:off x="3742738" y="6263749"/>
              <a:ext cx="567040" cy="169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shHK2</a:t>
              </a:r>
            </a:p>
          </p:txBody>
        </p:sp>
        <p:cxnSp>
          <p:nvCxnSpPr>
            <p:cNvPr id="559" name="Straight Connector 558">
              <a:extLst>
                <a:ext uri="{FF2B5EF4-FFF2-40B4-BE49-F238E27FC236}">
                  <a16:creationId xmlns:a16="http://schemas.microsoft.com/office/drawing/2014/main" id="{12B3DBD4-77EF-4EF1-B217-9C0DDB983AE7}"/>
                </a:ext>
              </a:extLst>
            </p:cNvPr>
            <p:cNvCxnSpPr/>
            <p:nvPr/>
          </p:nvCxnSpPr>
          <p:spPr>
            <a:xfrm flipH="1">
              <a:off x="3929374" y="5980133"/>
              <a:ext cx="0" cy="4846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0" name="TextBox 559">
              <a:extLst>
                <a:ext uri="{FF2B5EF4-FFF2-40B4-BE49-F238E27FC236}">
                  <a16:creationId xmlns:a16="http://schemas.microsoft.com/office/drawing/2014/main" id="{96B89C34-DA5D-405E-8DF2-98CCBC749E71}"/>
                </a:ext>
              </a:extLst>
            </p:cNvPr>
            <p:cNvSpPr txBox="1"/>
            <p:nvPr/>
          </p:nvSpPr>
          <p:spPr>
            <a:xfrm rot="16200000">
              <a:off x="3962665" y="6281870"/>
              <a:ext cx="515350" cy="169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shCtrl</a:t>
              </a:r>
            </a:p>
          </p:txBody>
        </p:sp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98B1801E-A2D0-43BF-83DE-9ADE29DD5021}"/>
                </a:ext>
              </a:extLst>
            </p:cNvPr>
            <p:cNvSpPr txBox="1"/>
            <p:nvPr/>
          </p:nvSpPr>
          <p:spPr>
            <a:xfrm rot="16200000">
              <a:off x="4108709" y="6273275"/>
              <a:ext cx="562187" cy="169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shHK2</a:t>
              </a:r>
            </a:p>
          </p:txBody>
        </p:sp>
        <p:cxnSp>
          <p:nvCxnSpPr>
            <p:cNvPr id="562" name="Straight Connector 561">
              <a:extLst>
                <a:ext uri="{FF2B5EF4-FFF2-40B4-BE49-F238E27FC236}">
                  <a16:creationId xmlns:a16="http://schemas.microsoft.com/office/drawing/2014/main" id="{166E35CB-758B-4594-829C-16C2DC547C2B}"/>
                </a:ext>
              </a:extLst>
            </p:cNvPr>
            <p:cNvCxnSpPr/>
            <p:nvPr/>
          </p:nvCxnSpPr>
          <p:spPr>
            <a:xfrm flipH="1">
              <a:off x="4298005" y="5980129"/>
              <a:ext cx="0" cy="4846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3" name="TextBox 562">
            <a:extLst>
              <a:ext uri="{FF2B5EF4-FFF2-40B4-BE49-F238E27FC236}">
                <a16:creationId xmlns:a16="http://schemas.microsoft.com/office/drawing/2014/main" id="{9424B5F3-0C4F-4ACA-B7B9-69BEAEAA20B3}"/>
              </a:ext>
            </a:extLst>
          </p:cNvPr>
          <p:cNvSpPr txBox="1"/>
          <p:nvPr/>
        </p:nvSpPr>
        <p:spPr>
          <a:xfrm rot="16200000">
            <a:off x="4883265" y="3010242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E4C71E4B-F6A5-4BC4-9C0C-8A5BD5562ACE}"/>
              </a:ext>
            </a:extLst>
          </p:cNvPr>
          <p:cNvSpPr txBox="1"/>
          <p:nvPr/>
        </p:nvSpPr>
        <p:spPr>
          <a:xfrm rot="16200000">
            <a:off x="5006906" y="3010242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59C1937D-CFB2-4DE5-987B-8808800A0C98}"/>
              </a:ext>
            </a:extLst>
          </p:cNvPr>
          <p:cNvSpPr txBox="1"/>
          <p:nvPr/>
        </p:nvSpPr>
        <p:spPr>
          <a:xfrm rot="16200000">
            <a:off x="5142971" y="3010242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</a:p>
        </p:txBody>
      </p:sp>
      <p:sp>
        <p:nvSpPr>
          <p:cNvPr id="566" name="TextBox 565">
            <a:extLst>
              <a:ext uri="{FF2B5EF4-FFF2-40B4-BE49-F238E27FC236}">
                <a16:creationId xmlns:a16="http://schemas.microsoft.com/office/drawing/2014/main" id="{D9269184-74BB-461E-9FD9-CACF893981DE}"/>
              </a:ext>
            </a:extLst>
          </p:cNvPr>
          <p:cNvSpPr txBox="1"/>
          <p:nvPr/>
        </p:nvSpPr>
        <p:spPr>
          <a:xfrm rot="16200000">
            <a:off x="5279037" y="3010242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0EC72C26-81D4-42FB-9FDE-FFD6FBD6B418}"/>
              </a:ext>
            </a:extLst>
          </p:cNvPr>
          <p:cNvSpPr txBox="1"/>
          <p:nvPr/>
        </p:nvSpPr>
        <p:spPr>
          <a:xfrm rot="16200000">
            <a:off x="5410359" y="2791197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</a:p>
        </p:txBody>
      </p:sp>
      <p:sp>
        <p:nvSpPr>
          <p:cNvPr id="568" name="TextBox 567">
            <a:extLst>
              <a:ext uri="{FF2B5EF4-FFF2-40B4-BE49-F238E27FC236}">
                <a16:creationId xmlns:a16="http://schemas.microsoft.com/office/drawing/2014/main" id="{81567481-923C-4862-9C3D-D0164C28E33C}"/>
              </a:ext>
            </a:extLst>
          </p:cNvPr>
          <p:cNvSpPr txBox="1"/>
          <p:nvPr/>
        </p:nvSpPr>
        <p:spPr>
          <a:xfrm rot="16200000">
            <a:off x="5546424" y="2791197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97%</a:t>
            </a:r>
          </a:p>
        </p:txBody>
      </p:sp>
      <p:sp>
        <p:nvSpPr>
          <p:cNvPr id="569" name="TextBox 568">
            <a:extLst>
              <a:ext uri="{FF2B5EF4-FFF2-40B4-BE49-F238E27FC236}">
                <a16:creationId xmlns:a16="http://schemas.microsoft.com/office/drawing/2014/main" id="{EA3CEC8E-1ED1-4810-9890-F27EDCE9D1E6}"/>
              </a:ext>
            </a:extLst>
          </p:cNvPr>
          <p:cNvSpPr txBox="1"/>
          <p:nvPr/>
        </p:nvSpPr>
        <p:spPr>
          <a:xfrm rot="16200000">
            <a:off x="5676284" y="2791197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92%</a:t>
            </a:r>
          </a:p>
        </p:txBody>
      </p:sp>
      <p:sp>
        <p:nvSpPr>
          <p:cNvPr id="570" name="TextBox 569">
            <a:extLst>
              <a:ext uri="{FF2B5EF4-FFF2-40B4-BE49-F238E27FC236}">
                <a16:creationId xmlns:a16="http://schemas.microsoft.com/office/drawing/2014/main" id="{7E292D72-2E19-4B56-8489-D215F4755329}"/>
              </a:ext>
            </a:extLst>
          </p:cNvPr>
          <p:cNvSpPr txBox="1"/>
          <p:nvPr/>
        </p:nvSpPr>
        <p:spPr>
          <a:xfrm rot="16200000">
            <a:off x="5818563" y="3002442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85%</a:t>
            </a: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C6B40A67-3DF6-4CDA-B555-8DA9CE84BAE8}"/>
              </a:ext>
            </a:extLst>
          </p:cNvPr>
          <p:cNvSpPr txBox="1"/>
          <p:nvPr/>
        </p:nvSpPr>
        <p:spPr>
          <a:xfrm rot="16200000">
            <a:off x="5949127" y="2150269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96%</a:t>
            </a:r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402A5E3B-B4F4-4CAE-814D-102F3A301808}"/>
              </a:ext>
            </a:extLst>
          </p:cNvPr>
          <p:cNvSpPr txBox="1"/>
          <p:nvPr/>
        </p:nvSpPr>
        <p:spPr>
          <a:xfrm rot="16200000">
            <a:off x="6084160" y="2150269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96%</a:t>
            </a: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A59E876D-FE25-4550-A895-B49C7B970A1F}"/>
              </a:ext>
            </a:extLst>
          </p:cNvPr>
          <p:cNvSpPr txBox="1"/>
          <p:nvPr/>
        </p:nvSpPr>
        <p:spPr>
          <a:xfrm rot="16200000">
            <a:off x="6219196" y="2150269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98%</a:t>
            </a: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C8B62E0C-68E6-4212-B14E-F03F3DEF4AD9}"/>
              </a:ext>
            </a:extLst>
          </p:cNvPr>
          <p:cNvSpPr txBox="1"/>
          <p:nvPr/>
        </p:nvSpPr>
        <p:spPr>
          <a:xfrm rot="16200000">
            <a:off x="6349697" y="2617852"/>
            <a:ext cx="428808" cy="26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98%</a:t>
            </a: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1BB64BC9-3A10-434F-A307-C70C8B0322B5}"/>
              </a:ext>
            </a:extLst>
          </p:cNvPr>
          <p:cNvSpPr txBox="1"/>
          <p:nvPr/>
        </p:nvSpPr>
        <p:spPr>
          <a:xfrm>
            <a:off x="5493633" y="2103473"/>
            <a:ext cx="740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Huh7</a:t>
            </a:r>
          </a:p>
        </p:txBody>
      </p:sp>
    </p:spTree>
    <p:extLst>
      <p:ext uri="{BB962C8B-B14F-4D97-AF65-F5344CB8AC3E}">
        <p14:creationId xmlns:p14="http://schemas.microsoft.com/office/powerpoint/2010/main" val="144732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9528377"/>
              </p:ext>
            </p:extLst>
          </p:nvPr>
        </p:nvGraphicFramePr>
        <p:xfrm>
          <a:off x="747906" y="4559503"/>
          <a:ext cx="5813426" cy="2424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1605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97349" y="34289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4745" y="2903049"/>
            <a:ext cx="12282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Hep3B/shCtrl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05126" y="2903049"/>
            <a:ext cx="12346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Hep3B/shHK2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8320" y="2903049"/>
            <a:ext cx="13468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Hep3B/shHK2.2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DOX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81" y="287631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3917864231"/>
              </p:ext>
            </p:extLst>
          </p:nvPr>
        </p:nvGraphicFramePr>
        <p:xfrm>
          <a:off x="5254832" y="434204"/>
          <a:ext cx="2149722" cy="2171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7" name="Chart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45175"/>
              </p:ext>
            </p:extLst>
          </p:nvPr>
        </p:nvGraphicFramePr>
        <p:xfrm>
          <a:off x="2315675" y="-87141"/>
          <a:ext cx="3430860" cy="3045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Chart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313574"/>
              </p:ext>
            </p:extLst>
          </p:nvPr>
        </p:nvGraphicFramePr>
        <p:xfrm>
          <a:off x="467284" y="2367256"/>
          <a:ext cx="2050915" cy="2089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" name="Chart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729365"/>
              </p:ext>
            </p:extLst>
          </p:nvPr>
        </p:nvGraphicFramePr>
        <p:xfrm>
          <a:off x="2672984" y="2355587"/>
          <a:ext cx="2050915" cy="2101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7" name="Chart 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4976032"/>
              </p:ext>
            </p:extLst>
          </p:nvPr>
        </p:nvGraphicFramePr>
        <p:xfrm>
          <a:off x="4814190" y="2355587"/>
          <a:ext cx="2050915" cy="2112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rapezoid 3"/>
          <p:cNvSpPr/>
          <p:nvPr/>
        </p:nvSpPr>
        <p:spPr>
          <a:xfrm rot="10800000">
            <a:off x="777851" y="3944432"/>
            <a:ext cx="736679" cy="568766"/>
          </a:xfrm>
          <a:custGeom>
            <a:avLst/>
            <a:gdLst>
              <a:gd name="connsiteX0" fmla="*/ 0 w 645845"/>
              <a:gd name="connsiteY0" fmla="*/ 450212 h 450212"/>
              <a:gd name="connsiteX1" fmla="*/ 184740 w 645845"/>
              <a:gd name="connsiteY1" fmla="*/ 0 h 450212"/>
              <a:gd name="connsiteX2" fmla="*/ 461105 w 645845"/>
              <a:gd name="connsiteY2" fmla="*/ 0 h 450212"/>
              <a:gd name="connsiteX3" fmla="*/ 645845 w 645845"/>
              <a:gd name="connsiteY3" fmla="*/ 450212 h 450212"/>
              <a:gd name="connsiteX4" fmla="*/ 0 w 645845"/>
              <a:gd name="connsiteY4" fmla="*/ 450212 h 450212"/>
              <a:gd name="connsiteX0" fmla="*/ 0 w 525530"/>
              <a:gd name="connsiteY0" fmla="*/ 450212 h 450212"/>
              <a:gd name="connsiteX1" fmla="*/ 184740 w 525530"/>
              <a:gd name="connsiteY1" fmla="*/ 0 h 450212"/>
              <a:gd name="connsiteX2" fmla="*/ 461105 w 525530"/>
              <a:gd name="connsiteY2" fmla="*/ 0 h 450212"/>
              <a:gd name="connsiteX3" fmla="*/ 525530 w 525530"/>
              <a:gd name="connsiteY3" fmla="*/ 378023 h 450212"/>
              <a:gd name="connsiteX4" fmla="*/ 0 w 525530"/>
              <a:gd name="connsiteY4" fmla="*/ 450212 h 450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530" h="450212">
                <a:moveTo>
                  <a:pt x="0" y="450212"/>
                </a:moveTo>
                <a:lnTo>
                  <a:pt x="184740" y="0"/>
                </a:lnTo>
                <a:lnTo>
                  <a:pt x="461105" y="0"/>
                </a:lnTo>
                <a:lnTo>
                  <a:pt x="525530" y="378023"/>
                </a:lnTo>
                <a:lnTo>
                  <a:pt x="0" y="4502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079049" y="3957162"/>
            <a:ext cx="635273" cy="549202"/>
          </a:xfrm>
          <a:custGeom>
            <a:avLst/>
            <a:gdLst>
              <a:gd name="connsiteX0" fmla="*/ 0 w 484844"/>
              <a:gd name="connsiteY0" fmla="*/ 0 h 425450"/>
              <a:gd name="connsiteX1" fmla="*/ 484844 w 484844"/>
              <a:gd name="connsiteY1" fmla="*/ 0 h 425450"/>
              <a:gd name="connsiteX2" fmla="*/ 484844 w 484844"/>
              <a:gd name="connsiteY2" fmla="*/ 425450 h 425450"/>
              <a:gd name="connsiteX3" fmla="*/ 0 w 484844"/>
              <a:gd name="connsiteY3" fmla="*/ 425450 h 425450"/>
              <a:gd name="connsiteX4" fmla="*/ 0 w 484844"/>
              <a:gd name="connsiteY4" fmla="*/ 0 h 425450"/>
              <a:gd name="connsiteX0" fmla="*/ 0 w 532971"/>
              <a:gd name="connsiteY0" fmla="*/ 36095 h 461545"/>
              <a:gd name="connsiteX1" fmla="*/ 532971 w 532971"/>
              <a:gd name="connsiteY1" fmla="*/ 0 h 461545"/>
              <a:gd name="connsiteX2" fmla="*/ 484844 w 532971"/>
              <a:gd name="connsiteY2" fmla="*/ 461545 h 461545"/>
              <a:gd name="connsiteX3" fmla="*/ 0 w 532971"/>
              <a:gd name="connsiteY3" fmla="*/ 461545 h 461545"/>
              <a:gd name="connsiteX4" fmla="*/ 0 w 532971"/>
              <a:gd name="connsiteY4" fmla="*/ 36095 h 461545"/>
              <a:gd name="connsiteX0" fmla="*/ 0 w 532971"/>
              <a:gd name="connsiteY0" fmla="*/ 36095 h 473577"/>
              <a:gd name="connsiteX1" fmla="*/ 532971 w 532971"/>
              <a:gd name="connsiteY1" fmla="*/ 0 h 473577"/>
              <a:gd name="connsiteX2" fmla="*/ 352497 w 532971"/>
              <a:gd name="connsiteY2" fmla="*/ 473577 h 473577"/>
              <a:gd name="connsiteX3" fmla="*/ 0 w 532971"/>
              <a:gd name="connsiteY3" fmla="*/ 461545 h 473577"/>
              <a:gd name="connsiteX4" fmla="*/ 0 w 532971"/>
              <a:gd name="connsiteY4" fmla="*/ 36095 h 473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971" h="473577">
                <a:moveTo>
                  <a:pt x="0" y="36095"/>
                </a:moveTo>
                <a:lnTo>
                  <a:pt x="532971" y="0"/>
                </a:lnTo>
                <a:lnTo>
                  <a:pt x="352497" y="473577"/>
                </a:lnTo>
                <a:lnTo>
                  <a:pt x="0" y="461545"/>
                </a:lnTo>
                <a:lnTo>
                  <a:pt x="0" y="36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5160939" y="3945130"/>
            <a:ext cx="722479" cy="530696"/>
          </a:xfrm>
          <a:custGeom>
            <a:avLst/>
            <a:gdLst>
              <a:gd name="connsiteX0" fmla="*/ 0 w 469816"/>
              <a:gd name="connsiteY0" fmla="*/ 0 h 470538"/>
              <a:gd name="connsiteX1" fmla="*/ 469816 w 469816"/>
              <a:gd name="connsiteY1" fmla="*/ 0 h 470538"/>
              <a:gd name="connsiteX2" fmla="*/ 469816 w 469816"/>
              <a:gd name="connsiteY2" fmla="*/ 470538 h 470538"/>
              <a:gd name="connsiteX3" fmla="*/ 0 w 469816"/>
              <a:gd name="connsiteY3" fmla="*/ 470538 h 470538"/>
              <a:gd name="connsiteX4" fmla="*/ 0 w 469816"/>
              <a:gd name="connsiteY4" fmla="*/ 0 h 470538"/>
              <a:gd name="connsiteX0" fmla="*/ 0 w 469816"/>
              <a:gd name="connsiteY0" fmla="*/ 0 h 554759"/>
              <a:gd name="connsiteX1" fmla="*/ 469816 w 469816"/>
              <a:gd name="connsiteY1" fmla="*/ 0 h 554759"/>
              <a:gd name="connsiteX2" fmla="*/ 469816 w 469816"/>
              <a:gd name="connsiteY2" fmla="*/ 470538 h 554759"/>
              <a:gd name="connsiteX3" fmla="*/ 0 w 469816"/>
              <a:gd name="connsiteY3" fmla="*/ 554759 h 554759"/>
              <a:gd name="connsiteX4" fmla="*/ 0 w 469816"/>
              <a:gd name="connsiteY4" fmla="*/ 0 h 554759"/>
              <a:gd name="connsiteX0" fmla="*/ 0 w 469816"/>
              <a:gd name="connsiteY0" fmla="*/ 0 h 554759"/>
              <a:gd name="connsiteX1" fmla="*/ 469816 w 469816"/>
              <a:gd name="connsiteY1" fmla="*/ 0 h 554759"/>
              <a:gd name="connsiteX2" fmla="*/ 301374 w 469816"/>
              <a:gd name="connsiteY2" fmla="*/ 530696 h 554759"/>
              <a:gd name="connsiteX3" fmla="*/ 0 w 469816"/>
              <a:gd name="connsiteY3" fmla="*/ 554759 h 554759"/>
              <a:gd name="connsiteX4" fmla="*/ 0 w 469816"/>
              <a:gd name="connsiteY4" fmla="*/ 0 h 554759"/>
              <a:gd name="connsiteX0" fmla="*/ 0 w 614195"/>
              <a:gd name="connsiteY0" fmla="*/ 0 h 554759"/>
              <a:gd name="connsiteX1" fmla="*/ 614195 w 614195"/>
              <a:gd name="connsiteY1" fmla="*/ 24063 h 554759"/>
              <a:gd name="connsiteX2" fmla="*/ 301374 w 614195"/>
              <a:gd name="connsiteY2" fmla="*/ 530696 h 554759"/>
              <a:gd name="connsiteX3" fmla="*/ 0 w 614195"/>
              <a:gd name="connsiteY3" fmla="*/ 554759 h 554759"/>
              <a:gd name="connsiteX4" fmla="*/ 0 w 614195"/>
              <a:gd name="connsiteY4" fmla="*/ 0 h 554759"/>
              <a:gd name="connsiteX0" fmla="*/ 228600 w 614195"/>
              <a:gd name="connsiteY0" fmla="*/ 0 h 554759"/>
              <a:gd name="connsiteX1" fmla="*/ 614195 w 614195"/>
              <a:gd name="connsiteY1" fmla="*/ 24063 h 554759"/>
              <a:gd name="connsiteX2" fmla="*/ 301374 w 614195"/>
              <a:gd name="connsiteY2" fmla="*/ 530696 h 554759"/>
              <a:gd name="connsiteX3" fmla="*/ 0 w 614195"/>
              <a:gd name="connsiteY3" fmla="*/ 554759 h 554759"/>
              <a:gd name="connsiteX4" fmla="*/ 228600 w 614195"/>
              <a:gd name="connsiteY4" fmla="*/ 0 h 554759"/>
              <a:gd name="connsiteX0" fmla="*/ 336884 w 722479"/>
              <a:gd name="connsiteY0" fmla="*/ 0 h 530696"/>
              <a:gd name="connsiteX1" fmla="*/ 722479 w 722479"/>
              <a:gd name="connsiteY1" fmla="*/ 24063 h 530696"/>
              <a:gd name="connsiteX2" fmla="*/ 409658 w 722479"/>
              <a:gd name="connsiteY2" fmla="*/ 530696 h 530696"/>
              <a:gd name="connsiteX3" fmla="*/ 0 w 722479"/>
              <a:gd name="connsiteY3" fmla="*/ 530696 h 530696"/>
              <a:gd name="connsiteX4" fmla="*/ 336884 w 722479"/>
              <a:gd name="connsiteY4" fmla="*/ 0 h 530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479" h="530696">
                <a:moveTo>
                  <a:pt x="336884" y="0"/>
                </a:moveTo>
                <a:lnTo>
                  <a:pt x="722479" y="24063"/>
                </a:lnTo>
                <a:lnTo>
                  <a:pt x="409658" y="530696"/>
                </a:lnTo>
                <a:lnTo>
                  <a:pt x="0" y="530696"/>
                </a:lnTo>
                <a:lnTo>
                  <a:pt x="3368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8958537">
            <a:off x="928074" y="3991983"/>
            <a:ext cx="641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49" name="TextBox 48"/>
          <p:cNvSpPr txBox="1"/>
          <p:nvPr/>
        </p:nvSpPr>
        <p:spPr>
          <a:xfrm rot="18884396">
            <a:off x="3153966" y="3991983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50" name="TextBox 49"/>
          <p:cNvSpPr txBox="1"/>
          <p:nvPr/>
        </p:nvSpPr>
        <p:spPr>
          <a:xfrm rot="18824091">
            <a:off x="5293916" y="3985065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1E99530-CBDE-439B-95C0-1B839460FA7C}"/>
              </a:ext>
            </a:extLst>
          </p:cNvPr>
          <p:cNvSpPr txBox="1"/>
          <p:nvPr/>
        </p:nvSpPr>
        <p:spPr>
          <a:xfrm rot="17922062">
            <a:off x="4701279" y="1973812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DPI (nM)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AE7AA0CF-25A6-4446-86CF-B9F369E058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2721188"/>
              </p:ext>
            </p:extLst>
          </p:nvPr>
        </p:nvGraphicFramePr>
        <p:xfrm>
          <a:off x="-15323" y="332491"/>
          <a:ext cx="2430721" cy="3289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809C35D3-C1F0-42E3-9073-2D3CBCD27F47}"/>
              </a:ext>
            </a:extLst>
          </p:cNvPr>
          <p:cNvSpPr txBox="1"/>
          <p:nvPr/>
        </p:nvSpPr>
        <p:spPr>
          <a:xfrm>
            <a:off x="19181" y="34289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CBB752-1CF7-4204-8CF8-65E39C7F51A2}"/>
              </a:ext>
            </a:extLst>
          </p:cNvPr>
          <p:cNvSpPr/>
          <p:nvPr/>
        </p:nvSpPr>
        <p:spPr>
          <a:xfrm>
            <a:off x="860771" y="2427487"/>
            <a:ext cx="75254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DPI (</a:t>
            </a:r>
            <a:r>
              <a:rPr lang="el-GR" sz="105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0CEFD8-7106-4D2F-88C2-2D38011398BD}"/>
              </a:ext>
            </a:extLst>
          </p:cNvPr>
          <p:cNvSpPr txBox="1"/>
          <p:nvPr/>
        </p:nvSpPr>
        <p:spPr>
          <a:xfrm>
            <a:off x="49753" y="4755843"/>
            <a:ext cx="192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C3377D-2081-48DF-A87E-69728C339A9B}"/>
              </a:ext>
            </a:extLst>
          </p:cNvPr>
          <p:cNvSpPr txBox="1"/>
          <p:nvPr/>
        </p:nvSpPr>
        <p:spPr>
          <a:xfrm>
            <a:off x="4022144" y="6713579"/>
            <a:ext cx="6254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(breast)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F7C61B-DAE2-469F-AC8A-F924D978598D}"/>
              </a:ext>
            </a:extLst>
          </p:cNvPr>
          <p:cNvSpPr txBox="1"/>
          <p:nvPr/>
        </p:nvSpPr>
        <p:spPr>
          <a:xfrm>
            <a:off x="4658604" y="6713579"/>
            <a:ext cx="5757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(colon)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A9FB584-67E9-4E15-A4C3-4CC89C7172F0}"/>
              </a:ext>
            </a:extLst>
          </p:cNvPr>
          <p:cNvSpPr txBox="1"/>
          <p:nvPr/>
        </p:nvSpPr>
        <p:spPr>
          <a:xfrm>
            <a:off x="5276312" y="6713579"/>
            <a:ext cx="5757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(colon)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B92A154-53E9-4807-8AE0-6151BA47E2FF}"/>
              </a:ext>
            </a:extLst>
          </p:cNvPr>
          <p:cNvSpPr txBox="1"/>
          <p:nvPr/>
        </p:nvSpPr>
        <p:spPr>
          <a:xfrm>
            <a:off x="5933787" y="6713579"/>
            <a:ext cx="511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(lung)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0009065-33D9-4741-8248-29B53FF4B4C4}"/>
              </a:ext>
            </a:extLst>
          </p:cNvPr>
          <p:cNvSpPr txBox="1"/>
          <p:nvPr/>
        </p:nvSpPr>
        <p:spPr>
          <a:xfrm>
            <a:off x="3481368" y="6713579"/>
            <a:ext cx="5068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(liver)</a:t>
            </a:r>
          </a:p>
        </p:txBody>
      </p:sp>
    </p:spTree>
    <p:extLst>
      <p:ext uri="{BB962C8B-B14F-4D97-AF65-F5344CB8AC3E}">
        <p14:creationId xmlns:p14="http://schemas.microsoft.com/office/powerpoint/2010/main" val="101114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0462475"/>
              </p:ext>
            </p:extLst>
          </p:nvPr>
        </p:nvGraphicFramePr>
        <p:xfrm>
          <a:off x="272297" y="386757"/>
          <a:ext cx="1441841" cy="2074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6050834"/>
              </p:ext>
            </p:extLst>
          </p:nvPr>
        </p:nvGraphicFramePr>
        <p:xfrm>
          <a:off x="1760866" y="386863"/>
          <a:ext cx="1520083" cy="2074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28950" y="357433"/>
            <a:ext cx="192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3527" y="369617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558708" y="313354"/>
            <a:ext cx="3649892" cy="2067906"/>
            <a:chOff x="2788700" y="2765872"/>
            <a:chExt cx="4535020" cy="2067906"/>
          </a:xfrm>
        </p:grpSpPr>
        <p:graphicFrame>
          <p:nvGraphicFramePr>
            <p:cNvPr id="10" name="Chart 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58750440"/>
                </p:ext>
              </p:extLst>
            </p:nvPr>
          </p:nvGraphicFramePr>
          <p:xfrm>
            <a:off x="2788700" y="2782740"/>
            <a:ext cx="2426493" cy="20510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1" name="Chart 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87420538"/>
                </p:ext>
              </p:extLst>
            </p:nvPr>
          </p:nvGraphicFramePr>
          <p:xfrm>
            <a:off x="5079767" y="2765872"/>
            <a:ext cx="2243953" cy="20669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33120" y="2602167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4004757" y="262257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197878" y="3862674"/>
            <a:ext cx="6014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23237" y="3185090"/>
            <a:ext cx="1229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Cleaved Caspase 3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860348" y="3397113"/>
            <a:ext cx="9797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Cleaved PARP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338456" y="3634549"/>
            <a:ext cx="4603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MCl1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718027" y="2958670"/>
            <a:ext cx="5886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-  +  -  +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718027" y="2769353"/>
            <a:ext cx="6206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-  -  +  + 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37392" y="2948793"/>
            <a:ext cx="4667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FDG: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341053" y="2772911"/>
            <a:ext cx="4667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ROT: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782914" y="3222984"/>
            <a:ext cx="454791" cy="835898"/>
            <a:chOff x="3218398" y="7592854"/>
            <a:chExt cx="555216" cy="835898"/>
          </a:xfrm>
        </p:grpSpPr>
        <p:pic>
          <p:nvPicPr>
            <p:cNvPr id="99" name="Picture 7" descr="C:\Users\Shili\Documents\Lab\Herschman Lab\HK\Western Blotting\2015_07_10 ACC\2015_07_15\cropped_clev'd caspase 3_Rot.tif"/>
            <p:cNvPicPr preferRelativeResize="0">
              <a:picLocks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03" r="13827"/>
            <a:stretch/>
          </p:blipFill>
          <p:spPr bwMode="auto">
            <a:xfrm>
              <a:off x="3220025" y="7592854"/>
              <a:ext cx="552555" cy="1608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1" name="Picture 3" descr="C:\Users\Shili\Documents\Lab\Herschman Lab\HK\Western Blotting\2015_07_10 ACC\2015_07_15\cropped_clev'd PARP_Rot.tif"/>
            <p:cNvPicPr preferRelativeResize="0">
              <a:picLocks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3" r="13328"/>
            <a:stretch/>
          </p:blipFill>
          <p:spPr bwMode="auto">
            <a:xfrm>
              <a:off x="3220025" y="7813352"/>
              <a:ext cx="552555" cy="1608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" name="Picture 11" descr="C:\Users\Shili\Documents\Lab\Herschman Lab\HK\Western Blotting\2015_07_10 ACC\2015_07_15\cropped_MCL1_Rot.tif"/>
            <p:cNvPicPr preferRelativeResize="0">
              <a:picLocks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7" r="15079"/>
            <a:stretch/>
          </p:blipFill>
          <p:spPr bwMode="auto">
            <a:xfrm>
              <a:off x="3220025" y="8033850"/>
              <a:ext cx="552555" cy="1608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Picture 5" descr="C:\Users\Shili\Documents\Lab\Herschman Lab\HK\Western Blotting\2015_07_10 ACC\2015_07_15\cropped_GAPDH_Rot.tif"/>
            <p:cNvPicPr preferRelativeResize="0">
              <a:picLocks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94" t="13150" r="14662" b="12836"/>
            <a:stretch/>
          </p:blipFill>
          <p:spPr bwMode="auto">
            <a:xfrm>
              <a:off x="3218398" y="8254347"/>
              <a:ext cx="555216" cy="17440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" name="Group 110"/>
          <p:cNvGrpSpPr/>
          <p:nvPr/>
        </p:nvGrpSpPr>
        <p:grpSpPr>
          <a:xfrm>
            <a:off x="3974994" y="2636673"/>
            <a:ext cx="1630494" cy="1809944"/>
            <a:chOff x="170474" y="7012931"/>
            <a:chExt cx="1150256" cy="1809944"/>
          </a:xfrm>
        </p:grpSpPr>
        <p:pic>
          <p:nvPicPr>
            <p:cNvPr id="112" name="Picture 9" descr="C:\Users\Shili\Documents\Lab\Herschman Lab\HK\Western Blotting\2015_07_10 ACC\2015_07_21\cropped_S6K_Rot.tif"/>
            <p:cNvPicPr preferRelativeResize="0">
              <a:picLocks noChangeArrowheads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86" r="40484"/>
            <a:stretch/>
          </p:blipFill>
          <p:spPr bwMode="auto">
            <a:xfrm>
              <a:off x="909489" y="7593316"/>
              <a:ext cx="357312" cy="1718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" name="Picture 10" descr="C:\Users\Shili\Documents\Lab\Herschman Lab\HK\Western Blotting\2015_07_10 ACC\2015_07_21\cropped_4EBP_Rot.tif"/>
            <p:cNvPicPr preferRelativeResize="0">
              <a:picLocks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52" r="39818"/>
            <a:stretch/>
          </p:blipFill>
          <p:spPr bwMode="auto">
            <a:xfrm>
              <a:off x="909489" y="8412496"/>
              <a:ext cx="357312" cy="1718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Picture 11" descr="C:\Users\Shili\Documents\Lab\Herschman Lab\HK\Western Blotting\2015_07_10 ACC\2015_07_17\cropped_S6_Rot.tif"/>
            <p:cNvPicPr preferRelativeResize="0">
              <a:picLocks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57" r="39814"/>
            <a:stretch/>
          </p:blipFill>
          <p:spPr bwMode="auto">
            <a:xfrm>
              <a:off x="909489" y="8002906"/>
              <a:ext cx="357312" cy="1718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Picture 114" descr="C:\Users\Shili\Documents\Lab\Herschman Lab\HK\Western Blotting\2015_07_10 ACC\2015_07_17\cropped_pS6K_Rot'.tif"/>
            <p:cNvPicPr preferRelativeResize="0">
              <a:picLocks noChangeArrowheads="1"/>
            </p:cNvPicPr>
            <p:nvPr/>
          </p:nvPicPr>
          <p:blipFill rotWithShape="1">
            <a:blip r:embed="rId16" cstate="print">
              <a:lum bright="1000"/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07" r="40017"/>
            <a:stretch/>
          </p:blipFill>
          <p:spPr bwMode="auto">
            <a:xfrm>
              <a:off x="909489" y="7388522"/>
              <a:ext cx="357312" cy="1718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" name="Picture 7" descr="C:\Users\Shili\Documents\Lab\Herschman Lab\HK\Western Blotting\2015_07_10 ACC\2015_07_15\cropped_pS6_Rot.tif"/>
            <p:cNvPicPr preferRelativeResize="0">
              <a:picLocks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70" r="41427"/>
            <a:stretch/>
          </p:blipFill>
          <p:spPr bwMode="auto">
            <a:xfrm>
              <a:off x="909489" y="7798111"/>
              <a:ext cx="357312" cy="1718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" name="Picture 9" descr="C:\Users\Shili\Documents\Lab\Herschman Lab\HK\Western Blotting\2015_07_10 ACC\2015_07_15\cropped_p4EBP_Rot.tif"/>
            <p:cNvPicPr preferRelativeResize="0">
              <a:picLocks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04" r="40281"/>
            <a:stretch/>
          </p:blipFill>
          <p:spPr bwMode="auto">
            <a:xfrm>
              <a:off x="909489" y="8207701"/>
              <a:ext cx="357312" cy="1718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" name="Picture 5" descr="C:\Users\Shili\Documents\Lab\Herschman Lab\HK\Western Blotting\2015_07_10 ACC\2015_07_15\cropped_GAPDH_Rot.tif"/>
            <p:cNvPicPr preferRelativeResize="0">
              <a:picLocks noChangeArrowheads="1"/>
            </p:cNvPicPr>
            <p:nvPr/>
          </p:nvPicPr>
          <p:blipFill rotWithShape="1"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bright="-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26" t="13150" r="40504" b="12836"/>
            <a:stretch/>
          </p:blipFill>
          <p:spPr bwMode="auto">
            <a:xfrm>
              <a:off x="909489" y="8617289"/>
              <a:ext cx="357312" cy="1718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9" name="TextBox 118"/>
            <p:cNvSpPr txBox="1"/>
            <p:nvPr/>
          </p:nvSpPr>
          <p:spPr>
            <a:xfrm>
              <a:off x="236063" y="7760273"/>
              <a:ext cx="734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p-S6 (S235/236)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70474" y="8166112"/>
              <a:ext cx="10505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p-4E-BP1(T37/46)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359083" y="7347273"/>
              <a:ext cx="63293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p-S6K(T389)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52535" y="7559246"/>
              <a:ext cx="4391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S6K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706749" y="7981192"/>
              <a:ext cx="3604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S6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34813" y="8383041"/>
              <a:ext cx="6103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4E-BP1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879109" y="7159081"/>
              <a:ext cx="41525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-  +  -  +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882860" y="7015979"/>
              <a:ext cx="43787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-  -  +  + 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22437" y="8592043"/>
              <a:ext cx="60219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39590" y="7160608"/>
              <a:ext cx="32930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FDG: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31636" y="7012931"/>
              <a:ext cx="32930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ROT:</a:t>
              </a: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5605890" y="2616655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0" y="2364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21578" y="2799288"/>
            <a:ext cx="1720983" cy="1388325"/>
            <a:chOff x="2493951" y="4899793"/>
            <a:chExt cx="1720983" cy="943541"/>
          </a:xfrm>
        </p:grpSpPr>
        <p:pic>
          <p:nvPicPr>
            <p:cNvPr id="72" name="Picture 5" descr="C:\Users\Shili\Documents\Lab\Herschman Lab\HK\Western Blotting\2015_07_10 ACC\2015_07_15\cropped_GAPDH_Rot.tif"/>
            <p:cNvPicPr preferRelativeResize="0">
              <a:picLocks noChangeArrowheads="1"/>
            </p:cNvPicPr>
            <p:nvPr/>
          </p:nvPicPr>
          <p:blipFill rotWithShape="1"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bright="-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94" t="13150" r="14662" b="12836"/>
            <a:stretch/>
          </p:blipFill>
          <p:spPr bwMode="auto">
            <a:xfrm>
              <a:off x="3590600" y="5678742"/>
              <a:ext cx="529608" cy="16459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7" descr="C:\Users\Shili\Documents\Lab\Herschman Lab\HK\Western Blotting\2015_07_10 ACC\cropped_AMPKa Rot.tif"/>
            <p:cNvPicPr preferRelativeResize="0">
              <a:picLocks noChangeArrowheads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73" t="-1" r="13436" b="-596"/>
            <a:stretch/>
          </p:blipFill>
          <p:spPr bwMode="auto">
            <a:xfrm>
              <a:off x="3590600" y="5463680"/>
              <a:ext cx="529608" cy="16459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3" descr="C:\Users\Shili\Documents\Lab\Herschman Lab\HK\Western Blotting\2015_07_10 ACC\2015_07_15\cropped_pAMPKa_Rot.tif"/>
            <p:cNvPicPr preferRelativeResize="0">
              <a:picLocks noChangeArrowheads="1"/>
            </p:cNvPicPr>
            <p:nvPr/>
          </p:nvPicPr>
          <p:blipFill rotWithShape="1">
            <a:blip r:embed="rId25" cstate="print">
              <a:lum bright="-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74" r="39494"/>
            <a:stretch/>
          </p:blipFill>
          <p:spPr bwMode="auto">
            <a:xfrm>
              <a:off x="3590600" y="5248618"/>
              <a:ext cx="529608" cy="16459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TextBox 74"/>
            <p:cNvSpPr txBox="1"/>
            <p:nvPr/>
          </p:nvSpPr>
          <p:spPr>
            <a:xfrm>
              <a:off x="2949221" y="5673693"/>
              <a:ext cx="647934" cy="167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955633" y="5452932"/>
              <a:ext cx="641522" cy="167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AMPK</a:t>
              </a:r>
              <a:r>
                <a:rPr lang="el-GR" sz="10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097825" y="5044106"/>
              <a:ext cx="498855" cy="167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FDG: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546161" y="5048588"/>
              <a:ext cx="633507" cy="167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  +  -  +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098800" y="4906157"/>
              <a:ext cx="498855" cy="167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ROT: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546161" y="4899793"/>
              <a:ext cx="668773" cy="167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  -  +  +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493951" y="5243835"/>
              <a:ext cx="1193659" cy="167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p-AMPK</a:t>
              </a:r>
              <a:r>
                <a:rPr lang="el-GR" sz="10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 (T172)</a:t>
              </a:r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2198935" y="261067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9743326"/>
              </p:ext>
            </p:extLst>
          </p:nvPr>
        </p:nvGraphicFramePr>
        <p:xfrm>
          <a:off x="210783" y="2572126"/>
          <a:ext cx="2037625" cy="1761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139" name="TextBox 138">
            <a:extLst>
              <a:ext uri="{FF2B5EF4-FFF2-40B4-BE49-F238E27FC236}">
                <a16:creationId xmlns:a16="http://schemas.microsoft.com/office/drawing/2014/main" id="{CF97B553-AAEB-4006-95BB-9ECA70935F9E}"/>
              </a:ext>
            </a:extLst>
          </p:cNvPr>
          <p:cNvSpPr txBox="1"/>
          <p:nvPr/>
        </p:nvSpPr>
        <p:spPr>
          <a:xfrm rot="16200000">
            <a:off x="-381306" y="3312986"/>
            <a:ext cx="13739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Relative viable cells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A3E1FCC-5E93-47B7-93F6-1EC516945965}"/>
              </a:ext>
            </a:extLst>
          </p:cNvPr>
          <p:cNvSpPr txBox="1"/>
          <p:nvPr/>
        </p:nvSpPr>
        <p:spPr>
          <a:xfrm rot="16200000">
            <a:off x="-424406" y="1379976"/>
            <a:ext cx="13739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Relative viable cells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7DE643B-F37C-44D8-8AD2-349F52807A44}"/>
              </a:ext>
            </a:extLst>
          </p:cNvPr>
          <p:cNvSpPr txBox="1"/>
          <p:nvPr/>
        </p:nvSpPr>
        <p:spPr>
          <a:xfrm rot="16200000">
            <a:off x="1064622" y="1398171"/>
            <a:ext cx="13739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Relative viable cells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682D7DA-8E76-48C5-9C16-0B5F0AF14800}"/>
              </a:ext>
            </a:extLst>
          </p:cNvPr>
          <p:cNvSpPr txBox="1"/>
          <p:nvPr/>
        </p:nvSpPr>
        <p:spPr>
          <a:xfrm rot="16200000">
            <a:off x="3104788" y="1325970"/>
            <a:ext cx="13739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Relative viable cells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5A45168-FECC-4378-A430-B9B959720017}"/>
              </a:ext>
            </a:extLst>
          </p:cNvPr>
          <p:cNvSpPr txBox="1"/>
          <p:nvPr/>
        </p:nvSpPr>
        <p:spPr>
          <a:xfrm rot="16200000">
            <a:off x="4848574" y="1344165"/>
            <a:ext cx="13739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Relative viable cells</a:t>
            </a:r>
          </a:p>
        </p:txBody>
      </p:sp>
    </p:spTree>
    <p:extLst>
      <p:ext uri="{BB962C8B-B14F-4D97-AF65-F5344CB8AC3E}">
        <p14:creationId xmlns:p14="http://schemas.microsoft.com/office/powerpoint/2010/main" val="334251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85" y="12477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1547" y="343103"/>
            <a:ext cx="3884737" cy="2332572"/>
            <a:chOff x="3853527" y="2685824"/>
            <a:chExt cx="3223013" cy="1826082"/>
          </a:xfrm>
        </p:grpSpPr>
        <p:sp>
          <p:nvSpPr>
            <p:cNvPr id="4" name="TextBox 3"/>
            <p:cNvSpPr txBox="1"/>
            <p:nvPr/>
          </p:nvSpPr>
          <p:spPr>
            <a:xfrm>
              <a:off x="4031218" y="3159149"/>
              <a:ext cx="377972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HK2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034759" y="3545467"/>
              <a:ext cx="377972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HK1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039048" y="3911109"/>
              <a:ext cx="377972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HK4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853527" y="4265528"/>
              <a:ext cx="557514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4631" y="3522788"/>
              <a:ext cx="2611909" cy="2743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4631" y="3159149"/>
              <a:ext cx="2611909" cy="2743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8345"/>
            <a:stretch/>
          </p:blipFill>
          <p:spPr>
            <a:xfrm>
              <a:off x="4464631" y="3886427"/>
              <a:ext cx="2611909" cy="2743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4631" y="4241204"/>
              <a:ext cx="2611909" cy="2707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4495414" y="3047207"/>
              <a:ext cx="485321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042634" y="3047207"/>
              <a:ext cx="485321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607408" y="3047207"/>
              <a:ext cx="485321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154628" y="3047207"/>
              <a:ext cx="485321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4464631" y="2790000"/>
              <a:ext cx="451119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11337" y="2791651"/>
              <a:ext cx="508306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shHK2</a:t>
              </a:r>
              <a:endParaRPr lang="en-US" sz="105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86093" y="2786967"/>
              <a:ext cx="725088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shHK2/DPI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30658" y="2786967"/>
              <a:ext cx="339402" cy="198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DPI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6584386" y="2772846"/>
              <a:ext cx="374220" cy="210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Liver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6758025" y="2776387"/>
              <a:ext cx="391789" cy="210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Brain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702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Chart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308322"/>
              </p:ext>
            </p:extLst>
          </p:nvPr>
        </p:nvGraphicFramePr>
        <p:xfrm>
          <a:off x="3763942" y="567691"/>
          <a:ext cx="1732238" cy="2402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1" name="Chart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8498507"/>
              </p:ext>
            </p:extLst>
          </p:nvPr>
        </p:nvGraphicFramePr>
        <p:xfrm>
          <a:off x="5391749" y="545144"/>
          <a:ext cx="1954425" cy="2425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2" name="TextBox 61"/>
          <p:cNvSpPr txBox="1"/>
          <p:nvPr/>
        </p:nvSpPr>
        <p:spPr>
          <a:xfrm rot="16200000">
            <a:off x="3070812" y="1240170"/>
            <a:ext cx="17085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Relative viable cells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577391" y="43695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aphicFrame>
        <p:nvGraphicFramePr>
          <p:cNvPr id="34" name="Chart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6383005"/>
              </p:ext>
            </p:extLst>
          </p:nvPr>
        </p:nvGraphicFramePr>
        <p:xfrm>
          <a:off x="301082" y="3051824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Chart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838319"/>
              </p:ext>
            </p:extLst>
          </p:nvPr>
        </p:nvGraphicFramePr>
        <p:xfrm>
          <a:off x="295274" y="7691407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" name="Chart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935157"/>
              </p:ext>
            </p:extLst>
          </p:nvPr>
        </p:nvGraphicFramePr>
        <p:xfrm>
          <a:off x="5452479" y="5335504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7" name="Chart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673370"/>
              </p:ext>
            </p:extLst>
          </p:nvPr>
        </p:nvGraphicFramePr>
        <p:xfrm>
          <a:off x="295274" y="5336840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Chart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4956822"/>
              </p:ext>
            </p:extLst>
          </p:nvPr>
        </p:nvGraphicFramePr>
        <p:xfrm>
          <a:off x="3703579" y="7691407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9" name="Chart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239880"/>
              </p:ext>
            </p:extLst>
          </p:nvPr>
        </p:nvGraphicFramePr>
        <p:xfrm>
          <a:off x="2029944" y="7682574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0" name="Chart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5046414"/>
              </p:ext>
            </p:extLst>
          </p:nvPr>
        </p:nvGraphicFramePr>
        <p:xfrm>
          <a:off x="3752663" y="5326672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1" name="Chart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8169631"/>
              </p:ext>
            </p:extLst>
          </p:nvPr>
        </p:nvGraphicFramePr>
        <p:xfrm>
          <a:off x="2065605" y="5344356"/>
          <a:ext cx="1962150" cy="221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0" y="293506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868752" y="1239973"/>
            <a:ext cx="17085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Relative viable cells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878729" y="453878"/>
            <a:ext cx="15130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PER combination: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767974" y="453878"/>
            <a:ext cx="15130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ETX combination: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1082" y="1977946"/>
            <a:ext cx="6479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21" name="Picture 20"/>
          <p:cNvPicPr preferRelativeResize="0"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66" y="1930530"/>
            <a:ext cx="2174099" cy="2880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53" y="1035098"/>
            <a:ext cx="2187814" cy="3005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3" name="TextBox 22"/>
          <p:cNvSpPr txBox="1"/>
          <p:nvPr/>
        </p:nvSpPr>
        <p:spPr>
          <a:xfrm>
            <a:off x="404145" y="1056237"/>
            <a:ext cx="5421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pACC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53" y="1486888"/>
            <a:ext cx="2187479" cy="3010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47363" y="1514186"/>
            <a:ext cx="4635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3291" y="929584"/>
            <a:ext cx="48184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586592" y="929584"/>
            <a:ext cx="48184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147321" y="929584"/>
            <a:ext cx="48184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690624" y="929584"/>
            <a:ext cx="48184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26200" y="624784"/>
            <a:ext cx="5277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CTRL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53954" y="627408"/>
            <a:ext cx="5902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shHK2</a:t>
            </a:r>
            <a:endParaRPr 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42594" y="619965"/>
            <a:ext cx="8386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shHK2/DPI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68841" y="619965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DPI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996" y="40563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185" y="3380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S5</a:t>
            </a: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80001AD9-E764-2C42-A82F-2B147509D2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304957"/>
              </p:ext>
            </p:extLst>
          </p:nvPr>
        </p:nvGraphicFramePr>
        <p:xfrm>
          <a:off x="2029944" y="3005711"/>
          <a:ext cx="1673635" cy="2265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BE53CC92-3961-4C44-86A6-2DED273EA2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95486"/>
              </p:ext>
            </p:extLst>
          </p:nvPr>
        </p:nvGraphicFramePr>
        <p:xfrm>
          <a:off x="3664297" y="3005710"/>
          <a:ext cx="1727451" cy="228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563352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317" y="1036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S6</a:t>
            </a:r>
          </a:p>
        </p:txBody>
      </p:sp>
      <p:graphicFrame>
        <p:nvGraphicFramePr>
          <p:cNvPr id="212" name="Object 2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617113"/>
              </p:ext>
            </p:extLst>
          </p:nvPr>
        </p:nvGraphicFramePr>
        <p:xfrm>
          <a:off x="304800" y="369888"/>
          <a:ext cx="4659313" cy="215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1" name="Prism 6" r:id="rId4" imgW="4308304" imgH="1989851" progId="Prism6.Document">
                  <p:embed/>
                </p:oleObj>
              </mc:Choice>
              <mc:Fallback>
                <p:oleObj name="Prism 6" r:id="rId4" imgW="4308304" imgH="1989851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" y="369888"/>
                        <a:ext cx="4659313" cy="2151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43E32D4-4B26-4E8E-857F-0056B1B8E0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735717"/>
              </p:ext>
            </p:extLst>
          </p:nvPr>
        </p:nvGraphicFramePr>
        <p:xfrm>
          <a:off x="205602" y="2641819"/>
          <a:ext cx="2348162" cy="2322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F0C5A2B9-2591-4F38-8023-CA7A151D77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163582"/>
              </p:ext>
            </p:extLst>
          </p:nvPr>
        </p:nvGraphicFramePr>
        <p:xfrm>
          <a:off x="2454373" y="2644476"/>
          <a:ext cx="2256797" cy="2322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06E98C1-DA7C-4AE9-9091-3F34D411FC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049464"/>
              </p:ext>
            </p:extLst>
          </p:nvPr>
        </p:nvGraphicFramePr>
        <p:xfrm>
          <a:off x="4592401" y="2639253"/>
          <a:ext cx="2256794" cy="232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EB5703B-6154-4930-A1C9-A48D9A8D71AB}"/>
              </a:ext>
            </a:extLst>
          </p:cNvPr>
          <p:cNvSpPr txBox="1"/>
          <p:nvPr/>
        </p:nvSpPr>
        <p:spPr>
          <a:xfrm>
            <a:off x="966351" y="2585568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 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EF7DF9-B4BE-4728-BFCF-C0637841744C}"/>
              </a:ext>
            </a:extLst>
          </p:cNvPr>
          <p:cNvSpPr txBox="1"/>
          <p:nvPr/>
        </p:nvSpPr>
        <p:spPr>
          <a:xfrm>
            <a:off x="3195041" y="2589111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 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FCEBDE-3772-4CD1-ABED-5366CD36C5D3}"/>
              </a:ext>
            </a:extLst>
          </p:cNvPr>
          <p:cNvSpPr txBox="1"/>
          <p:nvPr/>
        </p:nvSpPr>
        <p:spPr>
          <a:xfrm>
            <a:off x="5338651" y="2587786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4 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151BAF-92CD-4E3A-A1F0-D9BCFAD9C60A}"/>
              </a:ext>
            </a:extLst>
          </p:cNvPr>
          <p:cNvSpPr txBox="1"/>
          <p:nvPr/>
        </p:nvSpPr>
        <p:spPr>
          <a:xfrm>
            <a:off x="42719" y="25879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CC342D-A788-4E29-8484-C325CD1781B2}"/>
              </a:ext>
            </a:extLst>
          </p:cNvPr>
          <p:cNvSpPr txBox="1"/>
          <p:nvPr/>
        </p:nvSpPr>
        <p:spPr>
          <a:xfrm>
            <a:off x="57965" y="36968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3FA3DC-B223-F24E-B96A-FEA0F62F4823}"/>
              </a:ext>
            </a:extLst>
          </p:cNvPr>
          <p:cNvSpPr txBox="1"/>
          <p:nvPr/>
        </p:nvSpPr>
        <p:spPr>
          <a:xfrm rot="16200000">
            <a:off x="133708" y="954558"/>
            <a:ext cx="101586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Cell Number</a:t>
            </a:r>
          </a:p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(X 1,000)</a:t>
            </a:r>
          </a:p>
        </p:txBody>
      </p:sp>
    </p:spTree>
    <p:extLst>
      <p:ext uri="{BB962C8B-B14F-4D97-AF65-F5344CB8AC3E}">
        <p14:creationId xmlns:p14="http://schemas.microsoft.com/office/powerpoint/2010/main" val="394391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34" y="2082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S7</a:t>
            </a:r>
          </a:p>
        </p:txBody>
      </p:sp>
      <p:graphicFrame>
        <p:nvGraphicFramePr>
          <p:cNvPr id="67" name="Chart 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957648"/>
              </p:ext>
            </p:extLst>
          </p:nvPr>
        </p:nvGraphicFramePr>
        <p:xfrm>
          <a:off x="48126" y="956876"/>
          <a:ext cx="384939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3186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28964</TotalTime>
  <Words>540</Words>
  <Application>Microsoft Macintosh PowerPoint</Application>
  <PresentationFormat>Custom</PresentationFormat>
  <Paragraphs>215</Paragraphs>
  <Slides>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Prism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Shili Xu</dc:creator>
  <cp:lastModifiedBy>Xu, Shili</cp:lastModifiedBy>
  <cp:revision>394</cp:revision>
  <dcterms:created xsi:type="dcterms:W3CDTF">2016-04-01T05:49:45Z</dcterms:created>
  <dcterms:modified xsi:type="dcterms:W3CDTF">2018-04-11T08:23:42Z</dcterms:modified>
</cp:coreProperties>
</file>