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74" r:id="rId2"/>
    <p:sldId id="275" r:id="rId3"/>
    <p:sldId id="272" r:id="rId4"/>
    <p:sldId id="268" r:id="rId5"/>
    <p:sldId id="270" r:id="rId6"/>
  </p:sldIdLst>
  <p:sldSz cx="6858000" cy="9906000" type="A4"/>
  <p:notesSz cx="6858000" cy="9144000"/>
  <p:defaultTextStyle>
    <a:defPPr>
      <a:defRPr lang="zh-CN"/>
    </a:defPPr>
    <a:lvl1pPr marL="0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6859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3719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0578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7437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4297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1156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8016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4876" algn="l" defTabSz="913719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63" userDrawn="1">
          <p15:clr>
            <a:srgbClr val="A4A3A4"/>
          </p15:clr>
        </p15:guide>
        <p15:guide id="2" pos="1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D07E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0" autoAdjust="0"/>
    <p:restoredTop sz="94663"/>
  </p:normalViewPr>
  <p:slideViewPr>
    <p:cSldViewPr snapToGrid="0">
      <p:cViewPr>
        <p:scale>
          <a:sx n="161" d="100"/>
          <a:sy n="161" d="100"/>
        </p:scale>
        <p:origin x="328" y="-1176"/>
      </p:cViewPr>
      <p:guideLst>
        <p:guide orient="horz" pos="4163"/>
        <p:guide pos="1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16E51-CF0C-48FD-A5BD-9C3E58E25E41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8A5F5-0D0C-45DA-A350-0293B21EAC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46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1pPr>
    <a:lvl2pPr marL="179634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2pPr>
    <a:lvl3pPr marL="359268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3pPr>
    <a:lvl4pPr marL="538902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4pPr>
    <a:lvl5pPr marL="718536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5pPr>
    <a:lvl6pPr marL="898169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6pPr>
    <a:lvl7pPr marL="1077803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7pPr>
    <a:lvl8pPr marL="1257437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8pPr>
    <a:lvl9pPr marL="1437071" algn="l" defTabSz="359268" rtl="0" eaLnBrk="1" latinLnBrk="0" hangingPunct="1">
      <a:defRPr sz="4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8A5F5-0D0C-45DA-A350-0293B21EACA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0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97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46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42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12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35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283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94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667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28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62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01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6379B-F8F5-4801-A984-23824875E279}" type="datetimeFigureOut">
              <a:rPr lang="zh-CN" altLang="en-US" smtClean="0"/>
              <a:t>2023/5/30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AAB28-D410-46A1-A01B-DCDF7C7C8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82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3" Type="http://schemas.openxmlformats.org/officeDocument/2006/relationships/image" Target="../media/image10.tif"/><Relationship Id="rId7" Type="http://schemas.openxmlformats.org/officeDocument/2006/relationships/image" Target="../media/image1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10" Type="http://schemas.openxmlformats.org/officeDocument/2006/relationships/image" Target="../media/image17.tiff"/><Relationship Id="rId4" Type="http://schemas.openxmlformats.org/officeDocument/2006/relationships/image" Target="../media/image11.tif"/><Relationship Id="rId9" Type="http://schemas.openxmlformats.org/officeDocument/2006/relationships/image" Target="../media/image1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9C3BED-037A-F8BB-3795-E7136472DA82}"/>
              </a:ext>
            </a:extLst>
          </p:cNvPr>
          <p:cNvSpPr txBox="1"/>
          <p:nvPr/>
        </p:nvSpPr>
        <p:spPr>
          <a:xfrm>
            <a:off x="42498" y="58366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2E7912B-3813-58E7-BD21-F2A05CB039B4}"/>
              </a:ext>
            </a:extLst>
          </p:cNvPr>
          <p:cNvGrpSpPr/>
          <p:nvPr/>
        </p:nvGrpSpPr>
        <p:grpSpPr>
          <a:xfrm>
            <a:off x="170259" y="875477"/>
            <a:ext cx="2846121" cy="2304000"/>
            <a:chOff x="294084" y="1243086"/>
            <a:chExt cx="2846121" cy="2304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D24B24D-E9A4-42C2-2A73-A356E9978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656" y="1243086"/>
              <a:ext cx="2500549" cy="2304000"/>
            </a:xfrm>
            <a:prstGeom prst="rect">
              <a:avLst/>
            </a:prstGeom>
          </p:spPr>
        </p:pic>
        <p:sp>
          <p:nvSpPr>
            <p:cNvPr id="13" name="文本框 86">
              <a:extLst>
                <a:ext uri="{FF2B5EF4-FFF2-40B4-BE49-F238E27FC236}">
                  <a16:creationId xmlns:a16="http://schemas.microsoft.com/office/drawing/2014/main" id="{8A6F283E-7402-F654-542D-563EB6BBBCDF}"/>
                </a:ext>
              </a:extLst>
            </p:cNvPr>
            <p:cNvSpPr txBox="1"/>
            <p:nvPr/>
          </p:nvSpPr>
          <p:spPr>
            <a:xfrm flipV="1">
              <a:off x="294084" y="1519833"/>
              <a:ext cx="323165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F0D67D-490E-9FC6-1C40-86FEF2737EB1}"/>
              </a:ext>
            </a:extLst>
          </p:cNvPr>
          <p:cNvGrpSpPr/>
          <p:nvPr/>
        </p:nvGrpSpPr>
        <p:grpSpPr>
          <a:xfrm>
            <a:off x="3616430" y="989953"/>
            <a:ext cx="2676835" cy="2189524"/>
            <a:chOff x="3717797" y="1333021"/>
            <a:chExt cx="2676835" cy="218952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38A42CA-C863-BC44-95BE-7B2EED241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18324" y="1333021"/>
              <a:ext cx="2376308" cy="2189524"/>
            </a:xfrm>
            <a:prstGeom prst="rect">
              <a:avLst/>
            </a:prstGeom>
          </p:spPr>
        </p:pic>
        <p:sp>
          <p:nvSpPr>
            <p:cNvPr id="14" name="文本框 86">
              <a:extLst>
                <a:ext uri="{FF2B5EF4-FFF2-40B4-BE49-F238E27FC236}">
                  <a16:creationId xmlns:a16="http://schemas.microsoft.com/office/drawing/2014/main" id="{4FC8999D-4A5D-E30C-08B3-FBB817059DEA}"/>
                </a:ext>
              </a:extLst>
            </p:cNvPr>
            <p:cNvSpPr txBox="1"/>
            <p:nvPr/>
          </p:nvSpPr>
          <p:spPr>
            <a:xfrm flipV="1">
              <a:off x="3717797" y="1552530"/>
              <a:ext cx="323165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083E50-313E-E1C4-2548-688AA28AE08B}"/>
              </a:ext>
            </a:extLst>
          </p:cNvPr>
          <p:cNvGrpSpPr/>
          <p:nvPr/>
        </p:nvGrpSpPr>
        <p:grpSpPr>
          <a:xfrm>
            <a:off x="170259" y="3719589"/>
            <a:ext cx="2593872" cy="2004683"/>
            <a:chOff x="316491" y="4075452"/>
            <a:chExt cx="2593872" cy="200468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5F61CF5-D48F-E20E-94FD-3186C0B19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656" y="4075452"/>
              <a:ext cx="2270707" cy="2004683"/>
            </a:xfrm>
            <a:prstGeom prst="rect">
              <a:avLst/>
            </a:prstGeom>
          </p:spPr>
        </p:pic>
        <p:sp>
          <p:nvSpPr>
            <p:cNvPr id="15" name="文本框 86">
              <a:extLst>
                <a:ext uri="{FF2B5EF4-FFF2-40B4-BE49-F238E27FC236}">
                  <a16:creationId xmlns:a16="http://schemas.microsoft.com/office/drawing/2014/main" id="{2633FD1E-B19C-45E4-26EE-DD543989C86D}"/>
                </a:ext>
              </a:extLst>
            </p:cNvPr>
            <p:cNvSpPr txBox="1"/>
            <p:nvPr/>
          </p:nvSpPr>
          <p:spPr>
            <a:xfrm flipV="1">
              <a:off x="316491" y="4202540"/>
              <a:ext cx="323165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12B27F-3933-D791-2094-8164CBAACED7}"/>
              </a:ext>
            </a:extLst>
          </p:cNvPr>
          <p:cNvGrpSpPr/>
          <p:nvPr/>
        </p:nvGrpSpPr>
        <p:grpSpPr>
          <a:xfrm>
            <a:off x="3615546" y="3591827"/>
            <a:ext cx="2677719" cy="2191154"/>
            <a:chOff x="3646538" y="4018302"/>
            <a:chExt cx="2821448" cy="219115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92FFDE4-0076-8502-24CE-2A0923A74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6062" y="4018302"/>
              <a:ext cx="2481924" cy="2191154"/>
            </a:xfrm>
            <a:prstGeom prst="rect">
              <a:avLst/>
            </a:prstGeom>
          </p:spPr>
        </p:pic>
        <p:sp>
          <p:nvSpPr>
            <p:cNvPr id="16" name="文本框 86">
              <a:extLst>
                <a:ext uri="{FF2B5EF4-FFF2-40B4-BE49-F238E27FC236}">
                  <a16:creationId xmlns:a16="http://schemas.microsoft.com/office/drawing/2014/main" id="{3EC13717-0516-0AB2-7529-0FB3C403692E}"/>
                </a:ext>
              </a:extLst>
            </p:cNvPr>
            <p:cNvSpPr txBox="1"/>
            <p:nvPr/>
          </p:nvSpPr>
          <p:spPr>
            <a:xfrm flipV="1">
              <a:off x="3646538" y="4202540"/>
              <a:ext cx="323166" cy="175050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de-DE" altLang="zh-CN" sz="900" dirty="0" err="1"/>
                <a:t>Phenotypes</a:t>
              </a:r>
              <a:r>
                <a:rPr lang="de-DE" altLang="zh-CN" sz="900" dirty="0"/>
                <a:t> from </a:t>
              </a:r>
              <a:r>
                <a:rPr lang="de-DE" altLang="zh-CN" sz="900" dirty="0" err="1"/>
                <a:t>DisGeNet</a:t>
              </a:r>
              <a:endParaRPr lang="zh-CN" altLang="en-US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040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856001-D35B-CC88-02C3-4B77727214CE}"/>
              </a:ext>
            </a:extLst>
          </p:cNvPr>
          <p:cNvSpPr txBox="1"/>
          <p:nvPr/>
        </p:nvSpPr>
        <p:spPr>
          <a:xfrm>
            <a:off x="54000" y="81847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S2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2182969-7FDF-C685-3A9F-CF57F10238E0}"/>
              </a:ext>
            </a:extLst>
          </p:cNvPr>
          <p:cNvGrpSpPr/>
          <p:nvPr/>
        </p:nvGrpSpPr>
        <p:grpSpPr>
          <a:xfrm>
            <a:off x="161666" y="421857"/>
            <a:ext cx="3267334" cy="1804533"/>
            <a:chOff x="2125373" y="4529037"/>
            <a:chExt cx="3267334" cy="1804533"/>
          </a:xfrm>
        </p:grpSpPr>
        <p:pic>
          <p:nvPicPr>
            <p:cNvPr id="6" name="Picture 5" descr="A picture containing diagram, design&#10;&#10;Description automatically generated">
              <a:extLst>
                <a:ext uri="{FF2B5EF4-FFF2-40B4-BE49-F238E27FC236}">
                  <a16:creationId xmlns:a16="http://schemas.microsoft.com/office/drawing/2014/main" id="{D25C052E-15B8-5CA6-8AA2-FFBC0B391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6313" y="4632961"/>
              <a:ext cx="2524307" cy="1598722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C1F4150-9D3C-8E1F-984D-4CA633A780A3}"/>
                </a:ext>
              </a:extLst>
            </p:cNvPr>
            <p:cNvGrpSpPr/>
            <p:nvPr/>
          </p:nvGrpSpPr>
          <p:grpSpPr>
            <a:xfrm>
              <a:off x="2125373" y="4529037"/>
              <a:ext cx="3267334" cy="1804533"/>
              <a:chOff x="3976528" y="4151512"/>
              <a:chExt cx="3267334" cy="1804533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3E01D3-8E55-A5A8-AA34-817E6AB4BCF1}"/>
                  </a:ext>
                </a:extLst>
              </p:cNvPr>
              <p:cNvSpPr txBox="1"/>
              <p:nvPr/>
            </p:nvSpPr>
            <p:spPr>
              <a:xfrm>
                <a:off x="4705449" y="5316556"/>
                <a:ext cx="183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/>
                  <a:t>*</a:t>
                </a:r>
                <a:endParaRPr lang="LID4096" sz="800" b="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AC02B9-1F21-A885-759E-99821534BAA9}"/>
                  </a:ext>
                </a:extLst>
              </p:cNvPr>
              <p:cNvSpPr txBox="1"/>
              <p:nvPr/>
            </p:nvSpPr>
            <p:spPr>
              <a:xfrm>
                <a:off x="5280831" y="5344024"/>
                <a:ext cx="183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/>
                  <a:t>*</a:t>
                </a:r>
                <a:endParaRPr lang="LID4096" sz="800" b="1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7DA316-3742-D9E4-9E02-800B21337749}"/>
                  </a:ext>
                </a:extLst>
              </p:cNvPr>
              <p:cNvSpPr txBox="1"/>
              <p:nvPr/>
            </p:nvSpPr>
            <p:spPr>
              <a:xfrm>
                <a:off x="5881697" y="5203108"/>
                <a:ext cx="183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/>
                  <a:t>*</a:t>
                </a:r>
                <a:endParaRPr lang="LID4096" sz="800" b="1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897F53-5B71-2C08-74B8-304354397348}"/>
                  </a:ext>
                </a:extLst>
              </p:cNvPr>
              <p:cNvSpPr txBox="1"/>
              <p:nvPr/>
            </p:nvSpPr>
            <p:spPr>
              <a:xfrm>
                <a:off x="4228927" y="5761120"/>
                <a:ext cx="3014935" cy="194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800"/>
                  </a:lnSpc>
                </a:pPr>
                <a:r>
                  <a:rPr lang="de-DE" sz="800" dirty="0"/>
                  <a:t>RP11-98F14.11 RPL23AP92 IGBP1P1 CTD-2383I20.1</a:t>
                </a:r>
              </a:p>
            </p:txBody>
          </p:sp>
          <p:sp>
            <p:nvSpPr>
              <p:cNvPr id="15" name="文本框 96">
                <a:extLst>
                  <a:ext uri="{FF2B5EF4-FFF2-40B4-BE49-F238E27FC236}">
                    <a16:creationId xmlns:a16="http://schemas.microsoft.com/office/drawing/2014/main" id="{5DEB32FF-1F0B-CAD8-3C21-0A0A26CA682D}"/>
                  </a:ext>
                </a:extLst>
              </p:cNvPr>
              <p:cNvSpPr txBox="1"/>
              <p:nvPr/>
            </p:nvSpPr>
            <p:spPr>
              <a:xfrm>
                <a:off x="4113091" y="4151512"/>
                <a:ext cx="300082" cy="1702646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3300"/>
                  </a:lnSpc>
                </a:pPr>
                <a:r>
                  <a:rPr lang="en-US" altLang="zh-CN" sz="800" dirty="0"/>
                  <a:t>60</a:t>
                </a:r>
              </a:p>
              <a:p>
                <a:pPr algn="ctr">
                  <a:lnSpc>
                    <a:spcPts val="3300"/>
                  </a:lnSpc>
                </a:pPr>
                <a:r>
                  <a:rPr lang="en-US" altLang="zh-CN" sz="800" dirty="0"/>
                  <a:t>40</a:t>
                </a:r>
              </a:p>
              <a:p>
                <a:pPr algn="ctr">
                  <a:lnSpc>
                    <a:spcPts val="3300"/>
                  </a:lnSpc>
                </a:pPr>
                <a:r>
                  <a:rPr lang="en-US" altLang="zh-CN" sz="800" dirty="0"/>
                  <a:t>20</a:t>
                </a:r>
              </a:p>
              <a:p>
                <a:pPr algn="ctr">
                  <a:lnSpc>
                    <a:spcPts val="3300"/>
                  </a:lnSpc>
                </a:pPr>
                <a:r>
                  <a:rPr lang="en-US" altLang="zh-CN" sz="800" dirty="0"/>
                  <a:t>0</a:t>
                </a:r>
              </a:p>
            </p:txBody>
          </p:sp>
          <p:sp>
            <p:nvSpPr>
              <p:cNvPr id="16" name="文本框 86">
                <a:extLst>
                  <a:ext uri="{FF2B5EF4-FFF2-40B4-BE49-F238E27FC236}">
                    <a16:creationId xmlns:a16="http://schemas.microsoft.com/office/drawing/2014/main" id="{6E8354F8-5FED-49DD-7899-A4E3FDDB2A56}"/>
                  </a:ext>
                </a:extLst>
              </p:cNvPr>
              <p:cNvSpPr txBox="1"/>
              <p:nvPr/>
            </p:nvSpPr>
            <p:spPr>
              <a:xfrm flipV="1">
                <a:off x="3976528" y="4578678"/>
                <a:ext cx="307777" cy="103056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Rel. RNA Levels</a:t>
                </a:r>
                <a:endParaRPr lang="zh-CN" altLang="en-US" sz="800" dirty="0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A33C456-FF2C-61DF-258E-F72B4588C853}"/>
                </a:ext>
              </a:extLst>
            </p:cNvPr>
            <p:cNvSpPr/>
            <p:nvPr/>
          </p:nvSpPr>
          <p:spPr>
            <a:xfrm>
              <a:off x="2740405" y="4675969"/>
              <a:ext cx="144000" cy="72000"/>
            </a:xfrm>
            <a:prstGeom prst="rect">
              <a:avLst/>
            </a:prstGeom>
            <a:solidFill>
              <a:srgbClr val="0000F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800" dirty="0">
                <a:solidFill>
                  <a:srgbClr val="0000FF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42C1B09-2636-311F-46C0-79015618409D}"/>
                </a:ext>
              </a:extLst>
            </p:cNvPr>
            <p:cNvSpPr/>
            <p:nvPr/>
          </p:nvSpPr>
          <p:spPr>
            <a:xfrm>
              <a:off x="2740405" y="4765969"/>
              <a:ext cx="144000" cy="72000"/>
            </a:xfrm>
            <a:prstGeom prst="rect">
              <a:avLst/>
            </a:pr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sz="800" dirty="0">
                <a:solidFill>
                  <a:srgbClr val="0000FF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54DEBD-0C10-F1FA-B116-9C5BFE73326D}"/>
                </a:ext>
              </a:extLst>
            </p:cNvPr>
            <p:cNvSpPr txBox="1"/>
            <p:nvPr/>
          </p:nvSpPr>
          <p:spPr>
            <a:xfrm>
              <a:off x="2828159" y="4627435"/>
              <a:ext cx="1173263" cy="284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"/>
                </a:lnSpc>
              </a:pPr>
              <a:r>
                <a:rPr lang="de-DE" sz="800" dirty="0" err="1"/>
                <a:t>Ctrl</a:t>
              </a:r>
              <a:endParaRPr lang="de-DE" sz="800" dirty="0"/>
            </a:p>
            <a:p>
              <a:pPr algn="l" fontAlgn="b">
                <a:lnSpc>
                  <a:spcPts val="700"/>
                </a:lnSpc>
              </a:pPr>
              <a:r>
                <a:rPr lang="de-DE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MI</a:t>
              </a:r>
              <a:endParaRPr lang="en-GB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40AF2C-B6AF-1F81-2CEE-AC3541225D4B}"/>
                </a:ext>
              </a:extLst>
            </p:cNvPr>
            <p:cNvSpPr txBox="1"/>
            <p:nvPr/>
          </p:nvSpPr>
          <p:spPr>
            <a:xfrm>
              <a:off x="4621327" y="4912128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b="1" dirty="0"/>
                <a:t>*</a:t>
              </a:r>
              <a:endParaRPr lang="LID4096" sz="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8082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C56A6C-4993-9897-952E-1F5171885E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26" y="650048"/>
            <a:ext cx="1584000" cy="1199338"/>
          </a:xfrm>
          <a:prstGeom prst="rect">
            <a:avLst/>
          </a:prstGeom>
        </p:spPr>
      </p:pic>
      <p:sp>
        <p:nvSpPr>
          <p:cNvPr id="100" name="文本框 9">
            <a:extLst>
              <a:ext uri="{FF2B5EF4-FFF2-40B4-BE49-F238E27FC236}">
                <a16:creationId xmlns:a16="http://schemas.microsoft.com/office/drawing/2014/main" id="{77BF864A-D093-E0AE-5E88-420FEAEF5341}"/>
              </a:ext>
            </a:extLst>
          </p:cNvPr>
          <p:cNvSpPr txBox="1"/>
          <p:nvPr/>
        </p:nvSpPr>
        <p:spPr>
          <a:xfrm>
            <a:off x="54000" y="520318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A</a:t>
            </a:r>
            <a:endParaRPr lang="zh-CN" altLang="en-US" sz="9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CFC739-BD68-98B0-6064-BF2CE6D4E4F3}"/>
              </a:ext>
            </a:extLst>
          </p:cNvPr>
          <p:cNvGrpSpPr/>
          <p:nvPr/>
        </p:nvGrpSpPr>
        <p:grpSpPr>
          <a:xfrm>
            <a:off x="185260" y="571565"/>
            <a:ext cx="2040463" cy="1644255"/>
            <a:chOff x="392665" y="745903"/>
            <a:chExt cx="2040463" cy="164425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59C6121-40EC-1320-46B7-56EE99487741}"/>
                </a:ext>
              </a:extLst>
            </p:cNvPr>
            <p:cNvGrpSpPr/>
            <p:nvPr/>
          </p:nvGrpSpPr>
          <p:grpSpPr>
            <a:xfrm>
              <a:off x="392665" y="745903"/>
              <a:ext cx="1350969" cy="1269835"/>
              <a:chOff x="389132" y="745903"/>
              <a:chExt cx="1394686" cy="1269835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05173D-FC83-5DCA-D526-580BB30A5E28}"/>
                  </a:ext>
                </a:extLst>
              </p:cNvPr>
              <p:cNvSpPr txBox="1"/>
              <p:nvPr/>
            </p:nvSpPr>
            <p:spPr>
              <a:xfrm>
                <a:off x="1600162" y="1263587"/>
                <a:ext cx="183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</a:t>
                </a:r>
                <a:endParaRPr lang="LID4096" sz="800" dirty="0"/>
              </a:p>
            </p:txBody>
          </p:sp>
          <p:sp>
            <p:nvSpPr>
              <p:cNvPr id="42" name="文本框 96">
                <a:extLst>
                  <a:ext uri="{FF2B5EF4-FFF2-40B4-BE49-F238E27FC236}">
                    <a16:creationId xmlns:a16="http://schemas.microsoft.com/office/drawing/2014/main" id="{B4D8E368-217D-0B6C-572E-CEF4035576BA}"/>
                  </a:ext>
                </a:extLst>
              </p:cNvPr>
              <p:cNvSpPr txBox="1"/>
              <p:nvPr/>
            </p:nvSpPr>
            <p:spPr>
              <a:xfrm>
                <a:off x="648887" y="745903"/>
                <a:ext cx="339580" cy="126983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1.5</a:t>
                </a:r>
              </a:p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1.0</a:t>
                </a:r>
              </a:p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0.5</a:t>
                </a:r>
              </a:p>
              <a:p>
                <a:pPr algn="ctr">
                  <a:lnSpc>
                    <a:spcPts val="2400"/>
                  </a:lnSpc>
                </a:pPr>
                <a:r>
                  <a:rPr lang="en-US" altLang="zh-CN" sz="800" dirty="0"/>
                  <a:t>0</a:t>
                </a:r>
              </a:p>
            </p:txBody>
          </p:sp>
          <p:sp>
            <p:nvSpPr>
              <p:cNvPr id="43" name="文本框 86">
                <a:extLst>
                  <a:ext uri="{FF2B5EF4-FFF2-40B4-BE49-F238E27FC236}">
                    <a16:creationId xmlns:a16="http://schemas.microsoft.com/office/drawing/2014/main" id="{2EDAA808-726E-E4EF-B3F2-42BDFC4114B4}"/>
                  </a:ext>
                </a:extLst>
              </p:cNvPr>
              <p:cNvSpPr txBox="1"/>
              <p:nvPr/>
            </p:nvSpPr>
            <p:spPr>
              <a:xfrm flipV="1">
                <a:off x="389132" y="940793"/>
                <a:ext cx="444830" cy="104914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Rel.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 RP11-98F14.11</a:t>
                </a:r>
                <a:r>
                  <a:rPr lang="en-US" altLang="zh-CN" sz="800" dirty="0"/>
                  <a:t> RNA Level</a:t>
                </a:r>
                <a:endParaRPr lang="zh-CN" altLang="en-US" sz="800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C2FD63-3AEB-3F02-0EA1-0BCB4145F858}"/>
                </a:ext>
              </a:extLst>
            </p:cNvPr>
            <p:cNvSpPr txBox="1"/>
            <p:nvPr/>
          </p:nvSpPr>
          <p:spPr>
            <a:xfrm>
              <a:off x="847850" y="1952730"/>
              <a:ext cx="15852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GM Ctrl   #1     #2     #3     #4</a:t>
              </a:r>
              <a:endParaRPr lang="LID4096" sz="800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A53532-A0ED-0258-8F1E-BE8AFED69FC3}"/>
                </a:ext>
              </a:extLst>
            </p:cNvPr>
            <p:cNvCxnSpPr/>
            <p:nvPr/>
          </p:nvCxnSpPr>
          <p:spPr>
            <a:xfrm>
              <a:off x="1397818" y="2148529"/>
              <a:ext cx="8751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D314F2-D074-34F2-54D4-5E68DC9FDB8A}"/>
                </a:ext>
              </a:extLst>
            </p:cNvPr>
            <p:cNvSpPr txBox="1"/>
            <p:nvPr/>
          </p:nvSpPr>
          <p:spPr>
            <a:xfrm>
              <a:off x="1255811" y="2174714"/>
              <a:ext cx="114232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/>
                <a:t>GM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rPr>
                <a:t>RP11-98F14.11</a:t>
              </a:r>
              <a:endParaRPr lang="LID4096" sz="18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70C3DAD-9196-6662-D7B2-B8FECDC4344A}"/>
              </a:ext>
            </a:extLst>
          </p:cNvPr>
          <p:cNvGrpSpPr/>
          <p:nvPr/>
        </p:nvGrpSpPr>
        <p:grpSpPr>
          <a:xfrm>
            <a:off x="2575482" y="593306"/>
            <a:ext cx="2054196" cy="1561323"/>
            <a:chOff x="3424472" y="952609"/>
            <a:chExt cx="2054196" cy="156132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A10B580-8D70-C2DB-7558-27D5BB1BF6EF}"/>
                </a:ext>
              </a:extLst>
            </p:cNvPr>
            <p:cNvGrpSpPr/>
            <p:nvPr/>
          </p:nvGrpSpPr>
          <p:grpSpPr>
            <a:xfrm>
              <a:off x="3424472" y="1051560"/>
              <a:ext cx="2054196" cy="1462372"/>
              <a:chOff x="3424472" y="1051560"/>
              <a:chExt cx="2054196" cy="146237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A68A5A0-2C89-A4ED-33A1-ACFA10F5FE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4668" y="1051560"/>
                <a:ext cx="1584000" cy="1136045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32389E5-48F3-E376-CFF6-CD717CC3B31A}"/>
                  </a:ext>
                </a:extLst>
              </p:cNvPr>
              <p:cNvSpPr txBox="1"/>
              <p:nvPr/>
            </p:nvSpPr>
            <p:spPr>
              <a:xfrm>
                <a:off x="4586592" y="1497917"/>
                <a:ext cx="18365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</a:t>
                </a:r>
                <a:endParaRPr lang="LID4096" sz="800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17231A9-1DC6-7DE5-20EC-A98FE6F7BD2A}"/>
                  </a:ext>
                </a:extLst>
              </p:cNvPr>
              <p:cNvSpPr txBox="1"/>
              <p:nvPr/>
            </p:nvSpPr>
            <p:spPr>
              <a:xfrm>
                <a:off x="4300146" y="1528397"/>
                <a:ext cx="2645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**</a:t>
                </a:r>
                <a:endParaRPr lang="LID4096" sz="800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940746E-9930-FD6E-4B53-0DBB522F9B9B}"/>
                  </a:ext>
                </a:extLst>
              </p:cNvPr>
              <p:cNvSpPr txBox="1"/>
              <p:nvPr/>
            </p:nvSpPr>
            <p:spPr>
              <a:xfrm>
                <a:off x="5092284" y="1475056"/>
                <a:ext cx="26452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**</a:t>
                </a:r>
                <a:endParaRPr lang="LID4096" sz="800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1507E3D-77A7-75D1-EA9E-0DDD41426B45}"/>
                  </a:ext>
                </a:extLst>
              </p:cNvPr>
              <p:cNvSpPr txBox="1"/>
              <p:nvPr/>
            </p:nvSpPr>
            <p:spPr>
              <a:xfrm>
                <a:off x="3861840" y="2123552"/>
                <a:ext cx="158527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GM Ctrl    #1    #2      #3     #4</a:t>
                </a:r>
                <a:endParaRPr lang="LID4096" sz="800" dirty="0"/>
              </a:p>
            </p:txBody>
          </p: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9CA81AE0-ED03-BFFA-03A6-EE7879B2F907}"/>
                  </a:ext>
                </a:extLst>
              </p:cNvPr>
              <p:cNvCxnSpPr/>
              <p:nvPr/>
            </p:nvCxnSpPr>
            <p:spPr>
              <a:xfrm>
                <a:off x="4411808" y="2300299"/>
                <a:ext cx="87511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0CC4B9C-2F38-7D06-2A59-032443077E21}"/>
                  </a:ext>
                </a:extLst>
              </p:cNvPr>
              <p:cNvSpPr txBox="1"/>
              <p:nvPr/>
            </p:nvSpPr>
            <p:spPr>
              <a:xfrm>
                <a:off x="4323658" y="2298488"/>
                <a:ext cx="105253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800" dirty="0"/>
                  <a:t>GM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RPL23AP92</a:t>
                </a:r>
                <a:endParaRPr lang="LID4096" sz="1800" dirty="0"/>
              </a:p>
            </p:txBody>
          </p:sp>
          <p:sp>
            <p:nvSpPr>
              <p:cNvPr id="60" name="文本框 86">
                <a:extLst>
                  <a:ext uri="{FF2B5EF4-FFF2-40B4-BE49-F238E27FC236}">
                    <a16:creationId xmlns:a16="http://schemas.microsoft.com/office/drawing/2014/main" id="{00A1F2D2-9E2F-5836-E16F-EB151A05B3A5}"/>
                  </a:ext>
                </a:extLst>
              </p:cNvPr>
              <p:cNvSpPr txBox="1"/>
              <p:nvPr/>
            </p:nvSpPr>
            <p:spPr>
              <a:xfrm flipV="1">
                <a:off x="3424472" y="1220518"/>
                <a:ext cx="430887" cy="9091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Rel.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RPL23AP92 </a:t>
                </a:r>
                <a:r>
                  <a:rPr lang="en-US" altLang="zh-CN" sz="800" dirty="0"/>
                  <a:t>RNA Level</a:t>
                </a:r>
                <a:endParaRPr lang="zh-CN" altLang="en-US" sz="800" dirty="0"/>
              </a:p>
            </p:txBody>
          </p:sp>
        </p:grpSp>
        <p:sp>
          <p:nvSpPr>
            <p:cNvPr id="59" name="文本框 96">
              <a:extLst>
                <a:ext uri="{FF2B5EF4-FFF2-40B4-BE49-F238E27FC236}">
                  <a16:creationId xmlns:a16="http://schemas.microsoft.com/office/drawing/2014/main" id="{0F82F748-37DB-90D9-4D04-B43825597D9B}"/>
                </a:ext>
              </a:extLst>
            </p:cNvPr>
            <p:cNvSpPr txBox="1"/>
            <p:nvPr/>
          </p:nvSpPr>
          <p:spPr>
            <a:xfrm>
              <a:off x="3673501" y="952609"/>
              <a:ext cx="328936" cy="126983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1.0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DC480B9-3E56-ED99-18BF-DAFA9B1C5E65}"/>
              </a:ext>
            </a:extLst>
          </p:cNvPr>
          <p:cNvGrpSpPr/>
          <p:nvPr/>
        </p:nvGrpSpPr>
        <p:grpSpPr>
          <a:xfrm>
            <a:off x="139157" y="2513935"/>
            <a:ext cx="2086566" cy="1565998"/>
            <a:chOff x="216282" y="3765702"/>
            <a:chExt cx="2086566" cy="156599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AF5457A-191C-1881-35EC-AF09A88D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848" y="3851816"/>
              <a:ext cx="1584000" cy="115698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38B1BC-575C-C03A-99E6-0AD281D6BE3D}"/>
                </a:ext>
              </a:extLst>
            </p:cNvPr>
            <p:cNvSpPr txBox="1"/>
            <p:nvPr/>
          </p:nvSpPr>
          <p:spPr>
            <a:xfrm>
              <a:off x="1922416" y="4297297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F99516-6C98-F10A-8F5A-E85FC15DFB6B}"/>
                </a:ext>
              </a:extLst>
            </p:cNvPr>
            <p:cNvSpPr txBox="1"/>
            <p:nvPr/>
          </p:nvSpPr>
          <p:spPr>
            <a:xfrm>
              <a:off x="1139538" y="4353139"/>
              <a:ext cx="2645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**</a:t>
              </a:r>
              <a:endParaRPr lang="LID4096" sz="800" dirty="0"/>
            </a:p>
          </p:txBody>
        </p:sp>
        <p:sp>
          <p:nvSpPr>
            <p:cNvPr id="61" name="文本框 96">
              <a:extLst>
                <a:ext uri="{FF2B5EF4-FFF2-40B4-BE49-F238E27FC236}">
                  <a16:creationId xmlns:a16="http://schemas.microsoft.com/office/drawing/2014/main" id="{46ADA620-3755-3F10-58EE-068DDD4FAD1D}"/>
                </a:ext>
              </a:extLst>
            </p:cNvPr>
            <p:cNvSpPr txBox="1"/>
            <p:nvPr/>
          </p:nvSpPr>
          <p:spPr>
            <a:xfrm>
              <a:off x="494429" y="3765702"/>
              <a:ext cx="328936" cy="126983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1.0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</a:t>
              </a:r>
            </a:p>
          </p:txBody>
        </p:sp>
        <p:sp>
          <p:nvSpPr>
            <p:cNvPr id="62" name="文本框 86">
              <a:extLst>
                <a:ext uri="{FF2B5EF4-FFF2-40B4-BE49-F238E27FC236}">
                  <a16:creationId xmlns:a16="http://schemas.microsoft.com/office/drawing/2014/main" id="{0855BD6D-8FAC-3B61-54C9-F996ABA1028B}"/>
                </a:ext>
              </a:extLst>
            </p:cNvPr>
            <p:cNvSpPr txBox="1"/>
            <p:nvPr/>
          </p:nvSpPr>
          <p:spPr>
            <a:xfrm flipV="1">
              <a:off x="216282" y="3949247"/>
              <a:ext cx="430887" cy="8303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800" dirty="0"/>
                <a:t>Rel.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IGBP1P1 </a:t>
              </a:r>
              <a:r>
                <a:rPr lang="en-US" altLang="zh-CN" sz="800" dirty="0"/>
                <a:t>RNA Level</a:t>
              </a:r>
              <a:endParaRPr lang="zh-CN" altLang="en-US" sz="8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4C102C4-EFF8-7769-6296-1A90C8FAEF63}"/>
                </a:ext>
              </a:extLst>
            </p:cNvPr>
            <p:cNvSpPr txBox="1"/>
            <p:nvPr/>
          </p:nvSpPr>
          <p:spPr>
            <a:xfrm>
              <a:off x="709164" y="4941320"/>
              <a:ext cx="15852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GM Ctrl   #1    #2      #3     #4</a:t>
              </a:r>
              <a:endParaRPr lang="LID4096" sz="800" dirty="0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8380574-A2DD-D7CD-3EEC-3BECBD1AE178}"/>
                </a:ext>
              </a:extLst>
            </p:cNvPr>
            <p:cNvCxnSpPr/>
            <p:nvPr/>
          </p:nvCxnSpPr>
          <p:spPr>
            <a:xfrm>
              <a:off x="1259132" y="5118067"/>
              <a:ext cx="8751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BC6DEF6-76A5-64CE-A005-B326DE4413D4}"/>
                </a:ext>
              </a:extLst>
            </p:cNvPr>
            <p:cNvSpPr txBox="1"/>
            <p:nvPr/>
          </p:nvSpPr>
          <p:spPr>
            <a:xfrm>
              <a:off x="1170982" y="5116256"/>
              <a:ext cx="105253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/>
                <a:t>GM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IGBP1P1</a:t>
              </a:r>
              <a:endParaRPr lang="LID4096" sz="18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CCACEB-1709-75B8-A1FD-62A91ED05082}"/>
              </a:ext>
            </a:extLst>
          </p:cNvPr>
          <p:cNvGrpSpPr/>
          <p:nvPr/>
        </p:nvGrpSpPr>
        <p:grpSpPr>
          <a:xfrm>
            <a:off x="2621170" y="2468799"/>
            <a:ext cx="2052014" cy="1568960"/>
            <a:chOff x="3832245" y="4575475"/>
            <a:chExt cx="2052014" cy="156896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D7F293-B414-7076-732C-21B749A56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259" y="4662581"/>
              <a:ext cx="1584000" cy="115698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D166BE1-E48E-0AF7-C4A9-18134DFF3A0D}"/>
                </a:ext>
              </a:extLst>
            </p:cNvPr>
            <p:cNvSpPr txBox="1"/>
            <p:nvPr/>
          </p:nvSpPr>
          <p:spPr>
            <a:xfrm>
              <a:off x="4739768" y="5140653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F97BA9-B789-3BE0-9F3F-851FF4D6E146}"/>
                </a:ext>
              </a:extLst>
            </p:cNvPr>
            <p:cNvSpPr txBox="1"/>
            <p:nvPr/>
          </p:nvSpPr>
          <p:spPr>
            <a:xfrm>
              <a:off x="4992836" y="5041593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D12DC0-9E79-9028-D5F7-3457E880D905}"/>
                </a:ext>
              </a:extLst>
            </p:cNvPr>
            <p:cNvSpPr txBox="1"/>
            <p:nvPr/>
          </p:nvSpPr>
          <p:spPr>
            <a:xfrm>
              <a:off x="5503816" y="5102553"/>
              <a:ext cx="1836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*</a:t>
              </a:r>
              <a:endParaRPr lang="LID4096" sz="8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30268C8-BA8E-6281-F78D-A63949D57F09}"/>
                </a:ext>
              </a:extLst>
            </p:cNvPr>
            <p:cNvSpPr txBox="1"/>
            <p:nvPr/>
          </p:nvSpPr>
          <p:spPr>
            <a:xfrm>
              <a:off x="4287468" y="5746435"/>
              <a:ext cx="15852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GM Ctrl   #1    #2      #3     #4</a:t>
              </a:r>
              <a:endParaRPr lang="LID4096" sz="800" dirty="0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E4FE305-2CF9-3D3B-7976-7C496C473589}"/>
                </a:ext>
              </a:extLst>
            </p:cNvPr>
            <p:cNvCxnSpPr/>
            <p:nvPr/>
          </p:nvCxnSpPr>
          <p:spPr>
            <a:xfrm>
              <a:off x="4837436" y="5923182"/>
              <a:ext cx="8751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8DD4453-8F3A-E547-3A3C-88986628681E}"/>
                </a:ext>
              </a:extLst>
            </p:cNvPr>
            <p:cNvSpPr txBox="1"/>
            <p:nvPr/>
          </p:nvSpPr>
          <p:spPr>
            <a:xfrm>
              <a:off x="4749285" y="5928991"/>
              <a:ext cx="1134973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/>
                <a:t>GM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CTD-2383I20.1</a:t>
              </a:r>
              <a:endParaRPr lang="LID4096" sz="1800" dirty="0"/>
            </a:p>
          </p:txBody>
        </p:sp>
        <p:sp>
          <p:nvSpPr>
            <p:cNvPr id="69" name="文本框 96">
              <a:extLst>
                <a:ext uri="{FF2B5EF4-FFF2-40B4-BE49-F238E27FC236}">
                  <a16:creationId xmlns:a16="http://schemas.microsoft.com/office/drawing/2014/main" id="{188A36A3-BBFA-5086-562C-A714DE8AB234}"/>
                </a:ext>
              </a:extLst>
            </p:cNvPr>
            <p:cNvSpPr txBox="1"/>
            <p:nvPr/>
          </p:nvSpPr>
          <p:spPr>
            <a:xfrm>
              <a:off x="4083311" y="4575475"/>
              <a:ext cx="328936" cy="126983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1.0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0.5</a:t>
              </a:r>
            </a:p>
            <a:p>
              <a:pPr algn="ctr">
                <a:lnSpc>
                  <a:spcPts val="2400"/>
                </a:lnSpc>
              </a:pPr>
              <a:r>
                <a:rPr lang="en-US" altLang="zh-CN" sz="800" dirty="0"/>
                <a:t>0</a:t>
              </a:r>
            </a:p>
          </p:txBody>
        </p:sp>
        <p:sp>
          <p:nvSpPr>
            <p:cNvPr id="70" name="文本框 86">
              <a:extLst>
                <a:ext uri="{FF2B5EF4-FFF2-40B4-BE49-F238E27FC236}">
                  <a16:creationId xmlns:a16="http://schemas.microsoft.com/office/drawing/2014/main" id="{AD371F66-E0CE-BD3E-D3FE-6165483B40E5}"/>
                </a:ext>
              </a:extLst>
            </p:cNvPr>
            <p:cNvSpPr txBox="1"/>
            <p:nvPr/>
          </p:nvSpPr>
          <p:spPr>
            <a:xfrm flipV="1">
              <a:off x="3832245" y="4726637"/>
              <a:ext cx="430887" cy="103056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sz="800" dirty="0"/>
                <a:t>Rel. </a:t>
              </a:r>
              <a:r>
                <a:rPr lang="en-GB" sz="8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CTD-2383I20.1</a:t>
              </a:r>
              <a:r>
                <a:rPr lang="en-US" altLang="zh-CN" sz="800" dirty="0"/>
                <a:t> RNA Level</a:t>
              </a:r>
              <a:endParaRPr lang="zh-CN" altLang="en-US" sz="800" dirty="0"/>
            </a:p>
          </p:txBody>
        </p:sp>
      </p:grpSp>
      <p:sp>
        <p:nvSpPr>
          <p:cNvPr id="71" name="文本框 9">
            <a:extLst>
              <a:ext uri="{FF2B5EF4-FFF2-40B4-BE49-F238E27FC236}">
                <a16:creationId xmlns:a16="http://schemas.microsoft.com/office/drawing/2014/main" id="{257BBC99-E071-9DEB-23F0-A93054540A1A}"/>
              </a:ext>
            </a:extLst>
          </p:cNvPr>
          <p:cNvSpPr txBox="1"/>
          <p:nvPr/>
        </p:nvSpPr>
        <p:spPr>
          <a:xfrm>
            <a:off x="2461752" y="535623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B</a:t>
            </a:r>
            <a:endParaRPr lang="zh-CN" altLang="en-US" sz="900" b="1" dirty="0"/>
          </a:p>
        </p:txBody>
      </p:sp>
      <p:sp>
        <p:nvSpPr>
          <p:cNvPr id="72" name="文本框 9">
            <a:extLst>
              <a:ext uri="{FF2B5EF4-FFF2-40B4-BE49-F238E27FC236}">
                <a16:creationId xmlns:a16="http://schemas.microsoft.com/office/drawing/2014/main" id="{1CDC8882-446D-DAE3-B5DA-FA94D26B781B}"/>
              </a:ext>
            </a:extLst>
          </p:cNvPr>
          <p:cNvSpPr txBox="1"/>
          <p:nvPr/>
        </p:nvSpPr>
        <p:spPr>
          <a:xfrm>
            <a:off x="54000" y="2410668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C</a:t>
            </a:r>
            <a:endParaRPr lang="zh-CN" altLang="en-US" sz="900" b="1" dirty="0"/>
          </a:p>
        </p:txBody>
      </p:sp>
      <p:sp>
        <p:nvSpPr>
          <p:cNvPr id="73" name="文本框 9">
            <a:extLst>
              <a:ext uri="{FF2B5EF4-FFF2-40B4-BE49-F238E27FC236}">
                <a16:creationId xmlns:a16="http://schemas.microsoft.com/office/drawing/2014/main" id="{2440244E-B9BB-2413-9EC0-A9050E45C8F5}"/>
              </a:ext>
            </a:extLst>
          </p:cNvPr>
          <p:cNvSpPr txBox="1"/>
          <p:nvPr/>
        </p:nvSpPr>
        <p:spPr>
          <a:xfrm>
            <a:off x="2459523" y="2410668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D</a:t>
            </a:r>
            <a:endParaRPr lang="zh-CN" altLang="en-US" sz="9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57179F-679C-8C3F-2343-FC8F98622F21}"/>
              </a:ext>
            </a:extLst>
          </p:cNvPr>
          <p:cNvSpPr txBox="1"/>
          <p:nvPr/>
        </p:nvSpPr>
        <p:spPr>
          <a:xfrm>
            <a:off x="54000" y="81847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S3</a:t>
            </a:r>
          </a:p>
        </p:txBody>
      </p:sp>
    </p:spTree>
    <p:extLst>
      <p:ext uri="{BB962C8B-B14F-4D97-AF65-F5344CB8AC3E}">
        <p14:creationId xmlns:p14="http://schemas.microsoft.com/office/powerpoint/2010/main" val="404584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2FF459-70AC-0A6A-87BA-11194E589B93}"/>
              </a:ext>
            </a:extLst>
          </p:cNvPr>
          <p:cNvGrpSpPr/>
          <p:nvPr/>
        </p:nvGrpSpPr>
        <p:grpSpPr>
          <a:xfrm>
            <a:off x="226070" y="665761"/>
            <a:ext cx="3873490" cy="1546159"/>
            <a:chOff x="511820" y="667448"/>
            <a:chExt cx="3548600" cy="1493523"/>
          </a:xfrm>
        </p:grpSpPr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CC0F5774-D0B8-444B-3677-BDE35E6FC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345" y="916567"/>
              <a:ext cx="3225439" cy="1136523"/>
            </a:xfrm>
            <a:prstGeom prst="rect">
              <a:avLst/>
            </a:prstGeom>
          </p:spPr>
        </p:pic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DFD7F9E3-A753-870F-6568-B5DE1E637E58}"/>
                </a:ext>
              </a:extLst>
            </p:cNvPr>
            <p:cNvGrpSpPr/>
            <p:nvPr/>
          </p:nvGrpSpPr>
          <p:grpSpPr>
            <a:xfrm>
              <a:off x="1253691" y="667448"/>
              <a:ext cx="1799985" cy="449365"/>
              <a:chOff x="3312000" y="1961246"/>
              <a:chExt cx="1799985" cy="469359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56CB5CC5-BFF4-DF26-733E-6286F6609E2A}"/>
                  </a:ext>
                </a:extLst>
              </p:cNvPr>
              <p:cNvSpPr/>
              <p:nvPr/>
            </p:nvSpPr>
            <p:spPr>
              <a:xfrm>
                <a:off x="3312000" y="2016000"/>
                <a:ext cx="108000" cy="54000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8268A3E3-9956-6FF7-3C8C-D8BB4FFC4987}"/>
                  </a:ext>
                </a:extLst>
              </p:cNvPr>
              <p:cNvSpPr/>
              <p:nvPr/>
            </p:nvSpPr>
            <p:spPr>
              <a:xfrm>
                <a:off x="3312000" y="2106000"/>
                <a:ext cx="108000" cy="540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BE4358D7-C66D-F2C1-A026-D864F77C0E5F}"/>
                  </a:ext>
                </a:extLst>
              </p:cNvPr>
              <p:cNvSpPr/>
              <p:nvPr/>
            </p:nvSpPr>
            <p:spPr>
              <a:xfrm>
                <a:off x="3312000" y="2196000"/>
                <a:ext cx="108000" cy="54000"/>
              </a:xfrm>
              <a:prstGeom prst="rect">
                <a:avLst/>
              </a:prstGeom>
              <a:solidFill>
                <a:srgbClr val="00B05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F980EAC0-FC8E-F714-C481-36786F7EEF8B}"/>
                  </a:ext>
                </a:extLst>
              </p:cNvPr>
              <p:cNvSpPr/>
              <p:nvPr/>
            </p:nvSpPr>
            <p:spPr>
              <a:xfrm>
                <a:off x="3312000" y="2286000"/>
                <a:ext cx="108000" cy="54000"/>
              </a:xfrm>
              <a:prstGeom prst="rect">
                <a:avLst/>
              </a:prstGeom>
              <a:solidFill>
                <a:srgbClr val="AD07E3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DA0DFBF3-88D8-D633-91A5-44D2FF057A91}"/>
                  </a:ext>
                </a:extLst>
              </p:cNvPr>
              <p:cNvSpPr txBox="1"/>
              <p:nvPr/>
            </p:nvSpPr>
            <p:spPr>
              <a:xfrm>
                <a:off x="3396099" y="1961246"/>
                <a:ext cx="1715886" cy="469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de-DE" sz="800" dirty="0" err="1"/>
                  <a:t>Normoxia</a:t>
                </a:r>
                <a:r>
                  <a:rPr lang="de-DE" sz="800" dirty="0"/>
                  <a:t> GM </a:t>
                </a:r>
                <a:r>
                  <a:rPr lang="de-DE" sz="800" dirty="0" err="1"/>
                  <a:t>Ctrl</a:t>
                </a:r>
                <a:endParaRPr lang="de-DE" sz="800" dirty="0"/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Normoxia GM </a:t>
                </a:r>
                <a:r>
                  <a:rPr lang="en-GB" sz="800" dirty="0"/>
                  <a:t>CTD-2383l20.1</a:t>
                </a:r>
                <a:endPara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endParaRPr>
              </a:p>
              <a:p>
                <a:pPr>
                  <a:lnSpc>
                    <a:spcPts val="700"/>
                  </a:lnSpc>
                </a:pPr>
                <a:r>
                  <a:rPr lang="en-GB" sz="800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Hypoxia </a:t>
                </a:r>
                <a:r>
                  <a:rPr lang="de-DE" sz="800" dirty="0"/>
                  <a:t>GM Ctrl</a:t>
                </a:r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Hypoxia GM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ea typeface="宋体" panose="02010600030101010101" pitchFamily="2" charset="-122"/>
                  </a:rPr>
                  <a:t>CTD-2383l20.1</a:t>
                </a:r>
              </a:p>
            </p:txBody>
          </p: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1CF5924-A2BA-54BA-DF46-EBDD4AE7E235}"/>
                </a:ext>
              </a:extLst>
            </p:cNvPr>
            <p:cNvSpPr txBox="1"/>
            <p:nvPr/>
          </p:nvSpPr>
          <p:spPr>
            <a:xfrm>
              <a:off x="665655" y="1952861"/>
              <a:ext cx="3394765" cy="208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0" i="1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rPr>
                <a:t>CTD-2383I20.1</a:t>
              </a:r>
              <a:r>
                <a:rPr lang="de-DE" sz="800" b="0" i="1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rPr>
                <a:t> COL3A1    MMP2     TGFb1       NPPA       NPPB       MYH7</a:t>
              </a:r>
              <a:endParaRPr lang="en-GB" sz="800" b="0" i="1" u="none" strike="noStrike" dirty="0">
                <a:solidFill>
                  <a:srgbClr val="000000"/>
                </a:solidFill>
                <a:effectLst/>
                <a:ea typeface="宋体" panose="02010600030101010101" pitchFamily="2" charset="-122"/>
              </a:endParaRPr>
            </a:p>
          </p:txBody>
        </p:sp>
        <p:grpSp>
          <p:nvGrpSpPr>
            <p:cNvPr id="103" name="组合 139">
              <a:extLst>
                <a:ext uri="{FF2B5EF4-FFF2-40B4-BE49-F238E27FC236}">
                  <a16:creationId xmlns:a16="http://schemas.microsoft.com/office/drawing/2014/main" id="{1760129F-6C51-4456-86D2-E68F57CE9FC1}"/>
                </a:ext>
              </a:extLst>
            </p:cNvPr>
            <p:cNvGrpSpPr/>
            <p:nvPr/>
          </p:nvGrpSpPr>
          <p:grpSpPr>
            <a:xfrm>
              <a:off x="511820" y="821434"/>
              <a:ext cx="405880" cy="1269835"/>
              <a:chOff x="15858492" y="496526"/>
              <a:chExt cx="886911" cy="3082340"/>
            </a:xfrm>
          </p:grpSpPr>
          <p:sp>
            <p:nvSpPr>
              <p:cNvPr id="104" name="文本框 96">
                <a:extLst>
                  <a:ext uri="{FF2B5EF4-FFF2-40B4-BE49-F238E27FC236}">
                    <a16:creationId xmlns:a16="http://schemas.microsoft.com/office/drawing/2014/main" id="{26487DFD-D0E9-6567-85A4-8CE7198376A8}"/>
                  </a:ext>
                </a:extLst>
              </p:cNvPr>
              <p:cNvSpPr txBox="1"/>
              <p:nvPr/>
            </p:nvSpPr>
            <p:spPr>
              <a:xfrm>
                <a:off x="16215778" y="496526"/>
                <a:ext cx="529625" cy="3082340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6</a:t>
                </a:r>
              </a:p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4</a:t>
                </a:r>
              </a:p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2</a:t>
                </a:r>
              </a:p>
              <a:p>
                <a:pPr>
                  <a:lnSpc>
                    <a:spcPts val="24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  <p:sp>
            <p:nvSpPr>
              <p:cNvPr id="105" name="文本框 86">
                <a:extLst>
                  <a:ext uri="{FF2B5EF4-FFF2-40B4-BE49-F238E27FC236}">
                    <a16:creationId xmlns:a16="http://schemas.microsoft.com/office/drawing/2014/main" id="{35211B1E-CEE7-72FB-FBE9-69B7A2DB4588}"/>
                  </a:ext>
                </a:extLst>
              </p:cNvPr>
              <p:cNvSpPr txBox="1"/>
              <p:nvPr/>
            </p:nvSpPr>
            <p:spPr>
              <a:xfrm flipV="1">
                <a:off x="15858492" y="1365084"/>
                <a:ext cx="672541" cy="193230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en-US" altLang="zh-CN" sz="800" dirty="0"/>
                  <a:t>Rel. RNA Level</a:t>
                </a:r>
                <a:endParaRPr lang="zh-CN" altLang="en-US" sz="800" dirty="0"/>
              </a:p>
            </p:txBody>
          </p:sp>
        </p:grpSp>
        <p:sp>
          <p:nvSpPr>
            <p:cNvPr id="111" name="文本框 99">
              <a:extLst>
                <a:ext uri="{FF2B5EF4-FFF2-40B4-BE49-F238E27FC236}">
                  <a16:creationId xmlns:a16="http://schemas.microsoft.com/office/drawing/2014/main" id="{D0792932-9361-B516-A5C1-41615C711FB4}"/>
                </a:ext>
              </a:extLst>
            </p:cNvPr>
            <p:cNvSpPr txBox="1"/>
            <p:nvPr/>
          </p:nvSpPr>
          <p:spPr>
            <a:xfrm>
              <a:off x="1481054" y="1032913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2" name="文本框 99">
              <a:extLst>
                <a:ext uri="{FF2B5EF4-FFF2-40B4-BE49-F238E27FC236}">
                  <a16:creationId xmlns:a16="http://schemas.microsoft.com/office/drawing/2014/main" id="{0622CFF7-2D7B-9490-C92D-73D6EAA7FB7C}"/>
                </a:ext>
              </a:extLst>
            </p:cNvPr>
            <p:cNvSpPr txBox="1"/>
            <p:nvPr/>
          </p:nvSpPr>
          <p:spPr>
            <a:xfrm>
              <a:off x="1915821" y="1294330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3" name="文本框 99">
              <a:extLst>
                <a:ext uri="{FF2B5EF4-FFF2-40B4-BE49-F238E27FC236}">
                  <a16:creationId xmlns:a16="http://schemas.microsoft.com/office/drawing/2014/main" id="{F263637A-8292-98E7-A3A0-0985714A2C48}"/>
                </a:ext>
              </a:extLst>
            </p:cNvPr>
            <p:cNvSpPr txBox="1"/>
            <p:nvPr/>
          </p:nvSpPr>
          <p:spPr>
            <a:xfrm>
              <a:off x="2364063" y="1223073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4" name="文本框 99">
              <a:extLst>
                <a:ext uri="{FF2B5EF4-FFF2-40B4-BE49-F238E27FC236}">
                  <a16:creationId xmlns:a16="http://schemas.microsoft.com/office/drawing/2014/main" id="{E0D1809F-C0B6-CB2A-A0D0-ADB237A78C42}"/>
                </a:ext>
              </a:extLst>
            </p:cNvPr>
            <p:cNvSpPr txBox="1"/>
            <p:nvPr/>
          </p:nvSpPr>
          <p:spPr>
            <a:xfrm>
              <a:off x="2800105" y="1230252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5" name="文本框 99">
              <a:extLst>
                <a:ext uri="{FF2B5EF4-FFF2-40B4-BE49-F238E27FC236}">
                  <a16:creationId xmlns:a16="http://schemas.microsoft.com/office/drawing/2014/main" id="{639E2E8C-D0C8-C763-8B27-B71C9AC5EC68}"/>
                </a:ext>
              </a:extLst>
            </p:cNvPr>
            <p:cNvSpPr txBox="1"/>
            <p:nvPr/>
          </p:nvSpPr>
          <p:spPr>
            <a:xfrm>
              <a:off x="3259760" y="1019839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6" name="文本框 99">
              <a:extLst>
                <a:ext uri="{FF2B5EF4-FFF2-40B4-BE49-F238E27FC236}">
                  <a16:creationId xmlns:a16="http://schemas.microsoft.com/office/drawing/2014/main" id="{7FBDDE5F-DA42-63D2-D854-5A82AF883C86}"/>
                </a:ext>
              </a:extLst>
            </p:cNvPr>
            <p:cNvSpPr txBox="1"/>
            <p:nvPr/>
          </p:nvSpPr>
          <p:spPr>
            <a:xfrm>
              <a:off x="3710623" y="1434001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7" name="文本框 99">
              <a:extLst>
                <a:ext uri="{FF2B5EF4-FFF2-40B4-BE49-F238E27FC236}">
                  <a16:creationId xmlns:a16="http://schemas.microsoft.com/office/drawing/2014/main" id="{4C90E59D-B6AB-B1EB-F2C7-8B9409D365D5}"/>
                </a:ext>
              </a:extLst>
            </p:cNvPr>
            <p:cNvSpPr txBox="1"/>
            <p:nvPr/>
          </p:nvSpPr>
          <p:spPr>
            <a:xfrm>
              <a:off x="1032562" y="1105057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  <p:sp>
          <p:nvSpPr>
            <p:cNvPr id="118" name="文本框 107">
              <a:extLst>
                <a:ext uri="{FF2B5EF4-FFF2-40B4-BE49-F238E27FC236}">
                  <a16:creationId xmlns:a16="http://schemas.microsoft.com/office/drawing/2014/main" id="{74BAF967-23D8-A027-2FE1-C4ED4B6ED0CE}"/>
                </a:ext>
              </a:extLst>
            </p:cNvPr>
            <p:cNvSpPr txBox="1"/>
            <p:nvPr/>
          </p:nvSpPr>
          <p:spPr>
            <a:xfrm>
              <a:off x="1126659" y="1349420"/>
              <a:ext cx="2002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%</a:t>
              </a:r>
              <a:endParaRPr lang="zh-CN" altLang="en-US" sz="800" dirty="0"/>
            </a:p>
          </p:txBody>
        </p:sp>
        <p:sp>
          <p:nvSpPr>
            <p:cNvPr id="119" name="文本框 99">
              <a:extLst>
                <a:ext uri="{FF2B5EF4-FFF2-40B4-BE49-F238E27FC236}">
                  <a16:creationId xmlns:a16="http://schemas.microsoft.com/office/drawing/2014/main" id="{AED1F12E-71FE-3029-F79E-B777CA9EEC25}"/>
                </a:ext>
              </a:extLst>
            </p:cNvPr>
            <p:cNvSpPr txBox="1"/>
            <p:nvPr/>
          </p:nvSpPr>
          <p:spPr>
            <a:xfrm>
              <a:off x="936164" y="1714314"/>
              <a:ext cx="2648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" b="1" dirty="0"/>
                <a:t>**</a:t>
              </a:r>
              <a:endParaRPr lang="zh-CN" altLang="en-US" sz="800" b="1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CAE21E2-FF74-3F3C-F70C-93493FF868D9}"/>
              </a:ext>
            </a:extLst>
          </p:cNvPr>
          <p:cNvSpPr txBox="1"/>
          <p:nvPr/>
        </p:nvSpPr>
        <p:spPr>
          <a:xfrm>
            <a:off x="42498" y="58366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S4</a:t>
            </a:r>
          </a:p>
        </p:txBody>
      </p:sp>
    </p:spTree>
    <p:extLst>
      <p:ext uri="{BB962C8B-B14F-4D97-AF65-F5344CB8AC3E}">
        <p14:creationId xmlns:p14="http://schemas.microsoft.com/office/powerpoint/2010/main" val="195847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F622DEFC-DC49-5C43-B6EE-D32021C3ED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5" t="6443" r="12427" b="14423"/>
          <a:stretch/>
        </p:blipFill>
        <p:spPr>
          <a:xfrm>
            <a:off x="574296" y="4930258"/>
            <a:ext cx="1921983" cy="122551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D04219-4C98-154C-A6E8-257D1901F7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5133" r="11843" b="13936"/>
          <a:stretch/>
        </p:blipFill>
        <p:spPr>
          <a:xfrm>
            <a:off x="591122" y="3039948"/>
            <a:ext cx="1900725" cy="1252363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3CE9FA8E-A15A-1F7B-6056-62C6F9D12D4E}"/>
              </a:ext>
            </a:extLst>
          </p:cNvPr>
          <p:cNvGrpSpPr/>
          <p:nvPr/>
        </p:nvGrpSpPr>
        <p:grpSpPr>
          <a:xfrm>
            <a:off x="2653458" y="663155"/>
            <a:ext cx="1805856" cy="1619700"/>
            <a:chOff x="111032" y="3012389"/>
            <a:chExt cx="1805856" cy="16197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069FEBC-BDF4-B244-9936-F1092B78EE98}"/>
                </a:ext>
              </a:extLst>
            </p:cNvPr>
            <p:cNvGrpSpPr/>
            <p:nvPr/>
          </p:nvGrpSpPr>
          <p:grpSpPr>
            <a:xfrm>
              <a:off x="111032" y="3012389"/>
              <a:ext cx="1805856" cy="1619700"/>
              <a:chOff x="144369" y="3021914"/>
              <a:chExt cx="1805856" cy="1619700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2F3C1682-6501-D374-2EC3-BA3C9C690C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4219" y="3189956"/>
                <a:ext cx="1260896" cy="1339642"/>
              </a:xfrm>
              <a:prstGeom prst="rect">
                <a:avLst/>
              </a:prstGeom>
            </p:spPr>
          </p:pic>
          <p:sp>
            <p:nvSpPr>
              <p:cNvPr id="43" name="文本框 453">
                <a:extLst>
                  <a:ext uri="{FF2B5EF4-FFF2-40B4-BE49-F238E27FC236}">
                    <a16:creationId xmlns:a16="http://schemas.microsoft.com/office/drawing/2014/main" id="{F44E12A7-C0C6-D57E-0D76-13911A57FC81}"/>
                  </a:ext>
                </a:extLst>
              </p:cNvPr>
              <p:cNvSpPr txBox="1"/>
              <p:nvPr/>
            </p:nvSpPr>
            <p:spPr>
              <a:xfrm flipV="1">
                <a:off x="144369" y="3173229"/>
                <a:ext cx="430887" cy="133395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Amplitude</a:t>
                </a:r>
              </a:p>
              <a:p>
                <a:pPr algn="ctr"/>
                <a:r>
                  <a:rPr lang="en-US" altLang="zh-CN" sz="800" dirty="0"/>
                  <a:t> (</a:t>
                </a:r>
                <a:r>
                  <a:rPr lang="en-US" altLang="zh-CN" sz="800" dirty="0" err="1"/>
                  <a:t>fluroscence</a:t>
                </a:r>
                <a:r>
                  <a:rPr lang="en-US" altLang="zh-CN" sz="800" dirty="0"/>
                  <a:t> in RFU x 10</a:t>
                </a:r>
                <a:r>
                  <a:rPr lang="en-US" altLang="zh-CN" sz="800" baseline="30000" dirty="0"/>
                  <a:t>4</a:t>
                </a:r>
                <a:r>
                  <a:rPr lang="en-US" altLang="zh-CN" sz="800" dirty="0"/>
                  <a:t>)</a:t>
                </a:r>
              </a:p>
            </p:txBody>
          </p:sp>
          <p:sp>
            <p:nvSpPr>
              <p:cNvPr id="44" name="文本框 369">
                <a:extLst>
                  <a:ext uri="{FF2B5EF4-FFF2-40B4-BE49-F238E27FC236}">
                    <a16:creationId xmlns:a16="http://schemas.microsoft.com/office/drawing/2014/main" id="{81857145-2DCA-827F-D221-B21EEBA9D8FB}"/>
                  </a:ext>
                </a:extLst>
              </p:cNvPr>
              <p:cNvSpPr txBox="1"/>
              <p:nvPr/>
            </p:nvSpPr>
            <p:spPr>
              <a:xfrm>
                <a:off x="472900" y="3176114"/>
                <a:ext cx="242374" cy="133395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8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6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4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2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9BC7A51-A61A-572F-2BAE-AFF2564373D0}"/>
                  </a:ext>
                </a:extLst>
              </p:cNvPr>
              <p:cNvSpPr txBox="1"/>
              <p:nvPr/>
            </p:nvSpPr>
            <p:spPr>
              <a:xfrm>
                <a:off x="691852" y="4426170"/>
                <a:ext cx="125837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Normoxia    Hypoxia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9309B6A-4587-5C63-F3F4-A838285DD768}"/>
                  </a:ext>
                </a:extLst>
              </p:cNvPr>
              <p:cNvSpPr/>
              <p:nvPr/>
            </p:nvSpPr>
            <p:spPr>
              <a:xfrm>
                <a:off x="769565" y="3073514"/>
                <a:ext cx="108000" cy="54000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DACAE4D-3EC2-DEBC-CDF3-DAD320ED8A45}"/>
                  </a:ext>
                </a:extLst>
              </p:cNvPr>
              <p:cNvSpPr/>
              <p:nvPr/>
            </p:nvSpPr>
            <p:spPr>
              <a:xfrm>
                <a:off x="769565" y="3163514"/>
                <a:ext cx="108000" cy="54000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sz="8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1666D3E-B7C2-E7DB-A051-4E8D5024ACB3}"/>
                  </a:ext>
                </a:extLst>
              </p:cNvPr>
              <p:cNvSpPr txBox="1"/>
              <p:nvPr/>
            </p:nvSpPr>
            <p:spPr>
              <a:xfrm>
                <a:off x="855291" y="3021914"/>
                <a:ext cx="873918" cy="271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de-DE" sz="800" dirty="0"/>
                  <a:t>GM Ctrl</a:t>
                </a:r>
              </a:p>
              <a:p>
                <a:pPr algn="l" fontAlgn="b">
                  <a:lnSpc>
                    <a:spcPts val="700"/>
                  </a:lnSpc>
                </a:pPr>
                <a:r>
                  <a:rPr lang="de-DE" sz="800" dirty="0"/>
                  <a:t>GM </a:t>
                </a:r>
                <a:r>
                  <a:rPr lang="en-GB" sz="8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</a:rPr>
                  <a:t>IGBP1P1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1511036-4983-C243-C6D3-DB45F41D6876}"/>
                </a:ext>
              </a:extLst>
            </p:cNvPr>
            <p:cNvSpPr txBox="1"/>
            <p:nvPr/>
          </p:nvSpPr>
          <p:spPr>
            <a:xfrm>
              <a:off x="1266806" y="3772591"/>
              <a:ext cx="2889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b="1" dirty="0"/>
                <a:t>**</a:t>
              </a:r>
              <a:endParaRPr lang="LID4096" sz="8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F321471-F6E3-537F-1090-0A54A94634E7}"/>
                </a:ext>
              </a:extLst>
            </p:cNvPr>
            <p:cNvSpPr txBox="1"/>
            <p:nvPr/>
          </p:nvSpPr>
          <p:spPr>
            <a:xfrm>
              <a:off x="1494742" y="3459479"/>
              <a:ext cx="12545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%</a:t>
              </a:r>
              <a:endParaRPr lang="LID4096" sz="800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C63CE4A-65C0-FF33-B358-91A40767E44E}"/>
              </a:ext>
            </a:extLst>
          </p:cNvPr>
          <p:cNvGrpSpPr/>
          <p:nvPr/>
        </p:nvGrpSpPr>
        <p:grpSpPr>
          <a:xfrm>
            <a:off x="201518" y="616901"/>
            <a:ext cx="2629365" cy="1786293"/>
            <a:chOff x="2360591" y="206464"/>
            <a:chExt cx="2629365" cy="1786293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4A9E215D-C0B0-02EA-9633-8F38F120A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478" y="478297"/>
              <a:ext cx="1915309" cy="1240909"/>
            </a:xfrm>
            <a:prstGeom prst="rect">
              <a:avLst/>
            </a:prstGeom>
          </p:spPr>
        </p:pic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1C05B36-8CC1-5EE6-3E83-EE3F07F6782C}"/>
                </a:ext>
              </a:extLst>
            </p:cNvPr>
            <p:cNvGrpSpPr/>
            <p:nvPr/>
          </p:nvGrpSpPr>
          <p:grpSpPr>
            <a:xfrm>
              <a:off x="2360591" y="399390"/>
              <a:ext cx="570905" cy="1362315"/>
              <a:chOff x="144369" y="3147754"/>
              <a:chExt cx="570905" cy="1362315"/>
            </a:xfrm>
          </p:grpSpPr>
          <p:sp>
            <p:nvSpPr>
              <p:cNvPr id="60" name="文本框 453">
                <a:extLst>
                  <a:ext uri="{FF2B5EF4-FFF2-40B4-BE49-F238E27FC236}">
                    <a16:creationId xmlns:a16="http://schemas.microsoft.com/office/drawing/2014/main" id="{6B2A7174-A488-0201-6068-22F7194E179B}"/>
                  </a:ext>
                </a:extLst>
              </p:cNvPr>
              <p:cNvSpPr txBox="1"/>
              <p:nvPr/>
            </p:nvSpPr>
            <p:spPr>
              <a:xfrm flipV="1">
                <a:off x="144369" y="3147754"/>
                <a:ext cx="430887" cy="135943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Amplitude</a:t>
                </a:r>
              </a:p>
              <a:p>
                <a:pPr algn="ctr"/>
                <a:r>
                  <a:rPr lang="en-US" altLang="zh-CN" sz="800" dirty="0"/>
                  <a:t> (</a:t>
                </a:r>
                <a:r>
                  <a:rPr lang="en-US" altLang="zh-CN" sz="800" dirty="0" err="1"/>
                  <a:t>fluroscence</a:t>
                </a:r>
                <a:r>
                  <a:rPr lang="en-US" altLang="zh-CN" sz="800" dirty="0"/>
                  <a:t> in RFU x 10</a:t>
                </a:r>
                <a:r>
                  <a:rPr lang="en-US" altLang="zh-CN" sz="800" baseline="30000" dirty="0"/>
                  <a:t>4</a:t>
                </a:r>
                <a:r>
                  <a:rPr lang="en-US" altLang="zh-CN" sz="800" dirty="0"/>
                  <a:t>)</a:t>
                </a:r>
              </a:p>
            </p:txBody>
          </p:sp>
          <p:sp>
            <p:nvSpPr>
              <p:cNvPr id="61" name="文本框 369">
                <a:extLst>
                  <a:ext uri="{FF2B5EF4-FFF2-40B4-BE49-F238E27FC236}">
                    <a16:creationId xmlns:a16="http://schemas.microsoft.com/office/drawing/2014/main" id="{9F181017-D9AF-BB7B-2354-F6B49C1FE5F9}"/>
                  </a:ext>
                </a:extLst>
              </p:cNvPr>
              <p:cNvSpPr txBox="1"/>
              <p:nvPr/>
            </p:nvSpPr>
            <p:spPr>
              <a:xfrm>
                <a:off x="472900" y="3176114"/>
                <a:ext cx="242374" cy="133395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8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6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4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2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189634F-9F56-7F09-175C-221D675AFAE8}"/>
                </a:ext>
              </a:extLst>
            </p:cNvPr>
            <p:cNvGrpSpPr/>
            <p:nvPr/>
          </p:nvGrpSpPr>
          <p:grpSpPr>
            <a:xfrm>
              <a:off x="2870399" y="206464"/>
              <a:ext cx="2119557" cy="1786293"/>
              <a:chOff x="2387443" y="3353976"/>
              <a:chExt cx="2119557" cy="1786293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BB987054-DB78-27AB-F494-92BA34EFA91A}"/>
                  </a:ext>
                </a:extLst>
              </p:cNvPr>
              <p:cNvSpPr txBox="1"/>
              <p:nvPr/>
            </p:nvSpPr>
            <p:spPr>
              <a:xfrm>
                <a:off x="2791114" y="3353976"/>
                <a:ext cx="1715886" cy="452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700"/>
                  </a:lnSpc>
                </a:pPr>
                <a:r>
                  <a:rPr lang="de-DE" sz="800" dirty="0" err="1"/>
                  <a:t>Normoxia</a:t>
                </a:r>
                <a:r>
                  <a:rPr lang="de-DE" sz="800" dirty="0"/>
                  <a:t> GM </a:t>
                </a:r>
                <a:r>
                  <a:rPr lang="de-DE" sz="800" dirty="0" err="1"/>
                  <a:t>Ctrl</a:t>
                </a:r>
                <a:endParaRPr lang="de-DE" sz="800" dirty="0"/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Normoxia GM IGBP1P1</a:t>
                </a:r>
                <a:endPara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endParaRPr>
              </a:p>
              <a:p>
                <a:pPr>
                  <a:lnSpc>
                    <a:spcPts val="700"/>
                  </a:lnSpc>
                </a:pPr>
                <a:r>
                  <a:rPr lang="en-GB" sz="800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Hypoxia </a:t>
                </a:r>
                <a:r>
                  <a:rPr lang="de-DE" sz="800" dirty="0"/>
                  <a:t>GM </a:t>
                </a:r>
                <a:r>
                  <a:rPr lang="de-DE" sz="800" dirty="0" err="1"/>
                  <a:t>Ctrl</a:t>
                </a:r>
                <a:endParaRPr lang="de-DE" sz="800" dirty="0"/>
              </a:p>
              <a:p>
                <a:pPr>
                  <a:lnSpc>
                    <a:spcPts val="700"/>
                  </a:lnSpc>
                </a:pPr>
                <a:r>
                  <a:rPr lang="de-DE" sz="800" dirty="0"/>
                  <a:t>Hypoxia GM </a:t>
                </a:r>
                <a:r>
                  <a:rPr lang="en-GB" sz="800" dirty="0">
                    <a:solidFill>
                      <a:srgbClr val="000000"/>
                    </a:solidFill>
                    <a:ea typeface="宋体" panose="02010600030101010101" pitchFamily="2" charset="-122"/>
                  </a:rPr>
                  <a:t>IGBP1P1</a:t>
                </a:r>
                <a:endParaRPr lang="en-GB" sz="800" b="0" i="0" u="none" strike="noStrike" dirty="0">
                  <a:solidFill>
                    <a:srgbClr val="000000"/>
                  </a:solidFill>
                  <a:effectLst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5A354DE-781C-2A81-144C-E1DB352FA278}"/>
                  </a:ext>
                </a:extLst>
              </p:cNvPr>
              <p:cNvSpPr txBox="1"/>
              <p:nvPr/>
            </p:nvSpPr>
            <p:spPr>
              <a:xfrm>
                <a:off x="2387443" y="4801717"/>
                <a:ext cx="1836388" cy="3385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defTabSz="5143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de-DE" sz="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cs typeface="Times New Roman" panose="02020603050405020304" pitchFamily="18" charset="0"/>
                    <a:sym typeface="Calibri" panose="020F0502020204030204"/>
                  </a:rPr>
                  <a:t>0      1        2        3       4         5</a:t>
                </a:r>
              </a:p>
              <a:p>
                <a:pPr marL="0" marR="0" indent="0" defTabSz="5143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de-DE" sz="800" dirty="0">
                    <a:solidFill>
                      <a:srgbClr val="000000"/>
                    </a:solidFill>
                    <a:cs typeface="Times New Roman" panose="02020603050405020304" pitchFamily="18" charset="0"/>
                    <a:sym typeface="Calibri" panose="020F0502020204030204"/>
                  </a:rPr>
                  <a:t>                     </a:t>
                </a:r>
                <a:r>
                  <a:rPr lang="de-DE" sz="800" dirty="0">
                    <a:cs typeface="Times New Roman" panose="02020603050405020304" pitchFamily="18" charset="0"/>
                  </a:rPr>
                  <a:t>Time (s)</a:t>
                </a:r>
                <a:endParaRPr kumimoji="0" lang="de-DE" sz="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cs typeface="Times New Roman" panose="02020603050405020304" pitchFamily="18" charset="0"/>
                  <a:sym typeface="Calibri" panose="020F0502020204030204"/>
                </a:endParaRP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456B2FD2-DCF8-F444-B5B0-D34C5FA04F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50" y="3527508"/>
                <a:ext cx="16318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AEEDF643-7490-EA8E-F75C-00C05A1EF1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49" y="3434038"/>
                <a:ext cx="163184" cy="0"/>
              </a:xfrm>
              <a:prstGeom prst="line">
                <a:avLst/>
              </a:prstGeom>
              <a:ln w="1905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2122AB8F-C624-D782-1145-60ECFC8283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50" y="3712908"/>
                <a:ext cx="163184" cy="0"/>
              </a:xfrm>
              <a:prstGeom prst="line">
                <a:avLst/>
              </a:prstGeom>
              <a:ln w="19050">
                <a:solidFill>
                  <a:srgbClr val="AD07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5E34E2B3-62BA-F59F-3EA1-1F74B7A635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3549" y="3625788"/>
                <a:ext cx="163184" cy="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6" name="文本框 9">
            <a:extLst>
              <a:ext uri="{FF2B5EF4-FFF2-40B4-BE49-F238E27FC236}">
                <a16:creationId xmlns:a16="http://schemas.microsoft.com/office/drawing/2014/main" id="{F26B193B-B224-D67F-5262-224022BBC5F9}"/>
              </a:ext>
            </a:extLst>
          </p:cNvPr>
          <p:cNvSpPr txBox="1"/>
          <p:nvPr/>
        </p:nvSpPr>
        <p:spPr>
          <a:xfrm>
            <a:off x="54000" y="529843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A</a:t>
            </a:r>
            <a:endParaRPr lang="zh-CN" altLang="en-US" sz="900" b="1" dirty="0"/>
          </a:p>
        </p:txBody>
      </p:sp>
      <p:sp>
        <p:nvSpPr>
          <p:cNvPr id="90" name="文本框 9">
            <a:extLst>
              <a:ext uri="{FF2B5EF4-FFF2-40B4-BE49-F238E27FC236}">
                <a16:creationId xmlns:a16="http://schemas.microsoft.com/office/drawing/2014/main" id="{9A56F6A9-CC61-E654-20BE-0AF886556C2E}"/>
              </a:ext>
            </a:extLst>
          </p:cNvPr>
          <p:cNvSpPr txBox="1"/>
          <p:nvPr/>
        </p:nvSpPr>
        <p:spPr>
          <a:xfrm>
            <a:off x="2590827" y="525338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B</a:t>
            </a:r>
            <a:endParaRPr lang="zh-CN" altLang="en-US" sz="900" b="1" dirty="0"/>
          </a:p>
        </p:txBody>
      </p:sp>
      <p:sp>
        <p:nvSpPr>
          <p:cNvPr id="91" name="文本框 9">
            <a:extLst>
              <a:ext uri="{FF2B5EF4-FFF2-40B4-BE49-F238E27FC236}">
                <a16:creationId xmlns:a16="http://schemas.microsoft.com/office/drawing/2014/main" id="{C75C3EFF-608C-850D-C97A-87D40BF473AE}"/>
              </a:ext>
            </a:extLst>
          </p:cNvPr>
          <p:cNvSpPr txBox="1"/>
          <p:nvPr/>
        </p:nvSpPr>
        <p:spPr>
          <a:xfrm>
            <a:off x="4425248" y="527978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C</a:t>
            </a:r>
            <a:endParaRPr lang="zh-CN" altLang="en-US" sz="900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769100-9895-DFF2-1482-4E7C6FB277A1}"/>
              </a:ext>
            </a:extLst>
          </p:cNvPr>
          <p:cNvGrpSpPr/>
          <p:nvPr/>
        </p:nvGrpSpPr>
        <p:grpSpPr>
          <a:xfrm>
            <a:off x="4582742" y="606470"/>
            <a:ext cx="2090741" cy="1749953"/>
            <a:chOff x="4582742" y="444545"/>
            <a:chExt cx="2090741" cy="174995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766762D-A943-43DA-73F2-CDFC182B3307}"/>
                </a:ext>
              </a:extLst>
            </p:cNvPr>
            <p:cNvGrpSpPr/>
            <p:nvPr/>
          </p:nvGrpSpPr>
          <p:grpSpPr>
            <a:xfrm>
              <a:off x="4582742" y="444545"/>
              <a:ext cx="2090741" cy="1749953"/>
              <a:chOff x="192563" y="2229567"/>
              <a:chExt cx="2090741" cy="1749953"/>
            </a:xfrm>
          </p:grpSpPr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BFE87889-7EBE-F822-9295-A52D2025C0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991" y="2326194"/>
                <a:ext cx="1382802" cy="1513812"/>
              </a:xfrm>
              <a:prstGeom prst="rect">
                <a:avLst/>
              </a:prstGeom>
            </p:spPr>
          </p:pic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57903B8A-D7EC-C809-90F1-935FD9668C32}"/>
                  </a:ext>
                </a:extLst>
              </p:cNvPr>
              <p:cNvGrpSpPr/>
              <p:nvPr/>
            </p:nvGrpSpPr>
            <p:grpSpPr>
              <a:xfrm>
                <a:off x="192563" y="2229567"/>
                <a:ext cx="2090741" cy="1749953"/>
                <a:chOff x="4036286" y="3435684"/>
                <a:chExt cx="2105885" cy="175770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BD0CFDE8-C2B5-5073-28A5-289DA9646FBB}"/>
                    </a:ext>
                  </a:extLst>
                </p:cNvPr>
                <p:cNvGrpSpPr/>
                <p:nvPr/>
              </p:nvGrpSpPr>
              <p:grpSpPr>
                <a:xfrm>
                  <a:off x="4036286" y="3539932"/>
                  <a:ext cx="1781058" cy="1653460"/>
                  <a:chOff x="3759958" y="5475984"/>
                  <a:chExt cx="1781058" cy="1653460"/>
                </a:xfrm>
              </p:grpSpPr>
              <p:grpSp>
                <p:nvGrpSpPr>
                  <p:cNvPr id="104" name="组合 98">
                    <a:extLst>
                      <a:ext uri="{FF2B5EF4-FFF2-40B4-BE49-F238E27FC236}">
                        <a16:creationId xmlns:a16="http://schemas.microsoft.com/office/drawing/2014/main" id="{A392BB4D-7DFF-93B7-A4A5-94BB33708EB7}"/>
                      </a:ext>
                    </a:extLst>
                  </p:cNvPr>
                  <p:cNvGrpSpPr/>
                  <p:nvPr/>
                </p:nvGrpSpPr>
                <p:grpSpPr>
                  <a:xfrm>
                    <a:off x="3759958" y="5475984"/>
                    <a:ext cx="618219" cy="1523419"/>
                    <a:chOff x="-48033" y="7194240"/>
                    <a:chExt cx="593132" cy="1251927"/>
                  </a:xfrm>
                </p:grpSpPr>
                <p:sp>
                  <p:nvSpPr>
                    <p:cNvPr id="106" name="文本框 369">
                      <a:extLst>
                        <a:ext uri="{FF2B5EF4-FFF2-40B4-BE49-F238E27FC236}">
                          <a16:creationId xmlns:a16="http://schemas.microsoft.com/office/drawing/2014/main" id="{C601A7F9-FD96-985D-0CC4-F22F5E176B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5108" y="7194240"/>
                      <a:ext cx="289991" cy="1251927"/>
                    </a:xfrm>
                    <a:prstGeom prst="rect">
                      <a:avLst/>
                    </a:prstGeom>
                    <a:noFill/>
                    <a:effectLst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zh-CN" sz="800" dirty="0"/>
                        <a:t>40</a:t>
                      </a: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zh-CN" sz="800" dirty="0"/>
                        <a:t>30</a:t>
                      </a: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zh-CN" sz="800" dirty="0"/>
                        <a:t>20</a:t>
                      </a: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zh-CN" sz="800" dirty="0"/>
                        <a:t>10</a:t>
                      </a:r>
                    </a:p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altLang="zh-CN" sz="800" dirty="0"/>
                        <a:t>0</a:t>
                      </a:r>
                      <a:endParaRPr lang="zh-CN" altLang="en-US" sz="800" dirty="0"/>
                    </a:p>
                  </p:txBody>
                </p:sp>
                <p:sp>
                  <p:nvSpPr>
                    <p:cNvPr id="108" name="文本框 371">
                      <a:extLst>
                        <a:ext uri="{FF2B5EF4-FFF2-40B4-BE49-F238E27FC236}">
                          <a16:creationId xmlns:a16="http://schemas.microsoft.com/office/drawing/2014/main" id="{011C7333-3A16-6E69-3BD7-A89A56788A51}"/>
                        </a:ext>
                      </a:extLst>
                    </p:cNvPr>
                    <p:cNvSpPr txBox="1"/>
                    <p:nvPr/>
                  </p:nvSpPr>
                  <p:spPr>
                    <a:xfrm flipV="1">
                      <a:off x="-48033" y="7266904"/>
                      <a:ext cx="416396" cy="1116363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algn="ctr"/>
                      <a:r>
                        <a:rPr lang="en-US" altLang="zh-CN" sz="800" dirty="0"/>
                        <a:t>Beating Frequency (beats/min)</a:t>
                      </a:r>
                      <a:endParaRPr lang="zh-CN" altLang="en-US" sz="800" dirty="0"/>
                    </a:p>
                  </p:txBody>
                </p:sp>
              </p:grp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1E7EA859-FCAE-DA26-D711-B1DA4608BDD2}"/>
                      </a:ext>
                    </a:extLst>
                  </p:cNvPr>
                  <p:cNvSpPr txBox="1"/>
                  <p:nvPr/>
                </p:nvSpPr>
                <p:spPr>
                  <a:xfrm>
                    <a:off x="4276401" y="6913045"/>
                    <a:ext cx="1264615" cy="2163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/>
                      <a:t>Normoxia         Hypoxia</a:t>
                    </a:r>
                  </a:p>
                </p:txBody>
              </p:sp>
            </p:grpSp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EF82CD63-70BC-B3A8-01B0-46EA28319232}"/>
                    </a:ext>
                  </a:extLst>
                </p:cNvPr>
                <p:cNvGrpSpPr/>
                <p:nvPr/>
              </p:nvGrpSpPr>
              <p:grpSpPr>
                <a:xfrm>
                  <a:off x="4795549" y="3435684"/>
                  <a:ext cx="1346622" cy="273074"/>
                  <a:chOff x="3318921" y="1502016"/>
                  <a:chExt cx="1346622" cy="273074"/>
                </a:xfrm>
              </p:grpSpPr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C22C3E6F-2AA8-BA9E-18F6-A3DEC1BD586F}"/>
                      </a:ext>
                    </a:extLst>
                  </p:cNvPr>
                  <p:cNvSpPr/>
                  <p:nvPr/>
                </p:nvSpPr>
                <p:spPr>
                  <a:xfrm>
                    <a:off x="3318921" y="1561236"/>
                    <a:ext cx="108000" cy="54000"/>
                  </a:xfrm>
                  <a:prstGeom prst="rect">
                    <a:avLst/>
                  </a:prstGeom>
                  <a:solidFill>
                    <a:srgbClr val="0000FF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 sz="1800" dirty="0">
                      <a:solidFill>
                        <a:srgbClr val="0000FF"/>
                      </a:solidFill>
                    </a:endParaRPr>
                  </a:p>
                </p:txBody>
              </p:sp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7ABBB139-7B6D-3328-2D4A-63E9212DC78D}"/>
                      </a:ext>
                    </a:extLst>
                  </p:cNvPr>
                  <p:cNvSpPr/>
                  <p:nvPr/>
                </p:nvSpPr>
                <p:spPr>
                  <a:xfrm>
                    <a:off x="3318921" y="1651236"/>
                    <a:ext cx="108000" cy="54000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 sz="1800" dirty="0">
                      <a:solidFill>
                        <a:srgbClr val="0000FF"/>
                      </a:solidFill>
                    </a:endParaRPr>
                  </a:p>
                </p:txBody>
              </p:sp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B05F04DC-6E28-E363-31D5-C42A2877E664}"/>
                      </a:ext>
                    </a:extLst>
                  </p:cNvPr>
                  <p:cNvSpPr txBox="1"/>
                  <p:nvPr/>
                </p:nvSpPr>
                <p:spPr>
                  <a:xfrm>
                    <a:off x="3404647" y="1502016"/>
                    <a:ext cx="1260896" cy="2730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ts val="700"/>
                      </a:lnSpc>
                    </a:pPr>
                    <a:r>
                      <a:rPr lang="de-DE" sz="800" dirty="0"/>
                      <a:t>GM Ctrl</a:t>
                    </a:r>
                  </a:p>
                  <a:p>
                    <a:pPr algn="l" fontAlgn="b">
                      <a:lnSpc>
                        <a:spcPts val="700"/>
                      </a:lnSpc>
                    </a:pPr>
                    <a:r>
                      <a:rPr lang="de-DE" sz="800" dirty="0"/>
                      <a:t>GM </a:t>
                    </a:r>
                    <a:r>
                      <a:rPr lang="en-GB" sz="800" b="0" i="0" u="none" strike="noStrike" dirty="0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rPr>
                      <a:t>RP11-98F14.11</a:t>
                    </a:r>
                    <a:endParaRPr lang="en-GB" sz="800" b="0" i="0" u="none" strike="noStrike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</p:grpSp>
          </p:grp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2E62BF9-A52E-BE8D-D176-4A16452679A7}"/>
                </a:ext>
              </a:extLst>
            </p:cNvPr>
            <p:cNvSpPr txBox="1"/>
            <p:nvPr/>
          </p:nvSpPr>
          <p:spPr>
            <a:xfrm>
              <a:off x="5840628" y="796345"/>
              <a:ext cx="3619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b="1" dirty="0"/>
                <a:t>**</a:t>
              </a:r>
              <a:endParaRPr lang="LID4096" sz="800" b="1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9685112-62A1-F049-8210-7F60D626933D}"/>
                </a:ext>
              </a:extLst>
            </p:cNvPr>
            <p:cNvSpPr txBox="1"/>
            <p:nvPr/>
          </p:nvSpPr>
          <p:spPr>
            <a:xfrm>
              <a:off x="6066618" y="886507"/>
              <a:ext cx="3531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/>
                <a:t>ns</a:t>
              </a:r>
              <a:endParaRPr lang="de-DE" sz="8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B649727-DD5F-6D7C-8805-8DE6354A49A3}"/>
              </a:ext>
            </a:extLst>
          </p:cNvPr>
          <p:cNvGrpSpPr/>
          <p:nvPr/>
        </p:nvGrpSpPr>
        <p:grpSpPr>
          <a:xfrm>
            <a:off x="2686444" y="2741107"/>
            <a:ext cx="1884184" cy="1608804"/>
            <a:chOff x="5339427" y="3317624"/>
            <a:chExt cx="1884184" cy="1608804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64123986-D8DC-C53D-B7BC-152DEA11F32C}"/>
                </a:ext>
              </a:extLst>
            </p:cNvPr>
            <p:cNvGrpSpPr/>
            <p:nvPr/>
          </p:nvGrpSpPr>
          <p:grpSpPr>
            <a:xfrm>
              <a:off x="5339427" y="3317624"/>
              <a:ext cx="1884184" cy="1608804"/>
              <a:chOff x="1097860" y="4405972"/>
              <a:chExt cx="1884184" cy="1608804"/>
            </a:xfrm>
          </p:grpSpPr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1A82CC10-230F-16EA-17E8-7E4B3B9198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9622" y="4589853"/>
                <a:ext cx="1270047" cy="1269396"/>
              </a:xfrm>
              <a:prstGeom prst="rect">
                <a:avLst/>
              </a:prstGeom>
            </p:spPr>
          </p:pic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0BD4C683-6BD7-4672-C481-1EB922E9FD85}"/>
                  </a:ext>
                </a:extLst>
              </p:cNvPr>
              <p:cNvGrpSpPr/>
              <p:nvPr/>
            </p:nvGrpSpPr>
            <p:grpSpPr>
              <a:xfrm>
                <a:off x="1097860" y="4405972"/>
                <a:ext cx="1884184" cy="1608804"/>
                <a:chOff x="111032" y="3004769"/>
                <a:chExt cx="1884184" cy="1608804"/>
              </a:xfrm>
            </p:grpSpPr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7942E37C-D978-EC0F-5B00-EF9995858FB2}"/>
                    </a:ext>
                  </a:extLst>
                </p:cNvPr>
                <p:cNvGrpSpPr/>
                <p:nvPr/>
              </p:nvGrpSpPr>
              <p:grpSpPr>
                <a:xfrm>
                  <a:off x="111032" y="3004769"/>
                  <a:ext cx="1884184" cy="1608804"/>
                  <a:chOff x="144369" y="3014294"/>
                  <a:chExt cx="1884184" cy="1608804"/>
                </a:xfrm>
              </p:grpSpPr>
              <p:sp>
                <p:nvSpPr>
                  <p:cNvPr id="126" name="文本框 453">
                    <a:extLst>
                      <a:ext uri="{FF2B5EF4-FFF2-40B4-BE49-F238E27FC236}">
                        <a16:creationId xmlns:a16="http://schemas.microsoft.com/office/drawing/2014/main" id="{11E36501-8F70-0440-D9FC-25B968535593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144369" y="3073514"/>
                    <a:ext cx="430887" cy="1433670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en-US" altLang="zh-CN" sz="800" dirty="0"/>
                      <a:t>Amplitude</a:t>
                    </a:r>
                  </a:p>
                  <a:p>
                    <a:pPr algn="ctr"/>
                    <a:r>
                      <a:rPr lang="en-US" altLang="zh-CN" sz="800" dirty="0"/>
                      <a:t> (</a:t>
                    </a:r>
                    <a:r>
                      <a:rPr lang="en-US" altLang="zh-CN" sz="800" dirty="0" err="1"/>
                      <a:t>fluroscence</a:t>
                    </a:r>
                    <a:r>
                      <a:rPr lang="en-US" altLang="zh-CN" sz="800" dirty="0"/>
                      <a:t> in RFU x 10</a:t>
                    </a:r>
                    <a:r>
                      <a:rPr lang="en-US" altLang="zh-CN" sz="800" baseline="30000" dirty="0"/>
                      <a:t>4</a:t>
                    </a:r>
                    <a:r>
                      <a:rPr lang="en-US" altLang="zh-CN" sz="800" dirty="0"/>
                      <a:t>)</a:t>
                    </a:r>
                  </a:p>
                </p:txBody>
              </p:sp>
              <p:sp>
                <p:nvSpPr>
                  <p:cNvPr id="127" name="文本框 369">
                    <a:extLst>
                      <a:ext uri="{FF2B5EF4-FFF2-40B4-BE49-F238E27FC236}">
                        <a16:creationId xmlns:a16="http://schemas.microsoft.com/office/drawing/2014/main" id="{95269CC0-4ECF-22BE-5C66-F2058F3D079C}"/>
                      </a:ext>
                    </a:extLst>
                  </p:cNvPr>
                  <p:cNvSpPr txBox="1"/>
                  <p:nvPr/>
                </p:nvSpPr>
                <p:spPr>
                  <a:xfrm>
                    <a:off x="472900" y="3176114"/>
                    <a:ext cx="242374" cy="1333955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lnSpc>
                        <a:spcPts val="2000"/>
                      </a:lnSpc>
                    </a:pPr>
                    <a:r>
                      <a:rPr lang="en-US" altLang="zh-CN" sz="800" dirty="0"/>
                      <a:t>8</a:t>
                    </a:r>
                  </a:p>
                  <a:p>
                    <a:pPr algn="ctr">
                      <a:lnSpc>
                        <a:spcPts val="2000"/>
                      </a:lnSpc>
                    </a:pPr>
                    <a:r>
                      <a:rPr lang="en-US" altLang="zh-CN" sz="800" dirty="0"/>
                      <a:t>6</a:t>
                    </a:r>
                  </a:p>
                  <a:p>
                    <a:pPr algn="ctr">
                      <a:lnSpc>
                        <a:spcPts val="2000"/>
                      </a:lnSpc>
                    </a:pPr>
                    <a:r>
                      <a:rPr lang="en-US" altLang="zh-CN" sz="800" dirty="0"/>
                      <a:t>4</a:t>
                    </a:r>
                  </a:p>
                  <a:p>
                    <a:pPr algn="ctr">
                      <a:lnSpc>
                        <a:spcPts val="2000"/>
                      </a:lnSpc>
                    </a:pPr>
                    <a:r>
                      <a:rPr lang="en-US" altLang="zh-CN" sz="800" dirty="0"/>
                      <a:t>2</a:t>
                    </a:r>
                  </a:p>
                  <a:p>
                    <a:pPr algn="ctr">
                      <a:lnSpc>
                        <a:spcPts val="2000"/>
                      </a:lnSpc>
                    </a:pPr>
                    <a:r>
                      <a:rPr lang="en-US" altLang="zh-CN" sz="800" dirty="0"/>
                      <a:t>0</a:t>
                    </a:r>
                    <a:endParaRPr lang="zh-CN" altLang="en-US" sz="800" dirty="0"/>
                  </a:p>
                </p:txBody>
              </p:sp>
              <p:sp>
                <p:nvSpPr>
                  <p:cNvPr id="128" name="TextBox 127">
                    <a:extLst>
                      <a:ext uri="{FF2B5EF4-FFF2-40B4-BE49-F238E27FC236}">
                        <a16:creationId xmlns:a16="http://schemas.microsoft.com/office/drawing/2014/main" id="{C5F55931-8FBE-65F8-895E-7A5AB7F34831}"/>
                      </a:ext>
                    </a:extLst>
                  </p:cNvPr>
                  <p:cNvSpPr txBox="1"/>
                  <p:nvPr/>
                </p:nvSpPr>
                <p:spPr>
                  <a:xfrm>
                    <a:off x="661073" y="4407654"/>
                    <a:ext cx="1173263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/>
                      <a:t>Normoxia      Hypoxia</a:t>
                    </a:r>
                  </a:p>
                </p:txBody>
              </p:sp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F20BAC3B-135F-0F5A-2AFA-6741B3DA9F57}"/>
                      </a:ext>
                    </a:extLst>
                  </p:cNvPr>
                  <p:cNvSpPr/>
                  <p:nvPr/>
                </p:nvSpPr>
                <p:spPr>
                  <a:xfrm>
                    <a:off x="769565" y="3073514"/>
                    <a:ext cx="108000" cy="54000"/>
                  </a:xfrm>
                  <a:prstGeom prst="rect">
                    <a:avLst/>
                  </a:prstGeom>
                  <a:solidFill>
                    <a:srgbClr val="0000FF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 sz="800" dirty="0">
                      <a:solidFill>
                        <a:srgbClr val="0000FF"/>
                      </a:solidFill>
                    </a:endParaRPr>
                  </a:p>
                </p:txBody>
              </p:sp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12829F17-CECE-A7AC-67B5-C669FFD49EC8}"/>
                      </a:ext>
                    </a:extLst>
                  </p:cNvPr>
                  <p:cNvSpPr/>
                  <p:nvPr/>
                </p:nvSpPr>
                <p:spPr>
                  <a:xfrm>
                    <a:off x="769565" y="3163514"/>
                    <a:ext cx="108000" cy="54000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 sz="800" dirty="0">
                      <a:solidFill>
                        <a:srgbClr val="0000FF"/>
                      </a:solidFill>
                    </a:endParaRPr>
                  </a:p>
                </p:txBody>
              </p:sp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082D8E20-0006-0202-F88C-C8F9CD3A7866}"/>
                      </a:ext>
                    </a:extLst>
                  </p:cNvPr>
                  <p:cNvSpPr txBox="1"/>
                  <p:nvPr/>
                </p:nvSpPr>
                <p:spPr>
                  <a:xfrm>
                    <a:off x="855290" y="3014294"/>
                    <a:ext cx="1173263" cy="2718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ts val="700"/>
                      </a:lnSpc>
                    </a:pPr>
                    <a:r>
                      <a:rPr lang="de-DE" sz="800" dirty="0"/>
                      <a:t>GM Ctrl</a:t>
                    </a:r>
                  </a:p>
                  <a:p>
                    <a:pPr algn="l" fontAlgn="b">
                      <a:lnSpc>
                        <a:spcPts val="700"/>
                      </a:lnSpc>
                    </a:pPr>
                    <a:r>
                      <a:rPr lang="de-DE" sz="800" dirty="0"/>
                      <a:t>GM </a:t>
                    </a:r>
                    <a:r>
                      <a:rPr lang="en-GB" sz="800" b="0" i="0" u="none" strike="noStrike" dirty="0">
                        <a:solidFill>
                          <a:srgbClr val="000000"/>
                        </a:solidFill>
                        <a:effectLst/>
                        <a:ea typeface="宋体" panose="02010600030101010101" pitchFamily="2" charset="-122"/>
                      </a:rPr>
                      <a:t>RP11-98F14.11</a:t>
                    </a:r>
                    <a:endParaRPr lang="en-GB" sz="800" b="0" i="0" u="none" strike="noStrike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EF63D4E7-3DBA-4FEF-F8EC-1844B14E6281}"/>
                    </a:ext>
                  </a:extLst>
                </p:cNvPr>
                <p:cNvSpPr txBox="1"/>
                <p:nvPr/>
              </p:nvSpPr>
              <p:spPr>
                <a:xfrm>
                  <a:off x="1268105" y="3716970"/>
                  <a:ext cx="36198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b="1" dirty="0"/>
                    <a:t>**</a:t>
                  </a:r>
                  <a:endParaRPr lang="LID4096" sz="800" b="1" dirty="0"/>
                </a:p>
              </p:txBody>
            </p:sp>
          </p:grp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692DABA-9BCE-D9A6-AC7F-85692A5D2D5B}"/>
                </a:ext>
              </a:extLst>
            </p:cNvPr>
            <p:cNvSpPr txBox="1"/>
            <p:nvPr/>
          </p:nvSpPr>
          <p:spPr>
            <a:xfrm>
              <a:off x="6693721" y="3943352"/>
              <a:ext cx="3531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/>
                <a:t>ns</a:t>
              </a:r>
              <a:endParaRPr lang="de-DE" sz="800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09BE9D7-50FE-6ABA-AC8D-2C456CC0ADE4}"/>
              </a:ext>
            </a:extLst>
          </p:cNvPr>
          <p:cNvSpPr txBox="1"/>
          <p:nvPr/>
        </p:nvSpPr>
        <p:spPr>
          <a:xfrm>
            <a:off x="42498" y="58366"/>
            <a:ext cx="6415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/>
              <a:t>Figure S5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02273B-B608-80AF-D29B-0582A0992B24}"/>
              </a:ext>
            </a:extLst>
          </p:cNvPr>
          <p:cNvGrpSpPr/>
          <p:nvPr/>
        </p:nvGrpSpPr>
        <p:grpSpPr>
          <a:xfrm>
            <a:off x="2737960" y="4658542"/>
            <a:ext cx="1884184" cy="1636890"/>
            <a:chOff x="1122211" y="3951531"/>
            <a:chExt cx="1884184" cy="1636890"/>
          </a:xfrm>
        </p:grpSpPr>
        <p:pic>
          <p:nvPicPr>
            <p:cNvPr id="5" name="Picture 4" descr="A red and blue graph&#10;&#10;Description automatically generated with low confidence">
              <a:extLst>
                <a:ext uri="{FF2B5EF4-FFF2-40B4-BE49-F238E27FC236}">
                  <a16:creationId xmlns:a16="http://schemas.microsoft.com/office/drawing/2014/main" id="{A8F48CC9-E582-CAF8-1D29-112A3C61D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6231" y="4154751"/>
              <a:ext cx="1514419" cy="143367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EDC2089-350D-802F-5272-85C5000E9FB2}"/>
                </a:ext>
              </a:extLst>
            </p:cNvPr>
            <p:cNvGrpSpPr/>
            <p:nvPr/>
          </p:nvGrpSpPr>
          <p:grpSpPr>
            <a:xfrm>
              <a:off x="1122211" y="3951531"/>
              <a:ext cx="1884184" cy="1608804"/>
              <a:chOff x="111032" y="3004769"/>
              <a:chExt cx="1884184" cy="160880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E761F61-F403-B68D-A7E6-BA481CD39D37}"/>
                  </a:ext>
                </a:extLst>
              </p:cNvPr>
              <p:cNvGrpSpPr/>
              <p:nvPr/>
            </p:nvGrpSpPr>
            <p:grpSpPr>
              <a:xfrm>
                <a:off x="111032" y="3004769"/>
                <a:ext cx="1884184" cy="1608804"/>
                <a:chOff x="144369" y="3014294"/>
                <a:chExt cx="1884184" cy="1608804"/>
              </a:xfrm>
            </p:grpSpPr>
            <p:sp>
              <p:nvSpPr>
                <p:cNvPr id="12" name="文本框 453">
                  <a:extLst>
                    <a:ext uri="{FF2B5EF4-FFF2-40B4-BE49-F238E27FC236}">
                      <a16:creationId xmlns:a16="http://schemas.microsoft.com/office/drawing/2014/main" id="{F1B49C40-ADAD-C7BC-D9B6-D58E9F754F8D}"/>
                    </a:ext>
                  </a:extLst>
                </p:cNvPr>
                <p:cNvSpPr txBox="1"/>
                <p:nvPr/>
              </p:nvSpPr>
              <p:spPr>
                <a:xfrm flipV="1">
                  <a:off x="144369" y="3073514"/>
                  <a:ext cx="430887" cy="143367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Amplitude</a:t>
                  </a:r>
                </a:p>
                <a:p>
                  <a:pPr algn="ctr"/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(</a:t>
                  </a:r>
                  <a:r>
                    <a:rPr lang="en-US" altLang="zh-CN" sz="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fluroscence</a:t>
                  </a: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in RFU x 10</a:t>
                  </a:r>
                  <a:r>
                    <a:rPr lang="en-US" altLang="zh-CN" sz="800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</a:p>
              </p:txBody>
            </p:sp>
            <p:sp>
              <p:nvSpPr>
                <p:cNvPr id="13" name="文本框 369">
                  <a:extLst>
                    <a:ext uri="{FF2B5EF4-FFF2-40B4-BE49-F238E27FC236}">
                      <a16:creationId xmlns:a16="http://schemas.microsoft.com/office/drawing/2014/main" id="{4373D15D-605A-1B8E-85CF-497BA1103F20}"/>
                    </a:ext>
                  </a:extLst>
                </p:cNvPr>
                <p:cNvSpPr txBox="1"/>
                <p:nvPr/>
              </p:nvSpPr>
              <p:spPr>
                <a:xfrm>
                  <a:off x="472900" y="3176114"/>
                  <a:ext cx="242374" cy="1333955"/>
                </a:xfrm>
                <a:prstGeom prst="rect">
                  <a:avLst/>
                </a:prstGeom>
                <a:noFill/>
                <a:effectLst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</a:p>
                <a:p>
                  <a:pPr algn="ctr">
                    <a:lnSpc>
                      <a:spcPts val="2000"/>
                    </a:lnSpc>
                  </a:pPr>
                  <a:r>
                    <a:rPr lang="en-US" altLang="zh-CN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zh-CN" altLang="en-US" sz="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6C115B-9E6D-0E0D-72D8-BEB31563F6AB}"/>
                    </a:ext>
                  </a:extLst>
                </p:cNvPr>
                <p:cNvSpPr txBox="1"/>
                <p:nvPr/>
              </p:nvSpPr>
              <p:spPr>
                <a:xfrm>
                  <a:off x="661073" y="4407654"/>
                  <a:ext cx="11732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Normoxia      Hypoxia</a:t>
                  </a: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9A93C25-B41F-53C0-9514-EA96D8B89F4B}"/>
                    </a:ext>
                  </a:extLst>
                </p:cNvPr>
                <p:cNvSpPr/>
                <p:nvPr/>
              </p:nvSpPr>
              <p:spPr>
                <a:xfrm>
                  <a:off x="769565" y="3073514"/>
                  <a:ext cx="108000" cy="54000"/>
                </a:xfrm>
                <a:prstGeom prst="rect">
                  <a:avLst/>
                </a:prstGeom>
                <a:solidFill>
                  <a:srgbClr val="0000FF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 sz="8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C4368F2-5781-AA43-5401-610DD88A10A5}"/>
                    </a:ext>
                  </a:extLst>
                </p:cNvPr>
                <p:cNvSpPr/>
                <p:nvPr/>
              </p:nvSpPr>
              <p:spPr>
                <a:xfrm>
                  <a:off x="769565" y="3163514"/>
                  <a:ext cx="108000" cy="54000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 sz="8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8774F27-31ED-E216-02FA-7CF6C5B73CF9}"/>
                    </a:ext>
                  </a:extLst>
                </p:cNvPr>
                <p:cNvSpPr txBox="1"/>
                <p:nvPr/>
              </p:nvSpPr>
              <p:spPr>
                <a:xfrm>
                  <a:off x="855290" y="3014294"/>
                  <a:ext cx="1173263" cy="2718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700"/>
                    </a:lnSpc>
                  </a:pPr>
                  <a:r>
                    <a:rPr lang="de-DE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GM Ctrl</a:t>
                  </a:r>
                </a:p>
                <a:p>
                  <a:pPr fontAlgn="b">
                    <a:lnSpc>
                      <a:spcPts val="700"/>
                    </a:lnSpc>
                  </a:pPr>
                  <a:r>
                    <a:rPr lang="de-DE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GM RPL23AP92</a:t>
                  </a:r>
                  <a:endParaRPr lang="en-GB" sz="8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845537-772D-688D-6650-E81C72C23FA7}"/>
                  </a:ext>
                </a:extLst>
              </p:cNvPr>
              <p:cNvSpPr txBox="1"/>
              <p:nvPr/>
            </p:nvSpPr>
            <p:spPr>
              <a:xfrm>
                <a:off x="1269469" y="3740712"/>
                <a:ext cx="3619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  <a:endParaRPr lang="LID4096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D1249B-93A3-5922-8BAF-4E51AF525943}"/>
                </a:ext>
              </a:extLst>
            </p:cNvPr>
            <p:cNvSpPr txBox="1"/>
            <p:nvPr/>
          </p:nvSpPr>
          <p:spPr>
            <a:xfrm>
              <a:off x="2461635" y="4477688"/>
              <a:ext cx="3531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877F9B-682C-8D05-54A1-39323F040068}"/>
              </a:ext>
            </a:extLst>
          </p:cNvPr>
          <p:cNvGrpSpPr/>
          <p:nvPr/>
        </p:nvGrpSpPr>
        <p:grpSpPr>
          <a:xfrm>
            <a:off x="4717556" y="2688824"/>
            <a:ext cx="2054850" cy="1812104"/>
            <a:chOff x="5197617" y="3694468"/>
            <a:chExt cx="2054850" cy="1812104"/>
          </a:xfrm>
        </p:grpSpPr>
        <p:pic>
          <p:nvPicPr>
            <p:cNvPr id="19" name="Picture 18" descr="A picture containing diagram, design, art&#10;&#10;Description automatically generated">
              <a:extLst>
                <a:ext uri="{FF2B5EF4-FFF2-40B4-BE49-F238E27FC236}">
                  <a16:creationId xmlns:a16="http://schemas.microsoft.com/office/drawing/2014/main" id="{8FBCA674-AA11-CB72-00A6-285EFEAC6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0688" y="3830402"/>
              <a:ext cx="1449146" cy="1676170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E8E03FB-9706-271D-ED8A-5E9072F9814E}"/>
                </a:ext>
              </a:extLst>
            </p:cNvPr>
            <p:cNvGrpSpPr/>
            <p:nvPr/>
          </p:nvGrpSpPr>
          <p:grpSpPr>
            <a:xfrm>
              <a:off x="5197617" y="3694468"/>
              <a:ext cx="2054850" cy="1749953"/>
              <a:chOff x="4072437" y="3435684"/>
              <a:chExt cx="2069734" cy="175770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B4236A0-EC22-4169-8D92-2710F11CF7BB}"/>
                  </a:ext>
                </a:extLst>
              </p:cNvPr>
              <p:cNvGrpSpPr/>
              <p:nvPr/>
            </p:nvGrpSpPr>
            <p:grpSpPr>
              <a:xfrm>
                <a:off x="4072437" y="3539927"/>
                <a:ext cx="2005680" cy="1653465"/>
                <a:chOff x="3796109" y="5475979"/>
                <a:chExt cx="2005680" cy="1653465"/>
              </a:xfrm>
            </p:grpSpPr>
            <p:grpSp>
              <p:nvGrpSpPr>
                <p:cNvPr id="30" name="组合 98">
                  <a:extLst>
                    <a:ext uri="{FF2B5EF4-FFF2-40B4-BE49-F238E27FC236}">
                      <a16:creationId xmlns:a16="http://schemas.microsoft.com/office/drawing/2014/main" id="{20D8544E-F5A8-34CF-6EA2-137198ED67BC}"/>
                    </a:ext>
                  </a:extLst>
                </p:cNvPr>
                <p:cNvGrpSpPr/>
                <p:nvPr/>
              </p:nvGrpSpPr>
              <p:grpSpPr>
                <a:xfrm>
                  <a:off x="3796109" y="5475979"/>
                  <a:ext cx="582068" cy="1541233"/>
                  <a:chOff x="-13349" y="7194240"/>
                  <a:chExt cx="558448" cy="1266567"/>
                </a:xfrm>
              </p:grpSpPr>
              <p:sp>
                <p:nvSpPr>
                  <p:cNvPr id="32" name="文本框 369">
                    <a:extLst>
                      <a:ext uri="{FF2B5EF4-FFF2-40B4-BE49-F238E27FC236}">
                        <a16:creationId xmlns:a16="http://schemas.microsoft.com/office/drawing/2014/main" id="{E0D93E8F-208B-90CD-C721-864623653A61}"/>
                      </a:ext>
                    </a:extLst>
                  </p:cNvPr>
                  <p:cNvSpPr txBox="1"/>
                  <p:nvPr/>
                </p:nvSpPr>
                <p:spPr>
                  <a:xfrm>
                    <a:off x="255108" y="7194240"/>
                    <a:ext cx="289991" cy="1251927"/>
                  </a:xfrm>
                  <a:prstGeom prst="rect">
                    <a:avLst/>
                  </a:prstGeom>
                  <a:noFill/>
                  <a:effectLst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lnSpc>
                        <a:spcPts val="23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40</a:t>
                    </a:r>
                  </a:p>
                  <a:p>
                    <a:pPr algn="ctr">
                      <a:lnSpc>
                        <a:spcPts val="23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30</a:t>
                    </a:r>
                  </a:p>
                  <a:p>
                    <a:pPr algn="ctr">
                      <a:lnSpc>
                        <a:spcPts val="23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20</a:t>
                    </a:r>
                  </a:p>
                  <a:p>
                    <a:pPr algn="ctr">
                      <a:lnSpc>
                        <a:spcPts val="23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10</a:t>
                    </a:r>
                  </a:p>
                  <a:p>
                    <a:pPr algn="ctr">
                      <a:lnSpc>
                        <a:spcPts val="2300"/>
                      </a:lnSpc>
                    </a:pPr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3" name="文本框 371">
                    <a:extLst>
                      <a:ext uri="{FF2B5EF4-FFF2-40B4-BE49-F238E27FC236}">
                        <a16:creationId xmlns:a16="http://schemas.microsoft.com/office/drawing/2014/main" id="{67105FBF-142F-3C2B-83DF-8ED13220BF47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-13349" y="7344444"/>
                    <a:ext cx="416396" cy="1116363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algn="ctr"/>
                    <a:r>
                      <a:rPr lang="en-US" altLang="zh-CN" sz="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Beating Frequency (beats/min)</a:t>
                    </a:r>
                    <a:endParaRPr lang="zh-CN" altLang="en-US" sz="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C39FE6F-65F0-E9BC-129D-2E150081BA7C}"/>
                    </a:ext>
                  </a:extLst>
                </p:cNvPr>
                <p:cNvSpPr txBox="1"/>
                <p:nvPr/>
              </p:nvSpPr>
              <p:spPr>
                <a:xfrm>
                  <a:off x="4276401" y="6913045"/>
                  <a:ext cx="1525388" cy="2163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Normoxia</a:t>
                  </a:r>
                  <a:r>
                    <a:rPr lang="de-DE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Hypoxia</a:t>
                  </a: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4D68222-60EA-FF80-17EE-C99BAC21B031}"/>
                  </a:ext>
                </a:extLst>
              </p:cNvPr>
              <p:cNvGrpSpPr/>
              <p:nvPr/>
            </p:nvGrpSpPr>
            <p:grpSpPr>
              <a:xfrm>
                <a:off x="4795549" y="3435684"/>
                <a:ext cx="1346622" cy="273074"/>
                <a:chOff x="3318921" y="1502016"/>
                <a:chExt cx="1346622" cy="273074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45CA40A-FC00-3498-8A01-37B67BA57168}"/>
                    </a:ext>
                  </a:extLst>
                </p:cNvPr>
                <p:cNvSpPr/>
                <p:nvPr/>
              </p:nvSpPr>
              <p:spPr>
                <a:xfrm>
                  <a:off x="3318921" y="1561236"/>
                  <a:ext cx="108000" cy="54000"/>
                </a:xfrm>
                <a:prstGeom prst="rect">
                  <a:avLst/>
                </a:prstGeom>
                <a:solidFill>
                  <a:srgbClr val="0000FF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 sz="8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D401AFA-9C3A-2C30-DFF4-3FA20A3C09BB}"/>
                    </a:ext>
                  </a:extLst>
                </p:cNvPr>
                <p:cNvSpPr/>
                <p:nvPr/>
              </p:nvSpPr>
              <p:spPr>
                <a:xfrm>
                  <a:off x="3318921" y="1651236"/>
                  <a:ext cx="108000" cy="54000"/>
                </a:xfrm>
                <a:prstGeom prst="rect">
                  <a:avLst/>
                </a:prstGeom>
                <a:solidFill>
                  <a:srgbClr val="FF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 sz="8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72CC0DE-23A3-19C5-F1C7-64218B9CE3FB}"/>
                    </a:ext>
                  </a:extLst>
                </p:cNvPr>
                <p:cNvSpPr txBox="1"/>
                <p:nvPr/>
              </p:nvSpPr>
              <p:spPr>
                <a:xfrm>
                  <a:off x="3404647" y="1502016"/>
                  <a:ext cx="1260896" cy="2730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700"/>
                    </a:lnSpc>
                  </a:pPr>
                  <a:r>
                    <a:rPr lang="de-DE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GM Ctrl</a:t>
                  </a:r>
                </a:p>
                <a:p>
                  <a:pPr fontAlgn="b">
                    <a:lnSpc>
                      <a:spcPts val="700"/>
                    </a:lnSpc>
                  </a:pPr>
                  <a:r>
                    <a:rPr lang="de-DE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GM RPL23AP92</a:t>
                  </a:r>
                  <a:endParaRPr lang="en-GB" sz="800" b="0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F97C2A-4494-7543-BEC7-7C6E48840604}"/>
                </a:ext>
              </a:extLst>
            </p:cNvPr>
            <p:cNvSpPr txBox="1"/>
            <p:nvPr/>
          </p:nvSpPr>
          <p:spPr>
            <a:xfrm>
              <a:off x="6419921" y="4045292"/>
              <a:ext cx="3619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**</a:t>
              </a:r>
              <a:endParaRPr lang="LID4096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187A27-C25B-413F-4F26-858931BBA9CD}"/>
                </a:ext>
              </a:extLst>
            </p:cNvPr>
            <p:cNvSpPr txBox="1"/>
            <p:nvPr/>
          </p:nvSpPr>
          <p:spPr>
            <a:xfrm>
              <a:off x="6601840" y="4180901"/>
              <a:ext cx="3531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de-DE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9">
            <a:extLst>
              <a:ext uri="{FF2B5EF4-FFF2-40B4-BE49-F238E27FC236}">
                <a16:creationId xmlns:a16="http://schemas.microsoft.com/office/drawing/2014/main" id="{DCF37429-DB4F-4966-2DD3-CDF7D5BA0C36}"/>
              </a:ext>
            </a:extLst>
          </p:cNvPr>
          <p:cNvSpPr txBox="1"/>
          <p:nvPr/>
        </p:nvSpPr>
        <p:spPr>
          <a:xfrm>
            <a:off x="39811" y="2577266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D</a:t>
            </a:r>
            <a:endParaRPr lang="zh-CN" altLang="en-US" sz="900" b="1" dirty="0"/>
          </a:p>
        </p:txBody>
      </p:sp>
      <p:sp>
        <p:nvSpPr>
          <p:cNvPr id="38" name="文本框 9">
            <a:extLst>
              <a:ext uri="{FF2B5EF4-FFF2-40B4-BE49-F238E27FC236}">
                <a16:creationId xmlns:a16="http://schemas.microsoft.com/office/drawing/2014/main" id="{A61E865C-BE83-2052-F65E-E234BB81485B}"/>
              </a:ext>
            </a:extLst>
          </p:cNvPr>
          <p:cNvSpPr txBox="1"/>
          <p:nvPr/>
        </p:nvSpPr>
        <p:spPr>
          <a:xfrm>
            <a:off x="2564747" y="2588865"/>
            <a:ext cx="2616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E</a:t>
            </a:r>
            <a:endParaRPr lang="zh-CN" altLang="en-US" sz="900" b="1" dirty="0"/>
          </a:p>
        </p:txBody>
      </p:sp>
      <p:sp>
        <p:nvSpPr>
          <p:cNvPr id="39" name="文本框 9">
            <a:extLst>
              <a:ext uri="{FF2B5EF4-FFF2-40B4-BE49-F238E27FC236}">
                <a16:creationId xmlns:a16="http://schemas.microsoft.com/office/drawing/2014/main" id="{0E003DB4-9C07-C004-9A96-CFD4B8CA206C}"/>
              </a:ext>
            </a:extLst>
          </p:cNvPr>
          <p:cNvSpPr txBox="1"/>
          <p:nvPr/>
        </p:nvSpPr>
        <p:spPr>
          <a:xfrm>
            <a:off x="4480998" y="2567069"/>
            <a:ext cx="2551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F</a:t>
            </a:r>
            <a:endParaRPr lang="zh-CN" altLang="en-US" sz="900" b="1" dirty="0"/>
          </a:p>
        </p:txBody>
      </p:sp>
      <p:sp>
        <p:nvSpPr>
          <p:cNvPr id="89" name="文本框 9">
            <a:extLst>
              <a:ext uri="{FF2B5EF4-FFF2-40B4-BE49-F238E27FC236}">
                <a16:creationId xmlns:a16="http://schemas.microsoft.com/office/drawing/2014/main" id="{A6634EE3-F6BC-064A-B8CC-A8553D6BDAE7}"/>
              </a:ext>
            </a:extLst>
          </p:cNvPr>
          <p:cNvSpPr txBox="1"/>
          <p:nvPr/>
        </p:nvSpPr>
        <p:spPr>
          <a:xfrm>
            <a:off x="41394" y="4541729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G</a:t>
            </a:r>
            <a:endParaRPr lang="zh-CN" altLang="en-US" sz="900" b="1" dirty="0"/>
          </a:p>
        </p:txBody>
      </p:sp>
      <p:sp>
        <p:nvSpPr>
          <p:cNvPr id="92" name="文本框 9">
            <a:extLst>
              <a:ext uri="{FF2B5EF4-FFF2-40B4-BE49-F238E27FC236}">
                <a16:creationId xmlns:a16="http://schemas.microsoft.com/office/drawing/2014/main" id="{7AFDD952-9884-594D-888A-D4D9A0E73986}"/>
              </a:ext>
            </a:extLst>
          </p:cNvPr>
          <p:cNvSpPr txBox="1"/>
          <p:nvPr/>
        </p:nvSpPr>
        <p:spPr>
          <a:xfrm>
            <a:off x="2558335" y="4537224"/>
            <a:ext cx="2680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sz="900" b="1" dirty="0"/>
              <a:t>H</a:t>
            </a:r>
            <a:endParaRPr lang="zh-CN" altLang="en-US" sz="90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083E146-DE8F-9541-B068-44B22A6F178D}"/>
              </a:ext>
            </a:extLst>
          </p:cNvPr>
          <p:cNvSpPr txBox="1"/>
          <p:nvPr/>
        </p:nvSpPr>
        <p:spPr>
          <a:xfrm>
            <a:off x="936696" y="2689695"/>
            <a:ext cx="1715886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"/>
              </a:lnSpc>
            </a:pPr>
            <a:r>
              <a:rPr lang="de-DE" sz="800" dirty="0" err="1"/>
              <a:t>Normoxia</a:t>
            </a:r>
            <a:r>
              <a:rPr lang="de-DE" sz="800" dirty="0"/>
              <a:t> GM </a:t>
            </a:r>
            <a:r>
              <a:rPr lang="de-DE" sz="800" dirty="0" err="1"/>
              <a:t>Ctrl</a:t>
            </a:r>
            <a:endParaRPr lang="de-DE" sz="800" dirty="0"/>
          </a:p>
          <a:p>
            <a:pPr>
              <a:lnSpc>
                <a:spcPts val="700"/>
              </a:lnSpc>
            </a:pPr>
            <a:r>
              <a:rPr lang="de-DE" sz="800" dirty="0"/>
              <a:t>Normoxia GM </a:t>
            </a:r>
            <a:r>
              <a:rPr lang="en-GB" sz="800" dirty="0">
                <a:solidFill>
                  <a:srgbClr val="000000"/>
                </a:solidFill>
                <a:ea typeface="宋体" panose="02010600030101010101" pitchFamily="2" charset="-122"/>
              </a:rPr>
              <a:t>RP11-98F14.11 Hypoxia </a:t>
            </a:r>
            <a:r>
              <a:rPr lang="de-DE" sz="800" dirty="0"/>
              <a:t>GM </a:t>
            </a:r>
            <a:r>
              <a:rPr lang="de-DE" sz="800" dirty="0" err="1"/>
              <a:t>Ctrl</a:t>
            </a:r>
            <a:endParaRPr lang="de-DE" sz="800" dirty="0"/>
          </a:p>
          <a:p>
            <a:pPr>
              <a:lnSpc>
                <a:spcPts val="700"/>
              </a:lnSpc>
            </a:pPr>
            <a:r>
              <a:rPr lang="de-DE" sz="800" dirty="0"/>
              <a:t>Hypoxia GM </a:t>
            </a:r>
            <a:r>
              <a:rPr lang="en-GB" sz="800" dirty="0">
                <a:solidFill>
                  <a:srgbClr val="000000"/>
                </a:solidFill>
                <a:ea typeface="宋体" panose="02010600030101010101" pitchFamily="2" charset="-122"/>
              </a:rPr>
              <a:t>RP11-98F14.11</a:t>
            </a:r>
            <a:endParaRPr lang="en-GB" sz="800" b="0" i="0" u="none" strike="noStrike" dirty="0">
              <a:solidFill>
                <a:srgbClr val="000000"/>
              </a:solidFill>
              <a:effectLst/>
              <a:ea typeface="宋体" panose="02010600030101010101" pitchFamily="2" charset="-122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C3C5701-20D4-ED4E-B6C5-408FF2431169}"/>
              </a:ext>
            </a:extLst>
          </p:cNvPr>
          <p:cNvCxnSpPr>
            <a:cxnSpLocks/>
          </p:cNvCxnSpPr>
          <p:nvPr/>
        </p:nvCxnSpPr>
        <p:spPr>
          <a:xfrm>
            <a:off x="819132" y="2863227"/>
            <a:ext cx="1631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E44C637-401A-3E40-9EC4-5100049F72A0}"/>
              </a:ext>
            </a:extLst>
          </p:cNvPr>
          <p:cNvCxnSpPr>
            <a:cxnSpLocks/>
          </p:cNvCxnSpPr>
          <p:nvPr/>
        </p:nvCxnSpPr>
        <p:spPr>
          <a:xfrm>
            <a:off x="819131" y="2769757"/>
            <a:ext cx="163184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B99D8272-A15D-1F47-9D6B-FD9A1A0B901E}"/>
              </a:ext>
            </a:extLst>
          </p:cNvPr>
          <p:cNvCxnSpPr>
            <a:cxnSpLocks/>
          </p:cNvCxnSpPr>
          <p:nvPr/>
        </p:nvCxnSpPr>
        <p:spPr>
          <a:xfrm>
            <a:off x="819132" y="3048627"/>
            <a:ext cx="163184" cy="0"/>
          </a:xfrm>
          <a:prstGeom prst="line">
            <a:avLst/>
          </a:prstGeom>
          <a:ln w="19050">
            <a:solidFill>
              <a:srgbClr val="AD07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1185F100-1F07-EF40-8069-EBA96BD172AE}"/>
              </a:ext>
            </a:extLst>
          </p:cNvPr>
          <p:cNvCxnSpPr>
            <a:cxnSpLocks/>
          </p:cNvCxnSpPr>
          <p:nvPr/>
        </p:nvCxnSpPr>
        <p:spPr>
          <a:xfrm>
            <a:off x="819131" y="2961507"/>
            <a:ext cx="163184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4EA7789A-8DCC-7F43-AEFB-4351D1084AF2}"/>
              </a:ext>
            </a:extLst>
          </p:cNvPr>
          <p:cNvSpPr txBox="1"/>
          <p:nvPr/>
        </p:nvSpPr>
        <p:spPr>
          <a:xfrm>
            <a:off x="857809" y="4532865"/>
            <a:ext cx="1715886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"/>
              </a:lnSpc>
            </a:pPr>
            <a:r>
              <a:rPr lang="de-DE" sz="800" dirty="0" err="1"/>
              <a:t>Normoxia</a:t>
            </a:r>
            <a:r>
              <a:rPr lang="de-DE" sz="800" dirty="0"/>
              <a:t> GM </a:t>
            </a:r>
            <a:r>
              <a:rPr lang="de-DE" sz="800" dirty="0" err="1"/>
              <a:t>Ctrl</a:t>
            </a:r>
            <a:endParaRPr lang="de-DE" sz="800" dirty="0"/>
          </a:p>
          <a:p>
            <a:pPr>
              <a:lnSpc>
                <a:spcPts val="700"/>
              </a:lnSpc>
            </a:pPr>
            <a:r>
              <a:rPr lang="de-DE" sz="800" dirty="0"/>
              <a:t>Normoxia GM 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RPL23AP92</a:t>
            </a:r>
            <a:endParaRPr lang="en-GB" sz="800" b="0" i="0" u="none" strike="noStrike" dirty="0">
              <a:solidFill>
                <a:srgbClr val="000000"/>
              </a:solidFill>
              <a:effectLst/>
              <a:ea typeface="宋体" panose="02010600030101010101" pitchFamily="2" charset="-122"/>
            </a:endParaRPr>
          </a:p>
          <a:p>
            <a:pPr>
              <a:lnSpc>
                <a:spcPts val="700"/>
              </a:lnSpc>
            </a:pPr>
            <a:r>
              <a:rPr lang="en-GB" sz="800" dirty="0">
                <a:solidFill>
                  <a:srgbClr val="000000"/>
                </a:solidFill>
                <a:ea typeface="宋体" panose="02010600030101010101" pitchFamily="2" charset="-122"/>
              </a:rPr>
              <a:t>Hypoxia </a:t>
            </a:r>
            <a:r>
              <a:rPr lang="de-DE" sz="800" dirty="0"/>
              <a:t>GM </a:t>
            </a:r>
            <a:r>
              <a:rPr lang="de-DE" sz="800" dirty="0" err="1"/>
              <a:t>Ctrl</a:t>
            </a:r>
            <a:endParaRPr lang="de-DE" sz="800" dirty="0"/>
          </a:p>
          <a:p>
            <a:pPr>
              <a:lnSpc>
                <a:spcPts val="700"/>
              </a:lnSpc>
            </a:pPr>
            <a:r>
              <a:rPr lang="de-DE" sz="800" dirty="0"/>
              <a:t>Hypoxia GM </a:t>
            </a:r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RPL23AP92</a:t>
            </a:r>
            <a:endParaRPr lang="en-GB" sz="800" b="0" i="0" u="none" strike="noStrike" dirty="0">
              <a:solidFill>
                <a:srgbClr val="000000"/>
              </a:solidFill>
              <a:effectLst/>
              <a:ea typeface="宋体" panose="02010600030101010101" pitchFamily="2" charset="-122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90C26A32-B26B-8744-8C4E-87B24BD76DFC}"/>
              </a:ext>
            </a:extLst>
          </p:cNvPr>
          <p:cNvCxnSpPr>
            <a:cxnSpLocks/>
          </p:cNvCxnSpPr>
          <p:nvPr/>
        </p:nvCxnSpPr>
        <p:spPr>
          <a:xfrm>
            <a:off x="740245" y="4706397"/>
            <a:ext cx="1631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A36A19F6-2F8C-7548-AB69-20BDC3892881}"/>
              </a:ext>
            </a:extLst>
          </p:cNvPr>
          <p:cNvCxnSpPr>
            <a:cxnSpLocks/>
          </p:cNvCxnSpPr>
          <p:nvPr/>
        </p:nvCxnSpPr>
        <p:spPr>
          <a:xfrm>
            <a:off x="740244" y="4612927"/>
            <a:ext cx="163184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6C79367C-13B8-6A45-AF85-F02551F6CEC1}"/>
              </a:ext>
            </a:extLst>
          </p:cNvPr>
          <p:cNvCxnSpPr>
            <a:cxnSpLocks/>
          </p:cNvCxnSpPr>
          <p:nvPr/>
        </p:nvCxnSpPr>
        <p:spPr>
          <a:xfrm>
            <a:off x="740245" y="4891797"/>
            <a:ext cx="163184" cy="0"/>
          </a:xfrm>
          <a:prstGeom prst="line">
            <a:avLst/>
          </a:prstGeom>
          <a:ln w="19050">
            <a:solidFill>
              <a:srgbClr val="AD07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B204E43-DFED-AB43-974C-8ACC37EAB67A}"/>
              </a:ext>
            </a:extLst>
          </p:cNvPr>
          <p:cNvCxnSpPr>
            <a:cxnSpLocks/>
          </p:cNvCxnSpPr>
          <p:nvPr/>
        </p:nvCxnSpPr>
        <p:spPr>
          <a:xfrm>
            <a:off x="740244" y="4804677"/>
            <a:ext cx="163184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19BC77F-AD8C-EC42-8E23-1110464640FB}"/>
              </a:ext>
            </a:extLst>
          </p:cNvPr>
          <p:cNvGrpSpPr/>
          <p:nvPr/>
        </p:nvGrpSpPr>
        <p:grpSpPr>
          <a:xfrm>
            <a:off x="187871" y="2909735"/>
            <a:ext cx="2346196" cy="1593367"/>
            <a:chOff x="2360591" y="399390"/>
            <a:chExt cx="2346196" cy="1593367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EDA7FAE3-57D8-4C43-847F-1F78C42361D9}"/>
                </a:ext>
              </a:extLst>
            </p:cNvPr>
            <p:cNvGrpSpPr/>
            <p:nvPr/>
          </p:nvGrpSpPr>
          <p:grpSpPr>
            <a:xfrm>
              <a:off x="2360591" y="399390"/>
              <a:ext cx="570905" cy="1362315"/>
              <a:chOff x="144369" y="3147754"/>
              <a:chExt cx="570905" cy="1362315"/>
            </a:xfrm>
          </p:grpSpPr>
          <p:sp>
            <p:nvSpPr>
              <p:cNvPr id="136" name="文本框 453">
                <a:extLst>
                  <a:ext uri="{FF2B5EF4-FFF2-40B4-BE49-F238E27FC236}">
                    <a16:creationId xmlns:a16="http://schemas.microsoft.com/office/drawing/2014/main" id="{D6AEB448-6E5B-0F42-BA62-409076C1FAB3}"/>
                  </a:ext>
                </a:extLst>
              </p:cNvPr>
              <p:cNvSpPr txBox="1"/>
              <p:nvPr/>
            </p:nvSpPr>
            <p:spPr>
              <a:xfrm flipV="1">
                <a:off x="144369" y="3147754"/>
                <a:ext cx="430887" cy="135943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Amplitude</a:t>
                </a:r>
              </a:p>
              <a:p>
                <a:pPr algn="ctr"/>
                <a:r>
                  <a:rPr lang="en-US" altLang="zh-CN" sz="800" dirty="0"/>
                  <a:t> (</a:t>
                </a:r>
                <a:r>
                  <a:rPr lang="en-US" altLang="zh-CN" sz="800" dirty="0" err="1"/>
                  <a:t>fluroscence</a:t>
                </a:r>
                <a:r>
                  <a:rPr lang="en-US" altLang="zh-CN" sz="800" dirty="0"/>
                  <a:t> in RFU x 10</a:t>
                </a:r>
                <a:r>
                  <a:rPr lang="en-US" altLang="zh-CN" sz="800" baseline="30000" dirty="0"/>
                  <a:t>4</a:t>
                </a:r>
                <a:r>
                  <a:rPr lang="en-US" altLang="zh-CN" sz="800" dirty="0"/>
                  <a:t>)</a:t>
                </a:r>
              </a:p>
            </p:txBody>
          </p:sp>
          <p:sp>
            <p:nvSpPr>
              <p:cNvPr id="137" name="文本框 369">
                <a:extLst>
                  <a:ext uri="{FF2B5EF4-FFF2-40B4-BE49-F238E27FC236}">
                    <a16:creationId xmlns:a16="http://schemas.microsoft.com/office/drawing/2014/main" id="{EDD868D6-BC15-0645-9C1E-89F08926CBF7}"/>
                  </a:ext>
                </a:extLst>
              </p:cNvPr>
              <p:cNvSpPr txBox="1"/>
              <p:nvPr/>
            </p:nvSpPr>
            <p:spPr>
              <a:xfrm>
                <a:off x="472900" y="3176114"/>
                <a:ext cx="242374" cy="133395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8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6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4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2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</p:grp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F82875F-0C57-E845-A1E4-6348A8D95F7C}"/>
                </a:ext>
              </a:extLst>
            </p:cNvPr>
            <p:cNvSpPr txBox="1"/>
            <p:nvPr/>
          </p:nvSpPr>
          <p:spPr>
            <a:xfrm>
              <a:off x="2870399" y="1654205"/>
              <a:ext cx="1836388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defTabSz="5143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cs typeface="Times New Roman" panose="02020603050405020304" pitchFamily="18" charset="0"/>
                  <a:sym typeface="Calibri" panose="020F0502020204030204"/>
                </a:rPr>
                <a:t>0      1        2        3       4        5</a:t>
              </a:r>
            </a:p>
            <a:p>
              <a:pPr marL="0" marR="0" indent="0" defTabSz="5143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de-DE" sz="800" dirty="0">
                  <a:solidFill>
                    <a:srgbClr val="000000"/>
                  </a:solidFill>
                  <a:cs typeface="Times New Roman" panose="02020603050405020304" pitchFamily="18" charset="0"/>
                  <a:sym typeface="Calibri" panose="020F0502020204030204"/>
                </a:rPr>
                <a:t>                     </a:t>
              </a:r>
              <a:r>
                <a:rPr lang="de-DE" sz="800" dirty="0">
                  <a:cs typeface="Times New Roman" panose="02020603050405020304" pitchFamily="18" charset="0"/>
                </a:rPr>
                <a:t>Time (s)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Times New Roman" panose="02020603050405020304" pitchFamily="18" charset="0"/>
                <a:sym typeface="Calibri" panose="020F0502020204030204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EB6EB53-428F-3849-8A09-C9FEB65A44C4}"/>
              </a:ext>
            </a:extLst>
          </p:cNvPr>
          <p:cNvGrpSpPr/>
          <p:nvPr/>
        </p:nvGrpSpPr>
        <p:grpSpPr>
          <a:xfrm>
            <a:off x="184994" y="4822344"/>
            <a:ext cx="2346196" cy="1593367"/>
            <a:chOff x="2360591" y="399390"/>
            <a:chExt cx="2346196" cy="1593367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FBF1B19-A6EC-6948-8A70-05C424D1E8F8}"/>
                </a:ext>
              </a:extLst>
            </p:cNvPr>
            <p:cNvGrpSpPr/>
            <p:nvPr/>
          </p:nvGrpSpPr>
          <p:grpSpPr>
            <a:xfrm>
              <a:off x="2360591" y="399390"/>
              <a:ext cx="570905" cy="1362315"/>
              <a:chOff x="144369" y="3147754"/>
              <a:chExt cx="570905" cy="1362315"/>
            </a:xfrm>
          </p:grpSpPr>
          <p:sp>
            <p:nvSpPr>
              <p:cNvPr id="141" name="文本框 453">
                <a:extLst>
                  <a:ext uri="{FF2B5EF4-FFF2-40B4-BE49-F238E27FC236}">
                    <a16:creationId xmlns:a16="http://schemas.microsoft.com/office/drawing/2014/main" id="{6A03DC12-C08B-9B44-8DCB-AA4F9D439D38}"/>
                  </a:ext>
                </a:extLst>
              </p:cNvPr>
              <p:cNvSpPr txBox="1"/>
              <p:nvPr/>
            </p:nvSpPr>
            <p:spPr>
              <a:xfrm flipV="1">
                <a:off x="144369" y="3147754"/>
                <a:ext cx="430887" cy="135943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en-US" altLang="zh-CN" sz="800" dirty="0"/>
                  <a:t>Amplitude</a:t>
                </a:r>
              </a:p>
              <a:p>
                <a:pPr algn="ctr"/>
                <a:r>
                  <a:rPr lang="en-US" altLang="zh-CN" sz="800" dirty="0"/>
                  <a:t> (</a:t>
                </a:r>
                <a:r>
                  <a:rPr lang="en-US" altLang="zh-CN" sz="800" dirty="0" err="1"/>
                  <a:t>fluroscence</a:t>
                </a:r>
                <a:r>
                  <a:rPr lang="en-US" altLang="zh-CN" sz="800" dirty="0"/>
                  <a:t> in RFU x 10</a:t>
                </a:r>
                <a:r>
                  <a:rPr lang="en-US" altLang="zh-CN" sz="800" baseline="30000" dirty="0"/>
                  <a:t>4</a:t>
                </a:r>
                <a:r>
                  <a:rPr lang="en-US" altLang="zh-CN" sz="800" dirty="0"/>
                  <a:t>)</a:t>
                </a:r>
              </a:p>
            </p:txBody>
          </p:sp>
          <p:sp>
            <p:nvSpPr>
              <p:cNvPr id="142" name="文本框 369">
                <a:extLst>
                  <a:ext uri="{FF2B5EF4-FFF2-40B4-BE49-F238E27FC236}">
                    <a16:creationId xmlns:a16="http://schemas.microsoft.com/office/drawing/2014/main" id="{7B6306A3-09A3-F440-B73C-6D747F0550CA}"/>
                  </a:ext>
                </a:extLst>
              </p:cNvPr>
              <p:cNvSpPr txBox="1"/>
              <p:nvPr/>
            </p:nvSpPr>
            <p:spPr>
              <a:xfrm>
                <a:off x="472900" y="3176114"/>
                <a:ext cx="242374" cy="1333955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8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6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4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2</a:t>
                </a:r>
              </a:p>
              <a:p>
                <a:pPr algn="ctr">
                  <a:lnSpc>
                    <a:spcPts val="2000"/>
                  </a:lnSpc>
                </a:pPr>
                <a:r>
                  <a:rPr lang="en-US" altLang="zh-CN" sz="800" dirty="0"/>
                  <a:t>0</a:t>
                </a:r>
                <a:endParaRPr lang="zh-CN" altLang="en-US" sz="800" dirty="0"/>
              </a:p>
            </p:txBody>
          </p:sp>
        </p:grp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C2C1398-51B5-3042-B374-B612119E4196}"/>
                </a:ext>
              </a:extLst>
            </p:cNvPr>
            <p:cNvSpPr txBox="1"/>
            <p:nvPr/>
          </p:nvSpPr>
          <p:spPr>
            <a:xfrm>
              <a:off x="2870399" y="1654205"/>
              <a:ext cx="1836388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defTabSz="5143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de-DE" sz="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cs typeface="Times New Roman" panose="02020603050405020304" pitchFamily="18" charset="0"/>
                  <a:sym typeface="Calibri" panose="020F0502020204030204"/>
                </a:rPr>
                <a:t>0      1        2        3       4         5</a:t>
              </a:r>
            </a:p>
            <a:p>
              <a:pPr marL="0" marR="0" indent="0" defTabSz="5143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de-DE" sz="800" dirty="0">
                  <a:solidFill>
                    <a:srgbClr val="000000"/>
                  </a:solidFill>
                  <a:cs typeface="Times New Roman" panose="02020603050405020304" pitchFamily="18" charset="0"/>
                  <a:sym typeface="Calibri" panose="020F0502020204030204"/>
                </a:rPr>
                <a:t>                    </a:t>
              </a:r>
              <a:r>
                <a:rPr lang="de-DE" sz="800" dirty="0">
                  <a:cs typeface="Times New Roman" panose="02020603050405020304" pitchFamily="18" charset="0"/>
                </a:rPr>
                <a:t>Time (s)</a:t>
              </a:r>
              <a:endParaRPr kumimoji="0" lang="de-DE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Times New Roman" panose="02020603050405020304" pitchFamily="18" charset="0"/>
                <a:sym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7941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</TotalTime>
  <Words>399</Words>
  <Application>Microsoft Macintosh PowerPoint</Application>
  <PresentationFormat>A4 Paper (210x297 mm)</PresentationFormat>
  <Paragraphs>186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 Z</dc:creator>
  <cp:lastModifiedBy>tkyzitu5f9@goetheuniversitaet.onmicrosoft.com</cp:lastModifiedBy>
  <cp:revision>224</cp:revision>
  <dcterms:created xsi:type="dcterms:W3CDTF">2022-06-24T08:29:20Z</dcterms:created>
  <dcterms:modified xsi:type="dcterms:W3CDTF">2023-05-30T20:03:24Z</dcterms:modified>
</cp:coreProperties>
</file>