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  <p:sldMasterId id="2147483870" r:id="rId2"/>
  </p:sldMasterIdLst>
  <p:sldIdLst>
    <p:sldId id="268" r:id="rId3"/>
    <p:sldId id="269" r:id="rId4"/>
    <p:sldId id="257" r:id="rId5"/>
    <p:sldId id="258" r:id="rId6"/>
    <p:sldId id="259" r:id="rId7"/>
    <p:sldId id="266" r:id="rId8"/>
    <p:sldId id="261" r:id="rId9"/>
    <p:sldId id="262" r:id="rId10"/>
    <p:sldId id="267" r:id="rId11"/>
    <p:sldId id="264" r:id="rId12"/>
    <p:sldId id="265" r:id="rId13"/>
    <p:sldId id="271" r:id="rId14"/>
    <p:sldId id="270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2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55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olecular-think\d\Shrutikaa\DBS\DBS_analysis%20(Autosaved)%20(Autosaved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 dirty="0" smtClean="0">
                <a:effectLst/>
              </a:rPr>
              <a:t> Graphical representation of the coverage statistics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Sheet1!$I$2</c:f>
              <c:strCache>
                <c:ptCount val="1"/>
                <c:pt idx="0">
                  <c:v>DBS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Sheet1!$H$3:$H$26</c:f>
              <c:strCache>
                <c:ptCount val="24"/>
                <c:pt idx="0">
                  <c:v>0-50</c:v>
                </c:pt>
                <c:pt idx="1">
                  <c:v>51-100</c:v>
                </c:pt>
                <c:pt idx="2">
                  <c:v>101-150</c:v>
                </c:pt>
                <c:pt idx="3">
                  <c:v>151-200</c:v>
                </c:pt>
                <c:pt idx="4">
                  <c:v>201-250</c:v>
                </c:pt>
                <c:pt idx="5">
                  <c:v>251-300</c:v>
                </c:pt>
                <c:pt idx="6">
                  <c:v>301-350</c:v>
                </c:pt>
                <c:pt idx="7">
                  <c:v>351-400</c:v>
                </c:pt>
                <c:pt idx="8">
                  <c:v>401-450</c:v>
                </c:pt>
                <c:pt idx="9">
                  <c:v>451-500</c:v>
                </c:pt>
                <c:pt idx="10">
                  <c:v>501-550</c:v>
                </c:pt>
                <c:pt idx="11">
                  <c:v>551-600</c:v>
                </c:pt>
                <c:pt idx="12">
                  <c:v>601-650</c:v>
                </c:pt>
                <c:pt idx="13">
                  <c:v>651-700</c:v>
                </c:pt>
                <c:pt idx="14">
                  <c:v>701-750</c:v>
                </c:pt>
                <c:pt idx="15">
                  <c:v>751-800</c:v>
                </c:pt>
                <c:pt idx="16">
                  <c:v>801-850</c:v>
                </c:pt>
                <c:pt idx="17">
                  <c:v>851-900</c:v>
                </c:pt>
                <c:pt idx="18">
                  <c:v>901-950</c:v>
                </c:pt>
                <c:pt idx="19">
                  <c:v>951-1000</c:v>
                </c:pt>
                <c:pt idx="20">
                  <c:v>1001-1050</c:v>
                </c:pt>
                <c:pt idx="21">
                  <c:v>1051-1100</c:v>
                </c:pt>
                <c:pt idx="22">
                  <c:v>1101-1150</c:v>
                </c:pt>
                <c:pt idx="23">
                  <c:v>1151-1200</c:v>
                </c:pt>
              </c:strCache>
            </c:strRef>
          </c:cat>
          <c:val>
            <c:numRef>
              <c:f>Sheet1!$I$3:$I$26</c:f>
              <c:numCache>
                <c:formatCode>General</c:formatCode>
                <c:ptCount val="24"/>
                <c:pt idx="0">
                  <c:v>248</c:v>
                </c:pt>
                <c:pt idx="1">
                  <c:v>167</c:v>
                </c:pt>
                <c:pt idx="2">
                  <c:v>109</c:v>
                </c:pt>
                <c:pt idx="3">
                  <c:v>117</c:v>
                </c:pt>
                <c:pt idx="4">
                  <c:v>65</c:v>
                </c:pt>
                <c:pt idx="5">
                  <c:v>54</c:v>
                </c:pt>
                <c:pt idx="6">
                  <c:v>33</c:v>
                </c:pt>
                <c:pt idx="7">
                  <c:v>36</c:v>
                </c:pt>
                <c:pt idx="8">
                  <c:v>17</c:v>
                </c:pt>
                <c:pt idx="9">
                  <c:v>19</c:v>
                </c:pt>
                <c:pt idx="10">
                  <c:v>15</c:v>
                </c:pt>
                <c:pt idx="11">
                  <c:v>15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D-4884-9899-6B24DF665FF1}"/>
            </c:ext>
          </c:extLst>
        </c:ser>
        <c:ser>
          <c:idx val="1"/>
          <c:order val="1"/>
          <c:tx>
            <c:strRef>
              <c:f>Sheet1!$J$2</c:f>
              <c:strCache>
                <c:ptCount val="1"/>
                <c:pt idx="0">
                  <c:v>Previous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Sheet1!$H$3:$H$26</c:f>
              <c:strCache>
                <c:ptCount val="24"/>
                <c:pt idx="0">
                  <c:v>0-50</c:v>
                </c:pt>
                <c:pt idx="1">
                  <c:v>51-100</c:v>
                </c:pt>
                <c:pt idx="2">
                  <c:v>101-150</c:v>
                </c:pt>
                <c:pt idx="3">
                  <c:v>151-200</c:v>
                </c:pt>
                <c:pt idx="4">
                  <c:v>201-250</c:v>
                </c:pt>
                <c:pt idx="5">
                  <c:v>251-300</c:v>
                </c:pt>
                <c:pt idx="6">
                  <c:v>301-350</c:v>
                </c:pt>
                <c:pt idx="7">
                  <c:v>351-400</c:v>
                </c:pt>
                <c:pt idx="8">
                  <c:v>401-450</c:v>
                </c:pt>
                <c:pt idx="9">
                  <c:v>451-500</c:v>
                </c:pt>
                <c:pt idx="10">
                  <c:v>501-550</c:v>
                </c:pt>
                <c:pt idx="11">
                  <c:v>551-600</c:v>
                </c:pt>
                <c:pt idx="12">
                  <c:v>601-650</c:v>
                </c:pt>
                <c:pt idx="13">
                  <c:v>651-700</c:v>
                </c:pt>
                <c:pt idx="14">
                  <c:v>701-750</c:v>
                </c:pt>
                <c:pt idx="15">
                  <c:v>751-800</c:v>
                </c:pt>
                <c:pt idx="16">
                  <c:v>801-850</c:v>
                </c:pt>
                <c:pt idx="17">
                  <c:v>851-900</c:v>
                </c:pt>
                <c:pt idx="18">
                  <c:v>901-950</c:v>
                </c:pt>
                <c:pt idx="19">
                  <c:v>951-1000</c:v>
                </c:pt>
                <c:pt idx="20">
                  <c:v>1001-1050</c:v>
                </c:pt>
                <c:pt idx="21">
                  <c:v>1051-1100</c:v>
                </c:pt>
                <c:pt idx="22">
                  <c:v>1101-1150</c:v>
                </c:pt>
                <c:pt idx="23">
                  <c:v>1151-1200</c:v>
                </c:pt>
              </c:strCache>
            </c:strRef>
          </c:cat>
          <c:val>
            <c:numRef>
              <c:f>Sheet1!$J$3:$J$26</c:f>
              <c:numCache>
                <c:formatCode>General</c:formatCode>
                <c:ptCount val="24"/>
                <c:pt idx="0">
                  <c:v>150</c:v>
                </c:pt>
                <c:pt idx="1">
                  <c:v>121</c:v>
                </c:pt>
                <c:pt idx="2">
                  <c:v>111</c:v>
                </c:pt>
                <c:pt idx="3">
                  <c:v>74</c:v>
                </c:pt>
                <c:pt idx="4">
                  <c:v>60</c:v>
                </c:pt>
                <c:pt idx="5">
                  <c:v>84</c:v>
                </c:pt>
                <c:pt idx="6">
                  <c:v>57</c:v>
                </c:pt>
                <c:pt idx="7">
                  <c:v>42</c:v>
                </c:pt>
                <c:pt idx="8">
                  <c:v>42</c:v>
                </c:pt>
                <c:pt idx="9">
                  <c:v>25</c:v>
                </c:pt>
                <c:pt idx="10">
                  <c:v>29</c:v>
                </c:pt>
                <c:pt idx="11">
                  <c:v>27</c:v>
                </c:pt>
                <c:pt idx="12">
                  <c:v>16</c:v>
                </c:pt>
                <c:pt idx="13">
                  <c:v>20</c:v>
                </c:pt>
                <c:pt idx="14">
                  <c:v>10</c:v>
                </c:pt>
                <c:pt idx="15">
                  <c:v>3</c:v>
                </c:pt>
                <c:pt idx="16">
                  <c:v>10</c:v>
                </c:pt>
                <c:pt idx="17">
                  <c:v>3</c:v>
                </c:pt>
                <c:pt idx="18">
                  <c:v>8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6D-4884-9899-6B24DF665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974056"/>
        <c:axId val="424975040"/>
      </c:barChart>
      <c:catAx>
        <c:axId val="42497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75040"/>
        <c:crosses val="autoZero"/>
        <c:auto val="1"/>
        <c:lblAlgn val="ctr"/>
        <c:lblOffset val="100"/>
        <c:noMultiLvlLbl val="0"/>
      </c:catAx>
      <c:valAx>
        <c:axId val="42497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7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302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830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384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311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05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019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157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12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9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13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35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17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76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43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44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11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40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73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40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43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53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10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43706-6C4A-4ED8-8895-7FB66AEAA560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CC030-83E2-45DD-8A81-755947844FA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3657600" y="6445045"/>
            <a:ext cx="4940709" cy="250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CONFIDENTIAL BY INSTITUTE OF HUMAN GENETICS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38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6736-F4F7-4CA2-8782-DC88AAFFBD00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BBC3A-1112-4006-839B-D6BC5030E2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3657600" y="6223819"/>
            <a:ext cx="4955459" cy="516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CONFIDENTIAL BY INSTITUTE OF HUMAN GENETICS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0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429000"/>
            <a:ext cx="10058400" cy="89611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Comparative data for Dried Blood Spot (DBS) extracted DNA and Manual blood extracted DNA </a:t>
            </a:r>
            <a:endParaRPr lang="en-US" sz="2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89913" y="5677470"/>
            <a:ext cx="2470247" cy="641445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Shrutikaa Kale</a:t>
            </a:r>
          </a:p>
          <a:p>
            <a:r>
              <a:rPr lang="en-US" sz="1200" b="1" dirty="0" smtClean="0"/>
              <a:t>Junior Research fellow 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7629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267" y="545912"/>
            <a:ext cx="4634780" cy="573206"/>
          </a:xfrm>
        </p:spPr>
        <p:txBody>
          <a:bodyPr>
            <a:normAutofit/>
          </a:bodyPr>
          <a:lstStyle/>
          <a:p>
            <a:r>
              <a:rPr lang="en-US" sz="2400" b="1" u="sng" dirty="0" smtClean="0"/>
              <a:t>Assay details </a:t>
            </a:r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835" y="1253330"/>
            <a:ext cx="11008057" cy="52566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samples taken for comparative study was from lysosomal storage disorder (LSD), </a:t>
            </a:r>
            <a:r>
              <a:rPr lang="en-US" sz="2400" dirty="0" err="1"/>
              <a:t>Pompe</a:t>
            </a:r>
            <a:r>
              <a:rPr lang="en-US" sz="2400" dirty="0"/>
              <a:t> disease, </a:t>
            </a:r>
            <a:r>
              <a:rPr lang="en-US" sz="2400" dirty="0" err="1"/>
              <a:t>Fabry</a:t>
            </a:r>
            <a:r>
              <a:rPr lang="en-US" sz="2400" dirty="0"/>
              <a:t> Disease and </a:t>
            </a:r>
            <a:r>
              <a:rPr lang="en-US" sz="2400" dirty="0" err="1"/>
              <a:t>Gaucher</a:t>
            </a:r>
            <a:r>
              <a:rPr lang="en-US" sz="2400" dirty="0"/>
              <a:t> Disease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The Dried Blood Spot (DBS) DNA and Manually extracted DNA from blood were subjected to </a:t>
            </a:r>
            <a:r>
              <a:rPr lang="en-US" sz="2400" dirty="0" err="1" smtClean="0"/>
              <a:t>smMIP</a:t>
            </a:r>
            <a:r>
              <a:rPr lang="en-US" sz="2400" dirty="0" smtClean="0"/>
              <a:t>-NGS assay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Aim and Objective of the study was to determine the number of unique molecules with less input of the DNA sample </a:t>
            </a:r>
            <a:r>
              <a:rPr lang="en-US" sz="2400" dirty="0" smtClean="0"/>
              <a:t>obtained from DBS in comparison to manually extracted blood DNA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Input DNA for Manually extracted DNA was 100ng and for DBS DNA was around 20ng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All other criteria for both the setup was same </a:t>
            </a:r>
          </a:p>
        </p:txBody>
      </p:sp>
    </p:spTree>
    <p:extLst>
      <p:ext uri="{BB962C8B-B14F-4D97-AF65-F5344CB8AC3E}">
        <p14:creationId xmlns:p14="http://schemas.microsoft.com/office/powerpoint/2010/main" val="213840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212" y="78520"/>
            <a:ext cx="7568821" cy="453741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IN" sz="2000" b="1" dirty="0" smtClean="0"/>
              <a:t>S-193: POMPE sample comparison with Manual extracted DNA from Blood Vs DBS </a:t>
            </a:r>
            <a:endParaRPr lang="en-GB" sz="2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249453"/>
              </p:ext>
            </p:extLst>
          </p:nvPr>
        </p:nvGraphicFramePr>
        <p:xfrm>
          <a:off x="425358" y="627797"/>
          <a:ext cx="5090616" cy="48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1191909501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773783507"/>
                    </a:ext>
                  </a:extLst>
                </a:gridCol>
              </a:tblGrid>
              <a:tr h="54198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INSIDE</a:t>
                      </a:r>
                      <a:r>
                        <a:rPr lang="en-IN" baseline="0" dirty="0" smtClean="0"/>
                        <a:t> OF REGION </a:t>
                      </a:r>
                      <a:br>
                        <a:rPr lang="en-IN" baseline="0" dirty="0" smtClean="0"/>
                      </a:br>
                      <a:r>
                        <a:rPr lang="en-IN" baseline="0" dirty="0" smtClean="0"/>
                        <a:t>(Manual Extraction by Blood)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OUTPUT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22780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reads (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inside of regions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453,239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349091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Mapped</a:t>
                      </a:r>
                      <a:r>
                        <a:rPr lang="en-IN" sz="1600" baseline="0" dirty="0" smtClean="0"/>
                        <a:t> read (inside of region)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436,807 / 96.37%</a:t>
                      </a:r>
                      <a:endParaRPr lang="en-GB" sz="1600" dirty="0" smtClean="0"/>
                    </a:p>
                    <a:p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91498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Overlapping read pairs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217,256 / 95.87%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193346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Duplicated reads (flagged)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201,017 / 46.02%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354341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 Percentage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939891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 (inside of regions)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709.6948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08199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Mapping Quality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68121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097848"/>
              </p:ext>
            </p:extLst>
          </p:nvPr>
        </p:nvGraphicFramePr>
        <p:xfrm>
          <a:off x="6191534" y="649305"/>
          <a:ext cx="5163404" cy="4778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702">
                  <a:extLst>
                    <a:ext uri="{9D8B030D-6E8A-4147-A177-3AD203B41FA5}">
                      <a16:colId xmlns:a16="http://schemas.microsoft.com/office/drawing/2014/main" val="1191909501"/>
                    </a:ext>
                  </a:extLst>
                </a:gridCol>
                <a:gridCol w="2581702">
                  <a:extLst>
                    <a:ext uri="{9D8B030D-6E8A-4147-A177-3AD203B41FA5}">
                      <a16:colId xmlns:a16="http://schemas.microsoft.com/office/drawing/2014/main" val="773783507"/>
                    </a:ext>
                  </a:extLst>
                </a:gridCol>
              </a:tblGrid>
              <a:tr h="7831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INSIDE</a:t>
                      </a:r>
                      <a:r>
                        <a:rPr lang="en-IN" baseline="0" dirty="0" smtClean="0"/>
                        <a:t> OF REGION </a:t>
                      </a:r>
                      <a:br>
                        <a:rPr lang="en-IN" baseline="0" dirty="0" smtClean="0"/>
                      </a:br>
                      <a:r>
                        <a:rPr lang="en-IN" baseline="0" dirty="0" smtClean="0"/>
                        <a:t>(DBS)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22780"/>
                  </a:ext>
                </a:extLst>
              </a:tr>
              <a:tr h="592972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reads (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inside of regions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416,741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349091"/>
                  </a:ext>
                </a:extLst>
              </a:tr>
              <a:tr h="592972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Mapped</a:t>
                      </a:r>
                      <a:r>
                        <a:rPr lang="en-IN" sz="1600" baseline="0" dirty="0" smtClean="0"/>
                        <a:t> read (inside of region)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405,098 / 97.21%</a:t>
                      </a:r>
                      <a:endParaRPr lang="en-GB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91498"/>
                  </a:ext>
                </a:extLst>
              </a:tr>
              <a:tr h="554118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Overlapping read pairs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201,753 / 96.82%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193346"/>
                  </a:ext>
                </a:extLst>
              </a:tr>
              <a:tr h="554118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Duplicated reads (flagged)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208,863 / 51.56%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354341"/>
                  </a:ext>
                </a:extLst>
              </a:tr>
              <a:tr h="554118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 Percentage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53.04%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939891"/>
                  </a:ext>
                </a:extLst>
              </a:tr>
              <a:tr h="592972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 (inside of regions)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654.1372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08199"/>
                  </a:ext>
                </a:extLst>
              </a:tr>
              <a:tr h="554118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Mapping Quality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58.74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681219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464600"/>
              </p:ext>
            </p:extLst>
          </p:nvPr>
        </p:nvGraphicFramePr>
        <p:xfrm>
          <a:off x="425358" y="5438897"/>
          <a:ext cx="5090616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1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Mismatches and indels (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General error rate</a:t>
                      </a:r>
                      <a:r>
                        <a:rPr lang="en-IN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0.44%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5889"/>
              </p:ext>
            </p:extLst>
          </p:nvPr>
        </p:nvGraphicFramePr>
        <p:xfrm>
          <a:off x="6191534" y="5435060"/>
          <a:ext cx="5163404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702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81702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538677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Mismatches and indels (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General error rate</a:t>
                      </a:r>
                      <a:r>
                        <a:rPr lang="en-IN" sz="1600" dirty="0" smtClean="0"/>
                        <a:t>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0.39%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04188"/>
              </p:ext>
            </p:extLst>
          </p:nvPr>
        </p:nvGraphicFramePr>
        <p:xfrm>
          <a:off x="425358" y="6018017"/>
          <a:ext cx="5090616" cy="45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1">
                <a:tc>
                  <a:txBody>
                    <a:bodyPr/>
                    <a:lstStyle/>
                    <a:p>
                      <a:r>
                        <a:rPr lang="en-IN" sz="1600" baseline="0" dirty="0" smtClean="0"/>
                        <a:t>VARIANT DEPTH</a:t>
                      </a:r>
                      <a:endParaRPr lang="en-GB" sz="16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146x</a:t>
                      </a:r>
                      <a:endParaRPr lang="en-GB" sz="16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797209"/>
              </p:ext>
            </p:extLst>
          </p:nvPr>
        </p:nvGraphicFramePr>
        <p:xfrm>
          <a:off x="6191534" y="6007795"/>
          <a:ext cx="5163404" cy="45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702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81702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1">
                <a:tc>
                  <a:txBody>
                    <a:bodyPr/>
                    <a:lstStyle/>
                    <a:p>
                      <a:r>
                        <a:rPr lang="en-IN" sz="1600" baseline="0" dirty="0" smtClean="0"/>
                        <a:t>VARIANT DEPTH</a:t>
                      </a:r>
                      <a:endParaRPr lang="en-GB" sz="16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199x</a:t>
                      </a:r>
                      <a:endParaRPr lang="en-GB" sz="16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6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2" y="0"/>
            <a:ext cx="581025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829" y="44354"/>
            <a:ext cx="5743575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80" y="3429000"/>
            <a:ext cx="5787504" cy="30465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830" y="3429000"/>
            <a:ext cx="5743575" cy="29823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8547" y="124779"/>
            <a:ext cx="3411941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BLOOD 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952947" y="99433"/>
            <a:ext cx="2695787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DBS 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07987" y="3525359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BLOOD (0-50X)</a:t>
            </a:r>
            <a:endParaRPr lang="en-GB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456236" y="358222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DBS (0-50X)</a:t>
            </a:r>
            <a:endParaRPr lang="en-GB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31928" y="111132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03311" y="141909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5997" y="3567820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325729" y="3567820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8" name="Rectangle 17"/>
          <p:cNvSpPr/>
          <p:nvPr/>
        </p:nvSpPr>
        <p:spPr>
          <a:xfrm>
            <a:off x="4408229" y="528092"/>
            <a:ext cx="218364" cy="2788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331371" y="514444"/>
            <a:ext cx="218364" cy="2788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08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92" y="150125"/>
            <a:ext cx="5638800" cy="31389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642" y="150125"/>
            <a:ext cx="5512558" cy="31389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092" y="3429001"/>
            <a:ext cx="5638800" cy="3045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642" y="3429000"/>
            <a:ext cx="5512558" cy="3075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7987" y="16377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DUPLICATION RATE HISTOGRAM FOR BLOOD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42572" y="136477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DUPLICATION RATE HISTOGRAM FOR DBS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394338" y="346994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MAPPING QUALITY HISTOGRAM FOR BLOOD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35177" y="3469944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MAPPING QUALITY HISTOGRAM FOR DBS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57903" y="155557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56431" y="3471065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4092" y="3467303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95041" y="180903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S-193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6778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692" y="174056"/>
            <a:ext cx="7568821" cy="453741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IN" sz="1800" b="1" dirty="0" smtClean="0"/>
              <a:t>S-203: FABRY sample comparison with Manual extracted DNA from Blood Vs DBS </a:t>
            </a:r>
            <a:endParaRPr lang="en-GB" sz="1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87494"/>
              </p:ext>
            </p:extLst>
          </p:nvPr>
        </p:nvGraphicFramePr>
        <p:xfrm>
          <a:off x="425358" y="651057"/>
          <a:ext cx="5090616" cy="48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1191909501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773783507"/>
                    </a:ext>
                  </a:extLst>
                </a:gridCol>
              </a:tblGrid>
              <a:tr h="54198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INSIDE</a:t>
                      </a:r>
                      <a:r>
                        <a:rPr lang="en-IN" baseline="0" dirty="0" smtClean="0"/>
                        <a:t> OF REGION </a:t>
                      </a:r>
                      <a:br>
                        <a:rPr lang="en-IN" baseline="0" dirty="0" smtClean="0"/>
                      </a:br>
                      <a:r>
                        <a:rPr lang="en-IN" baseline="0" dirty="0" smtClean="0"/>
                        <a:t>(Manual Extraction by Blood)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OUTPUT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22780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reads (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inside of regions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366,884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349091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Mapped</a:t>
                      </a:r>
                      <a:r>
                        <a:rPr lang="en-IN" sz="1600" baseline="0" dirty="0" smtClean="0"/>
                        <a:t> read (inside of region)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354,696 / 96.68%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91498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Overlapping read pairs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176,487 / 96.21%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193346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Duplicated reads (flagged)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174,084 / 49.08%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354341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 Percentage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50.46%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939891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 (inside of regions)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572.9778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08199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Mapping Quality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68121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870528"/>
              </p:ext>
            </p:extLst>
          </p:nvPr>
        </p:nvGraphicFramePr>
        <p:xfrm>
          <a:off x="6277970" y="651060"/>
          <a:ext cx="5340824" cy="4798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412">
                  <a:extLst>
                    <a:ext uri="{9D8B030D-6E8A-4147-A177-3AD203B41FA5}">
                      <a16:colId xmlns:a16="http://schemas.microsoft.com/office/drawing/2014/main" val="1191909501"/>
                    </a:ext>
                  </a:extLst>
                </a:gridCol>
                <a:gridCol w="2670412">
                  <a:extLst>
                    <a:ext uri="{9D8B030D-6E8A-4147-A177-3AD203B41FA5}">
                      <a16:colId xmlns:a16="http://schemas.microsoft.com/office/drawing/2014/main" val="773783507"/>
                    </a:ext>
                  </a:extLst>
                </a:gridCol>
              </a:tblGrid>
              <a:tr h="7831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INSIDE</a:t>
                      </a:r>
                      <a:r>
                        <a:rPr lang="en-IN" baseline="0" dirty="0" smtClean="0"/>
                        <a:t> OF REGION </a:t>
                      </a:r>
                      <a:br>
                        <a:rPr lang="en-IN" baseline="0" dirty="0" smtClean="0"/>
                      </a:br>
                      <a:r>
                        <a:rPr lang="en-IN" baseline="0" dirty="0" smtClean="0"/>
                        <a:t>(DBS)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22780"/>
                  </a:ext>
                </a:extLst>
              </a:tr>
              <a:tr h="599585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reads (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inside of regions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192,655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349091"/>
                  </a:ext>
                </a:extLst>
              </a:tr>
              <a:tr h="599585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Mapped</a:t>
                      </a:r>
                      <a:r>
                        <a:rPr lang="en-IN" sz="1600" baseline="0" dirty="0" smtClean="0"/>
                        <a:t> read (inside of region)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187,535 / 97.34%</a:t>
                      </a:r>
                      <a:endParaRPr lang="en-GB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91498"/>
                  </a:ext>
                </a:extLst>
              </a:tr>
              <a:tr h="554135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Overlapping read pairs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93,349 / 96.91%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193346"/>
                  </a:ext>
                </a:extLst>
              </a:tr>
              <a:tr h="554135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Duplicated reads (flagged)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94,265 / 50.27%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354341"/>
                  </a:ext>
                </a:extLst>
              </a:tr>
              <a:tr h="554135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 Percentage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53.8%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939891"/>
                  </a:ext>
                </a:extLst>
              </a:tr>
              <a:tr h="599585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 (inside of regions)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301.5849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08199"/>
                  </a:ext>
                </a:extLst>
              </a:tr>
              <a:tr h="554135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Mapping Quality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681219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689586"/>
              </p:ext>
            </p:extLst>
          </p:nvPr>
        </p:nvGraphicFramePr>
        <p:xfrm>
          <a:off x="425358" y="5485488"/>
          <a:ext cx="5090616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274322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Mismatches and indels (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General error rate</a:t>
                      </a:r>
                      <a:r>
                        <a:rPr lang="en-IN" sz="1600" dirty="0" smtClean="0"/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0.46%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835133"/>
              </p:ext>
            </p:extLst>
          </p:nvPr>
        </p:nvGraphicFramePr>
        <p:xfrm>
          <a:off x="6264322" y="5464233"/>
          <a:ext cx="535447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236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677236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538677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Mismatches and indels (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General error rate</a:t>
                      </a:r>
                      <a:r>
                        <a:rPr lang="en-IN" sz="1600" dirty="0" smtClean="0"/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  <a:r>
                        <a:rPr lang="en-GB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994843"/>
              </p:ext>
            </p:extLst>
          </p:nvPr>
        </p:nvGraphicFramePr>
        <p:xfrm>
          <a:off x="425358" y="6013857"/>
          <a:ext cx="5090616" cy="45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1">
                <a:tc>
                  <a:txBody>
                    <a:bodyPr/>
                    <a:lstStyle/>
                    <a:p>
                      <a:r>
                        <a:rPr lang="en-IN" sz="1600" baseline="0" dirty="0" smtClean="0"/>
                        <a:t>VARIANT DEPTH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26x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872689"/>
              </p:ext>
            </p:extLst>
          </p:nvPr>
        </p:nvGraphicFramePr>
        <p:xfrm>
          <a:off x="6255242" y="6003581"/>
          <a:ext cx="5363552" cy="45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1776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681776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1">
                <a:tc>
                  <a:txBody>
                    <a:bodyPr/>
                    <a:lstStyle/>
                    <a:p>
                      <a:r>
                        <a:rPr lang="en-IN" sz="1600" baseline="0" dirty="0" smtClean="0"/>
                        <a:t>VARIANT DEPTH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20x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38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89" y="155671"/>
            <a:ext cx="5689340" cy="31743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37" y="3429001"/>
            <a:ext cx="5675692" cy="29423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027" y="155671"/>
            <a:ext cx="5677467" cy="31743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027" y="3497237"/>
            <a:ext cx="5677467" cy="28888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8547" y="124779"/>
            <a:ext cx="3411941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BLOOD 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952947" y="99433"/>
            <a:ext cx="2695787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DBS 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07987" y="3525359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BLOOD (0-50X)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56236" y="358222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DBS (0-50X)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27464" y="111132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98847" y="141909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11533" y="3567820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21265" y="3567820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6" name="Rectangle 15"/>
          <p:cNvSpPr/>
          <p:nvPr/>
        </p:nvSpPr>
        <p:spPr>
          <a:xfrm>
            <a:off x="4135269" y="473500"/>
            <a:ext cx="218364" cy="2788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10115278" y="516716"/>
            <a:ext cx="218364" cy="2788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64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54" y="68238"/>
            <a:ext cx="5744570" cy="33334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854" y="3429001"/>
            <a:ext cx="5744570" cy="3030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567" y="68238"/>
            <a:ext cx="5591175" cy="3333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567" y="3429001"/>
            <a:ext cx="5543550" cy="30455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7987" y="109181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DUPLICATION RATE HISTOGRAM FOR BLOOD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42572" y="136477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DUPLICATION RATE HISTOGRAM FOR DBS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394338" y="346994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MAPPING QUALITY HISTOGRAM FOR BLOOD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35177" y="3469944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MAPPING QUALITY HISTOGRAM FOR DBS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8408" y="83836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39791" y="114613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2477" y="3540524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62209" y="3540524"/>
            <a:ext cx="536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S-203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428177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290" y="174056"/>
            <a:ext cx="9042780" cy="453741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n-IN" sz="2000" b="1" dirty="0" smtClean="0"/>
              <a:t>B -10120: GAUCHER DISEASE sample comparison with Manual extracted DNA from Blood Vs DBS </a:t>
            </a:r>
            <a:endParaRPr lang="en-GB" sz="20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521225"/>
              </p:ext>
            </p:extLst>
          </p:nvPr>
        </p:nvGraphicFramePr>
        <p:xfrm>
          <a:off x="425358" y="651055"/>
          <a:ext cx="5090616" cy="481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1191909501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773783507"/>
                    </a:ext>
                  </a:extLst>
                </a:gridCol>
              </a:tblGrid>
              <a:tr h="54198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INSIDE</a:t>
                      </a:r>
                      <a:r>
                        <a:rPr lang="en-IN" baseline="0" dirty="0" smtClean="0"/>
                        <a:t> OF REGION </a:t>
                      </a:r>
                      <a:br>
                        <a:rPr lang="en-IN" baseline="0" dirty="0" smtClean="0"/>
                      </a:br>
                      <a:r>
                        <a:rPr lang="en-IN" baseline="0" dirty="0" smtClean="0"/>
                        <a:t>(Manual Extraction by Blood)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OUTPUT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22780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reads (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inside of regions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377,795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349091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Mapped</a:t>
                      </a:r>
                      <a:r>
                        <a:rPr lang="en-IN" sz="1600" baseline="0" dirty="0" smtClean="0"/>
                        <a:t> read (inside of region)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369,002 / 97.67%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91498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Overlapping read pairs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183,719 / 97.26%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193346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Duplicated reads (flagged)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170,259 / 46.14%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354341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 Percentage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50.21%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939891"/>
                  </a:ext>
                </a:extLst>
              </a:tr>
              <a:tr h="55368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 (inside of regions)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601.6601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08199"/>
                  </a:ext>
                </a:extLst>
              </a:tr>
              <a:tr h="541980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Mapping Quality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68121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044738"/>
              </p:ext>
            </p:extLst>
          </p:nvPr>
        </p:nvGraphicFramePr>
        <p:xfrm>
          <a:off x="6096000" y="656238"/>
          <a:ext cx="5354472" cy="4751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236">
                  <a:extLst>
                    <a:ext uri="{9D8B030D-6E8A-4147-A177-3AD203B41FA5}">
                      <a16:colId xmlns:a16="http://schemas.microsoft.com/office/drawing/2014/main" val="1191909501"/>
                    </a:ext>
                  </a:extLst>
                </a:gridCol>
                <a:gridCol w="2677236">
                  <a:extLst>
                    <a:ext uri="{9D8B030D-6E8A-4147-A177-3AD203B41FA5}">
                      <a16:colId xmlns:a16="http://schemas.microsoft.com/office/drawing/2014/main" val="773783507"/>
                    </a:ext>
                  </a:extLst>
                </a:gridCol>
              </a:tblGrid>
              <a:tr h="7781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/>
                        <a:t>INSIDE</a:t>
                      </a:r>
                      <a:r>
                        <a:rPr lang="en-IN" baseline="0" dirty="0" smtClean="0"/>
                        <a:t> OF REGION </a:t>
                      </a:r>
                      <a:br>
                        <a:rPr lang="en-IN" baseline="0" dirty="0" smtClean="0"/>
                      </a:br>
                      <a:r>
                        <a:rPr lang="en-IN" baseline="0" dirty="0" smtClean="0"/>
                        <a:t>(DBS)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OUTPUT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22780"/>
                  </a:ext>
                </a:extLst>
              </a:tr>
              <a:tr h="599326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reads (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inside of regions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188,746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349091"/>
                  </a:ext>
                </a:extLst>
              </a:tr>
              <a:tr h="599326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Mapped</a:t>
                      </a:r>
                      <a:r>
                        <a:rPr lang="en-IN" sz="1600" baseline="0" dirty="0" smtClean="0"/>
                        <a:t> read (inside of region)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184,443 / 97.72%</a:t>
                      </a:r>
                      <a:endParaRPr lang="en-GB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291498"/>
                  </a:ext>
                </a:extLst>
              </a:tr>
              <a:tr h="523104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Overlapping read pairs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91,935 / 97.42%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8193346"/>
                  </a:ext>
                </a:extLst>
              </a:tr>
              <a:tr h="550621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Duplicated reads (flagged)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87,029 / 47.18%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5354341"/>
                  </a:ext>
                </a:extLst>
              </a:tr>
              <a:tr h="550621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GC Percentage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52.62%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939891"/>
                  </a:ext>
                </a:extLst>
              </a:tr>
              <a:tr h="599326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  <a:r>
                        <a:rPr lang="en-GB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Coverage (inside of regions)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297.6513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3008199"/>
                  </a:ext>
                </a:extLst>
              </a:tr>
              <a:tr h="550621"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Mean Mapping Quality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681219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122607"/>
              </p:ext>
            </p:extLst>
          </p:nvPr>
        </p:nvGraphicFramePr>
        <p:xfrm>
          <a:off x="425358" y="5432664"/>
          <a:ext cx="5090616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274322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Mismatches and indels (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General error rate</a:t>
                      </a:r>
                      <a:r>
                        <a:rPr lang="en-IN" sz="1600" dirty="0" smtClean="0"/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616293"/>
              </p:ext>
            </p:extLst>
          </p:nvPr>
        </p:nvGraphicFramePr>
        <p:xfrm>
          <a:off x="6096000" y="5399200"/>
          <a:ext cx="535447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236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677236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538677">
                <a:tc>
                  <a:txBody>
                    <a:bodyPr/>
                    <a:lstStyle/>
                    <a:p>
                      <a:r>
                        <a:rPr lang="en-IN" sz="1600" dirty="0" smtClean="0"/>
                        <a:t>Mismatches and indels (</a:t>
                      </a:r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General error rate</a:t>
                      </a:r>
                      <a:r>
                        <a:rPr lang="en-IN" sz="1600" dirty="0" smtClean="0"/>
                        <a:t>)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6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0.34%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332788"/>
              </p:ext>
            </p:extLst>
          </p:nvPr>
        </p:nvGraphicFramePr>
        <p:xfrm>
          <a:off x="425358" y="5984361"/>
          <a:ext cx="5090616" cy="453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5308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545308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1">
                <a:tc>
                  <a:txBody>
                    <a:bodyPr/>
                    <a:lstStyle/>
                    <a:p>
                      <a:r>
                        <a:rPr lang="en-IN" sz="1600" baseline="0" dirty="0" smtClean="0"/>
                        <a:t>VARIANT DEPTH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349x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106931"/>
              </p:ext>
            </p:extLst>
          </p:nvPr>
        </p:nvGraphicFramePr>
        <p:xfrm>
          <a:off x="6096000" y="5970712"/>
          <a:ext cx="5354472" cy="453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236">
                  <a:extLst>
                    <a:ext uri="{9D8B030D-6E8A-4147-A177-3AD203B41FA5}">
                      <a16:colId xmlns:a16="http://schemas.microsoft.com/office/drawing/2014/main" val="2832720463"/>
                    </a:ext>
                  </a:extLst>
                </a:gridCol>
                <a:gridCol w="2677236">
                  <a:extLst>
                    <a:ext uri="{9D8B030D-6E8A-4147-A177-3AD203B41FA5}">
                      <a16:colId xmlns:a16="http://schemas.microsoft.com/office/drawing/2014/main" val="2549697098"/>
                    </a:ext>
                  </a:extLst>
                </a:gridCol>
              </a:tblGrid>
              <a:tr h="453742">
                <a:tc>
                  <a:txBody>
                    <a:bodyPr/>
                    <a:lstStyle/>
                    <a:p>
                      <a:r>
                        <a:rPr lang="en-IN" sz="1600" baseline="0" dirty="0" smtClean="0"/>
                        <a:t>VARIANT DEPTH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297x</a:t>
                      </a:r>
                      <a:endParaRPr lang="en-GB" sz="1600"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326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97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39" y="54593"/>
            <a:ext cx="5751536" cy="32618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39" y="3429001"/>
            <a:ext cx="5751536" cy="3060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158" y="54593"/>
            <a:ext cx="5591175" cy="32618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609" y="3429000"/>
            <a:ext cx="5591175" cy="30160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8547" y="124779"/>
            <a:ext cx="3411941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BLOOD 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952947" y="99433"/>
            <a:ext cx="2695787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DBS 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407987" y="342982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BLOOD (0-50X)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56236" y="3473039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COVERAGE HISTOGRAM FOR DBS (0-50X)</a:t>
            </a:r>
            <a:endParaRPr lang="en-GB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4285397" y="432556"/>
            <a:ext cx="218364" cy="2788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033396" y="434828"/>
            <a:ext cx="218364" cy="27883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268408" y="83836"/>
            <a:ext cx="714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39791" y="114613"/>
            <a:ext cx="82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52477" y="3499580"/>
            <a:ext cx="725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421265" y="3485932"/>
            <a:ext cx="798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41481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78" y="40945"/>
            <a:ext cx="5619750" cy="3289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78" y="3429001"/>
            <a:ext cx="5591175" cy="3030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978" y="40945"/>
            <a:ext cx="5581650" cy="3289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978" y="3432412"/>
            <a:ext cx="5600700" cy="30421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7987" y="109181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DUPLICATION RATE HISTOGRAM FOR BLOOD</a:t>
            </a:r>
            <a:endParaRPr lang="en-GB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42572" y="136477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DUPLICATION RATE HISTOGRAM FOR DBS</a:t>
            </a:r>
            <a:endParaRPr lang="en-GB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394338" y="3469943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MAPPING QUALITY HISTOGRAM FOR BLOOD</a:t>
            </a:r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35177" y="3469944"/>
            <a:ext cx="3641683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 smtClean="0"/>
              <a:t>MAPPING QUALITY HISTOGRAM FOR DBS</a:t>
            </a:r>
            <a:endParaRPr lang="en-GB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8408" y="83836"/>
            <a:ext cx="7142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439791" y="114613"/>
            <a:ext cx="820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2477" y="3499580"/>
            <a:ext cx="725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21265" y="3485932"/>
            <a:ext cx="798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/>
              <a:t>B-10120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68741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Statistical output of Data for barcodes captured by 904 probes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373281"/>
              </p:ext>
            </p:extLst>
          </p:nvPr>
        </p:nvGraphicFramePr>
        <p:xfrm>
          <a:off x="999745" y="1766758"/>
          <a:ext cx="10192509" cy="4512945"/>
        </p:xfrm>
        <a:graphic>
          <a:graphicData uri="http://schemas.openxmlformats.org/drawingml/2006/table">
            <a:tbl>
              <a:tblPr/>
              <a:tblGrid>
                <a:gridCol w="2532808">
                  <a:extLst>
                    <a:ext uri="{9D8B030D-6E8A-4147-A177-3AD203B41FA5}">
                      <a16:colId xmlns:a16="http://schemas.microsoft.com/office/drawing/2014/main" val="1561101632"/>
                    </a:ext>
                  </a:extLst>
                </a:gridCol>
                <a:gridCol w="2594085">
                  <a:extLst>
                    <a:ext uri="{9D8B030D-6E8A-4147-A177-3AD203B41FA5}">
                      <a16:colId xmlns:a16="http://schemas.microsoft.com/office/drawing/2014/main" val="692832216"/>
                    </a:ext>
                  </a:extLst>
                </a:gridCol>
                <a:gridCol w="2532808">
                  <a:extLst>
                    <a:ext uri="{9D8B030D-6E8A-4147-A177-3AD203B41FA5}">
                      <a16:colId xmlns:a16="http://schemas.microsoft.com/office/drawing/2014/main" val="2177867919"/>
                    </a:ext>
                  </a:extLst>
                </a:gridCol>
                <a:gridCol w="2532808">
                  <a:extLst>
                    <a:ext uri="{9D8B030D-6E8A-4147-A177-3AD203B41FA5}">
                      <a16:colId xmlns:a16="http://schemas.microsoft.com/office/drawing/2014/main" val="396776142"/>
                    </a:ext>
                  </a:extLst>
                </a:gridCol>
              </a:tblGrid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Manually extracted DNA from blood (Data for Barcodes captured)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98243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303558"/>
                  </a:ext>
                </a:extLst>
              </a:tr>
              <a:tr h="546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percentage of  Duplicate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776113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S.D.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6904594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mol. captured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85471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mol. captured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372750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829614"/>
                  </a:ext>
                </a:extLst>
              </a:tr>
              <a:tr h="546135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DBS DNA (Data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Barcodes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captured)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697996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163905"/>
                  </a:ext>
                </a:extLst>
              </a:tr>
              <a:tr h="5461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percentage of  Duplicate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360763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S.D.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503899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mol. captured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3402630"/>
                  </a:ext>
                </a:extLst>
              </a:tr>
              <a:tr h="277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mol. captured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8841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56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916159"/>
              </p:ext>
            </p:extLst>
          </p:nvPr>
        </p:nvGraphicFramePr>
        <p:xfrm>
          <a:off x="341194" y="436728"/>
          <a:ext cx="11750722" cy="5923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851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659340" cy="481036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Conclusion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187354"/>
            <a:ext cx="11353800" cy="493501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Duplication rate was 10% more in DBS as compared to manually extracted DNA</a:t>
            </a:r>
          </a:p>
          <a:p>
            <a:r>
              <a:rPr lang="en-US" sz="2400" dirty="0" smtClean="0"/>
              <a:t> The average unique molecules captured by DBS is 160 and by manually extracted was 258. Thus there was 40% less unique molecule captured by DBS </a:t>
            </a:r>
          </a:p>
          <a:p>
            <a:r>
              <a:rPr lang="en-US" sz="2400" dirty="0" smtClean="0"/>
              <a:t>The variants previously identified by manually extracted DNA were accurately detected using DBS</a:t>
            </a:r>
          </a:p>
          <a:p>
            <a:r>
              <a:rPr lang="en-US" sz="2400" dirty="0" smtClean="0"/>
              <a:t>To conclude, DBS method for DNA extraction can be used for future </a:t>
            </a:r>
            <a:r>
              <a:rPr lang="en-US" sz="2400" dirty="0" err="1" smtClean="0"/>
              <a:t>smMIP</a:t>
            </a:r>
            <a:r>
              <a:rPr lang="en-US" sz="2400" dirty="0"/>
              <a:t>-</a:t>
            </a:r>
            <a:r>
              <a:rPr lang="en-US" sz="2400" dirty="0" smtClean="0"/>
              <a:t>NGS studies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11397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35774" y="3013501"/>
            <a:ext cx="3398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Thank You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05016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</TotalTime>
  <Words>934</Words>
  <Application>Microsoft Office PowerPoint</Application>
  <PresentationFormat>Widescreen</PresentationFormat>
  <Paragraphs>236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Custom Design</vt:lpstr>
      <vt:lpstr>Comparative data for Dried Blood Spot (DBS) extracted DNA and Manual blood extracted DNA </vt:lpstr>
      <vt:lpstr>Assay details </vt:lpstr>
      <vt:lpstr>S-193: POMPE sample comparison with Manual extracted DNA from Blood Vs DBS </vt:lpstr>
      <vt:lpstr>PowerPoint Presentation</vt:lpstr>
      <vt:lpstr>PowerPoint Presentation</vt:lpstr>
      <vt:lpstr>S-203: FABRY sample comparison with Manual extracted DNA from Blood Vs DBS </vt:lpstr>
      <vt:lpstr>PowerPoint Presentation</vt:lpstr>
      <vt:lpstr>PowerPoint Presentation</vt:lpstr>
      <vt:lpstr>B -10120: GAUCHER DISEASE sample comparison with Manual extracted DNA from Blood Vs DBS </vt:lpstr>
      <vt:lpstr>PowerPoint Presentation</vt:lpstr>
      <vt:lpstr>PowerPoint Presentation</vt:lpstr>
      <vt:lpstr>Statistical output of Data for barcodes captured by 904 probes</vt:lpstr>
      <vt:lpstr>PowerPoint Presentation</vt:lpstr>
      <vt:lpstr>Conclusion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S-193 sample comparison with Manual extracted DNA from Blood Vs DBS</dc:title>
  <dc:creator>ADMIN</dc:creator>
  <cp:lastModifiedBy>ADMIN</cp:lastModifiedBy>
  <cp:revision>48</cp:revision>
  <dcterms:created xsi:type="dcterms:W3CDTF">2023-12-15T04:53:30Z</dcterms:created>
  <dcterms:modified xsi:type="dcterms:W3CDTF">2024-02-19T09:54:07Z</dcterms:modified>
</cp:coreProperties>
</file>