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79" r:id="rId3"/>
    <p:sldId id="278" r:id="rId4"/>
    <p:sldId id="271" r:id="rId5"/>
    <p:sldId id="270" r:id="rId6"/>
    <p:sldId id="268" r:id="rId7"/>
    <p:sldId id="269" r:id="rId8"/>
    <p:sldId id="273" r:id="rId9"/>
    <p:sldId id="276" r:id="rId10"/>
    <p:sldId id="274" r:id="rId11"/>
    <p:sldId id="275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67" autoAdjust="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F06B2-B2F8-4476-9E7B-68162480A4B2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CAC77-4549-48C4-971A-2EF7E4AD14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CAC77-4549-48C4-971A-2EF7E4AD148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CAC77-4549-48C4-971A-2EF7E4AD148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CAC77-4549-48C4-971A-2EF7E4AD148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CAC77-4549-48C4-971A-2EF7E4AD148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67320-72BA-4B13-9233-5241BF45C0FC}" type="datetimeFigureOut">
              <a:rPr lang="de-DE" smtClean="0"/>
              <a:pPr/>
              <a:t>04.02.2021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AEB63-115A-460B-BD9C-42F35A97102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6287B-296C-4CED-9792-76A990BD0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ersistence and course of mental health problems from childhood into adolescence. </a:t>
            </a: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Results of a ten-year longitudinal study.</a:t>
            </a:r>
            <a:b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Additional file </a:t>
            </a:r>
            <a:r>
              <a:rPr lang="en-US" sz="18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</a:t>
            </a: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Max </a:t>
            </a:r>
            <a:r>
              <a:rPr lang="de-D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Supke</a:t>
            </a:r>
            <a: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Caterina </a:t>
            </a:r>
            <a:r>
              <a:rPr lang="de-D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Ferling</a:t>
            </a:r>
            <a: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Kurt </a:t>
            </a:r>
            <a:r>
              <a:rPr lang="de-D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Hahlweg</a:t>
            </a:r>
            <a: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&amp; Wolfgang Schulz</a:t>
            </a: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Institute for Psychology</a:t>
            </a: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Technical University Brunswick, Germany</a:t>
            </a: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br>
              <a:rPr lang="de-D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E3260AA-4900-4181-949B-9AD3E1E0C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39144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endParaRPr lang="en-US" sz="5600" b="1" dirty="0">
              <a:solidFill>
                <a:schemeClr val="tx1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en-US" sz="5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Correspondence address:</a:t>
            </a:r>
            <a:endParaRPr lang="de-DE" sz="5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en-US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Max Supke, M.Sc.</a:t>
            </a:r>
            <a:endParaRPr lang="de-DE" sz="5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en-US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Institute for Psychology</a:t>
            </a:r>
            <a:endParaRPr lang="de-DE" sz="5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en-US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Technical University of </a:t>
            </a:r>
            <a:r>
              <a:rPr lang="de-DE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Brunswick</a:t>
            </a:r>
            <a:endParaRPr lang="de-DE" sz="5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en-US" sz="5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Humboldtstr</a:t>
            </a:r>
            <a:r>
              <a:rPr lang="en-US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de-DE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33, 38106 Brunswick, Germany</a:t>
            </a:r>
            <a:endParaRPr lang="de-DE" sz="5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de-DE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E-Mail: m.supke@tu-braunschweig.de</a:t>
            </a:r>
            <a:endParaRPr lang="de-DE" sz="5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de-DE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ORCID: </a:t>
            </a:r>
            <a:r>
              <a:rPr lang="en-US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0000-0002-3302-3407</a:t>
            </a:r>
            <a:endParaRPr lang="de-DE" sz="5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br>
              <a:rPr lang="de-DE" sz="1800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401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987824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44008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00192" y="2780928"/>
            <a:ext cx="936104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41277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clinically relevant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0" y="328498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healthy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2339752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699792" y="1340768"/>
            <a:ext cx="93610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644008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1403648" y="155679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 = 17</a:t>
            </a:r>
          </a:p>
        </p:txBody>
      </p:sp>
      <p:sp>
        <p:nvSpPr>
          <p:cNvPr id="22" name="Rechteck 21"/>
          <p:cNvSpPr/>
          <p:nvPr/>
        </p:nvSpPr>
        <p:spPr>
          <a:xfrm>
            <a:off x="6300192" y="2420888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00192" y="24208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24" name="Rechteck 23"/>
          <p:cNvSpPr/>
          <p:nvPr/>
        </p:nvSpPr>
        <p:spPr>
          <a:xfrm>
            <a:off x="2987824" y="1340768"/>
            <a:ext cx="936104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987824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300192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644008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44008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4644008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44008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10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1331640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21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987824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31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4644008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1331640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987824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644008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6300192" y="1700808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300192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17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6300192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 = 8</a:t>
            </a: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339752" y="155679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339752" y="2060848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>
            <a:off x="2339752" y="1844824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2339752" y="126876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67%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339752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83%</a:t>
            </a:r>
          </a:p>
        </p:txBody>
      </p:sp>
      <p:sp>
        <p:nvSpPr>
          <p:cNvPr id="56" name="Textfeld 55"/>
          <p:cNvSpPr txBox="1"/>
          <p:nvPr/>
        </p:nvSpPr>
        <p:spPr>
          <a:xfrm rot="2965334">
            <a:off x="2341047" y="18627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33%</a:t>
            </a:r>
          </a:p>
        </p:txBody>
      </p:sp>
      <p:sp>
        <p:nvSpPr>
          <p:cNvPr id="57" name="Textfeld 56"/>
          <p:cNvSpPr txBox="1"/>
          <p:nvPr/>
        </p:nvSpPr>
        <p:spPr>
          <a:xfrm rot="18317188">
            <a:off x="2192418" y="2449070"/>
            <a:ext cx="551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17%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179512" y="116632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Internalizing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mental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problems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boys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de-DE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= 119)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331640" y="2204864"/>
            <a:ext cx="936104" cy="237626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1331640" y="1340768"/>
            <a:ext cx="936104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7956376" y="2924944"/>
            <a:ext cx="936104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6300192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94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7956376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82</a:t>
            </a:r>
          </a:p>
        </p:txBody>
      </p:sp>
      <p:sp>
        <p:nvSpPr>
          <p:cNvPr id="72" name="Rechteck 71"/>
          <p:cNvSpPr/>
          <p:nvPr/>
        </p:nvSpPr>
        <p:spPr>
          <a:xfrm>
            <a:off x="7956376" y="1340768"/>
            <a:ext cx="936104" cy="7920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300192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25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7956376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37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7956376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20</a:t>
            </a:r>
          </a:p>
        </p:txBody>
      </p:sp>
      <p:sp>
        <p:nvSpPr>
          <p:cNvPr id="79" name="Rechteck 78"/>
          <p:cNvSpPr/>
          <p:nvPr/>
        </p:nvSpPr>
        <p:spPr>
          <a:xfrm>
            <a:off x="2987824" y="1700808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7956376" y="1772816"/>
            <a:ext cx="936104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2987824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7956376" y="2564904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331640" y="14127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21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4644008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987824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7" name="Textfeld 86"/>
          <p:cNvSpPr txBox="1"/>
          <p:nvPr/>
        </p:nvSpPr>
        <p:spPr>
          <a:xfrm>
            <a:off x="7956376" y="17728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17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7956376" y="256490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5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300192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82</a:t>
            </a:r>
          </a:p>
        </p:txBody>
      </p:sp>
      <p:sp>
        <p:nvSpPr>
          <p:cNvPr id="93" name="Textfeld 92"/>
          <p:cNvSpPr txBox="1"/>
          <p:nvPr/>
        </p:nvSpPr>
        <p:spPr>
          <a:xfrm>
            <a:off x="1331640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98" name="Gerade Verbindung mit Pfeil 97"/>
          <p:cNvCxnSpPr/>
          <p:nvPr/>
        </p:nvCxnSpPr>
        <p:spPr>
          <a:xfrm>
            <a:off x="7308304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5652120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3995936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308304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5652120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399593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feld 103"/>
          <p:cNvSpPr txBox="1"/>
          <p:nvPr/>
        </p:nvSpPr>
        <p:spPr>
          <a:xfrm>
            <a:off x="3995936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68%</a:t>
            </a:r>
          </a:p>
        </p:txBody>
      </p:sp>
      <p:sp>
        <p:nvSpPr>
          <p:cNvPr id="105" name="Textfeld 104"/>
          <p:cNvSpPr txBox="1"/>
          <p:nvPr/>
        </p:nvSpPr>
        <p:spPr>
          <a:xfrm>
            <a:off x="5652120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7308304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80%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3995936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91%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5652120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7308304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82%</a:t>
            </a:r>
          </a:p>
        </p:txBody>
      </p:sp>
      <p:sp>
        <p:nvSpPr>
          <p:cNvPr id="121" name="Textfeld 120"/>
          <p:cNvSpPr txBox="1"/>
          <p:nvPr/>
        </p:nvSpPr>
        <p:spPr>
          <a:xfrm rot="18192539">
            <a:off x="5499353" y="2521277"/>
            <a:ext cx="551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2" name="Textfeld 121"/>
          <p:cNvSpPr txBox="1"/>
          <p:nvPr/>
        </p:nvSpPr>
        <p:spPr>
          <a:xfrm rot="18128898">
            <a:off x="3840258" y="2521251"/>
            <a:ext cx="551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3" name="Textfeld 122"/>
          <p:cNvSpPr txBox="1"/>
          <p:nvPr/>
        </p:nvSpPr>
        <p:spPr>
          <a:xfrm rot="18185065">
            <a:off x="7227206" y="2521278"/>
            <a:ext cx="551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18%</a:t>
            </a:r>
          </a:p>
        </p:txBody>
      </p:sp>
      <p:sp>
        <p:nvSpPr>
          <p:cNvPr id="124" name="Textfeld 123"/>
          <p:cNvSpPr txBox="1"/>
          <p:nvPr/>
        </p:nvSpPr>
        <p:spPr>
          <a:xfrm rot="2857143">
            <a:off x="7313720" y="2003873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20%</a:t>
            </a:r>
          </a:p>
        </p:txBody>
      </p:sp>
      <p:sp>
        <p:nvSpPr>
          <p:cNvPr id="125" name="Textfeld 124"/>
          <p:cNvSpPr txBox="1"/>
          <p:nvPr/>
        </p:nvSpPr>
        <p:spPr>
          <a:xfrm rot="2864048">
            <a:off x="5613916" y="1946624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41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6" name="Textfeld 125"/>
          <p:cNvSpPr txBox="1"/>
          <p:nvPr/>
        </p:nvSpPr>
        <p:spPr>
          <a:xfrm rot="2861440">
            <a:off x="3929186" y="19319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32%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98782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38" name="Gerade Verbindung mit Pfeil 137"/>
          <p:cNvCxnSpPr/>
          <p:nvPr/>
        </p:nvCxnSpPr>
        <p:spPr>
          <a:xfrm flipV="1">
            <a:off x="7308304" y="2276872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/>
          <p:nvPr/>
        </p:nvCxnSpPr>
        <p:spPr>
          <a:xfrm flipV="1">
            <a:off x="5652120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139"/>
          <p:cNvCxnSpPr/>
          <p:nvPr/>
        </p:nvCxnSpPr>
        <p:spPr>
          <a:xfrm flipV="1">
            <a:off x="3995936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mit Pfeil 140"/>
          <p:cNvCxnSpPr/>
          <p:nvPr/>
        </p:nvCxnSpPr>
        <p:spPr>
          <a:xfrm>
            <a:off x="7308304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/>
          <p:nvPr/>
        </p:nvCxnSpPr>
        <p:spPr>
          <a:xfrm>
            <a:off x="5652120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/>
          <p:cNvCxnSpPr/>
          <p:nvPr/>
        </p:nvCxnSpPr>
        <p:spPr>
          <a:xfrm>
            <a:off x="3995936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feil: 180-Grad 82">
            <a:extLst>
              <a:ext uri="{FF2B5EF4-FFF2-40B4-BE49-F238E27FC236}">
                <a16:creationId xmlns:a16="http://schemas.microsoft.com/office/drawing/2014/main" id="{4D381175-EDE1-46EF-AF92-C264C57D56C8}"/>
              </a:ext>
            </a:extLst>
          </p:cNvPr>
          <p:cNvSpPr/>
          <p:nvPr/>
        </p:nvSpPr>
        <p:spPr>
          <a:xfrm>
            <a:off x="3347864" y="701350"/>
            <a:ext cx="5040560" cy="194610"/>
          </a:xfrm>
          <a:prstGeom prst="uturnArrow">
            <a:avLst/>
          </a:prstGeom>
          <a:noFill/>
          <a:ln w="0" cap="sq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F37BC629-50BE-43C5-8F08-BADDAE14AD79}"/>
              </a:ext>
            </a:extLst>
          </p:cNvPr>
          <p:cNvSpPr txBox="1"/>
          <p:nvPr/>
        </p:nvSpPr>
        <p:spPr>
          <a:xfrm>
            <a:off x="5757840" y="455766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68%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4FD3FEF0-34BE-421A-9B38-EF65D6B0FB49}"/>
              </a:ext>
            </a:extLst>
          </p:cNvPr>
          <p:cNvSpPr txBox="1"/>
          <p:nvPr/>
        </p:nvSpPr>
        <p:spPr>
          <a:xfrm>
            <a:off x="45760" y="5493138"/>
            <a:ext cx="8990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800" b="1" i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Supplementary Figure 5.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Persistence of Internalizing MHP (boys) based on maternal CBCL-ratings over the course of ten years.</a:t>
            </a:r>
            <a:endParaRPr lang="de-DE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987824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44008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00192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41277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clinically relevant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0" y="328498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healthy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2339752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699792" y="1340768"/>
            <a:ext cx="93610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644008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300192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00192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2987824" y="1340768"/>
            <a:ext cx="936104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987824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14</a:t>
            </a:r>
          </a:p>
        </p:txBody>
      </p:sp>
      <p:sp>
        <p:nvSpPr>
          <p:cNvPr id="26" name="Rechteck 25"/>
          <p:cNvSpPr/>
          <p:nvPr/>
        </p:nvSpPr>
        <p:spPr>
          <a:xfrm>
            <a:off x="6300192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644008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44008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4644008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44008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14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1331640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21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987824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4644008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1331640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98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2987824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82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4644008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6300192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300192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20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6300192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</a:t>
            </a: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339752" y="155679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339752" y="2060848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>
            <a:off x="2339752" y="1844824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2339752" y="126876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67%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339752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77%</a:t>
            </a:r>
          </a:p>
        </p:txBody>
      </p:sp>
      <p:sp>
        <p:nvSpPr>
          <p:cNvPr id="56" name="Textfeld 55"/>
          <p:cNvSpPr txBox="1"/>
          <p:nvPr/>
        </p:nvSpPr>
        <p:spPr>
          <a:xfrm rot="2965334">
            <a:off x="2341047" y="18627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57" name="Textfeld 56"/>
          <p:cNvSpPr txBox="1"/>
          <p:nvPr/>
        </p:nvSpPr>
        <p:spPr>
          <a:xfrm rot="18317188">
            <a:off x="2183469" y="2424899"/>
            <a:ext cx="603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23%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179512" y="116632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Externalizing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mental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problems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boys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de-DE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= 119)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331640" y="2060848"/>
            <a:ext cx="936104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1331640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7956376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6300192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7956376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7956376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300192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7956376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31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7956376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9" name="Rechteck 78"/>
          <p:cNvSpPr/>
          <p:nvPr/>
        </p:nvSpPr>
        <p:spPr>
          <a:xfrm>
            <a:off x="2987824" y="1700808"/>
            <a:ext cx="936104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7956376" y="1772816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2987824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7956376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331640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21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4644008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5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987824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7956376" y="17728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7956376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300192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3" name="Textfeld 92"/>
          <p:cNvSpPr txBox="1"/>
          <p:nvPr/>
        </p:nvSpPr>
        <p:spPr>
          <a:xfrm>
            <a:off x="1331640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98</a:t>
            </a:r>
          </a:p>
        </p:txBody>
      </p:sp>
      <p:cxnSp>
        <p:nvCxnSpPr>
          <p:cNvPr id="98" name="Gerade Verbindung mit Pfeil 97"/>
          <p:cNvCxnSpPr/>
          <p:nvPr/>
        </p:nvCxnSpPr>
        <p:spPr>
          <a:xfrm>
            <a:off x="7308304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5652120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3995936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308304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5652120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399593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feld 103"/>
          <p:cNvSpPr txBox="1"/>
          <p:nvPr/>
        </p:nvSpPr>
        <p:spPr>
          <a:xfrm>
            <a:off x="3995936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62%</a:t>
            </a:r>
          </a:p>
        </p:txBody>
      </p:sp>
      <p:sp>
        <p:nvSpPr>
          <p:cNvPr id="105" name="Textfeld 104"/>
          <p:cNvSpPr txBox="1"/>
          <p:nvPr/>
        </p:nvSpPr>
        <p:spPr>
          <a:xfrm>
            <a:off x="5652120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71%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7308304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68%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3995936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94%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5652120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91%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7308304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87%</a:t>
            </a:r>
          </a:p>
        </p:txBody>
      </p:sp>
      <p:sp>
        <p:nvSpPr>
          <p:cNvPr id="121" name="Textfeld 120"/>
          <p:cNvSpPr txBox="1"/>
          <p:nvPr/>
        </p:nvSpPr>
        <p:spPr>
          <a:xfrm rot="18192539">
            <a:off x="5489516" y="2496503"/>
            <a:ext cx="603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9%</a:t>
            </a:r>
          </a:p>
        </p:txBody>
      </p:sp>
      <p:sp>
        <p:nvSpPr>
          <p:cNvPr id="122" name="Textfeld 121"/>
          <p:cNvSpPr txBox="1"/>
          <p:nvPr/>
        </p:nvSpPr>
        <p:spPr>
          <a:xfrm rot="18128898">
            <a:off x="3829961" y="2496178"/>
            <a:ext cx="60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6%</a:t>
            </a:r>
          </a:p>
        </p:txBody>
      </p:sp>
      <p:sp>
        <p:nvSpPr>
          <p:cNvPr id="123" name="Textfeld 122"/>
          <p:cNvSpPr txBox="1"/>
          <p:nvPr/>
        </p:nvSpPr>
        <p:spPr>
          <a:xfrm rot="18185065">
            <a:off x="7217317" y="2496468"/>
            <a:ext cx="603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13%</a:t>
            </a:r>
          </a:p>
        </p:txBody>
      </p:sp>
      <p:sp>
        <p:nvSpPr>
          <p:cNvPr id="124" name="Textfeld 123"/>
          <p:cNvSpPr txBox="1"/>
          <p:nvPr/>
        </p:nvSpPr>
        <p:spPr>
          <a:xfrm rot="2857143">
            <a:off x="7313720" y="2003873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32%</a:t>
            </a:r>
          </a:p>
        </p:txBody>
      </p:sp>
      <p:sp>
        <p:nvSpPr>
          <p:cNvPr id="125" name="Textfeld 124"/>
          <p:cNvSpPr txBox="1"/>
          <p:nvPr/>
        </p:nvSpPr>
        <p:spPr>
          <a:xfrm rot="2864048">
            <a:off x="5613916" y="1946624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6" name="Textfeld 125"/>
          <p:cNvSpPr txBox="1"/>
          <p:nvPr/>
        </p:nvSpPr>
        <p:spPr>
          <a:xfrm rot="2861440">
            <a:off x="3929186" y="19319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38%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98782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23</a:t>
            </a:r>
          </a:p>
        </p:txBody>
      </p:sp>
      <p:cxnSp>
        <p:nvCxnSpPr>
          <p:cNvPr id="138" name="Gerade Verbindung mit Pfeil 137"/>
          <p:cNvCxnSpPr/>
          <p:nvPr/>
        </p:nvCxnSpPr>
        <p:spPr>
          <a:xfrm flipV="1">
            <a:off x="7308304" y="2276872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/>
          <p:nvPr/>
        </p:nvCxnSpPr>
        <p:spPr>
          <a:xfrm flipV="1">
            <a:off x="5652120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139"/>
          <p:cNvCxnSpPr/>
          <p:nvPr/>
        </p:nvCxnSpPr>
        <p:spPr>
          <a:xfrm flipV="1">
            <a:off x="3995936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mit Pfeil 140"/>
          <p:cNvCxnSpPr/>
          <p:nvPr/>
        </p:nvCxnSpPr>
        <p:spPr>
          <a:xfrm>
            <a:off x="7308304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/>
          <p:nvPr/>
        </p:nvCxnSpPr>
        <p:spPr>
          <a:xfrm>
            <a:off x="5652120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/>
          <p:cNvCxnSpPr/>
          <p:nvPr/>
        </p:nvCxnSpPr>
        <p:spPr>
          <a:xfrm>
            <a:off x="3995936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feil: 180-Grad 82">
            <a:extLst>
              <a:ext uri="{FF2B5EF4-FFF2-40B4-BE49-F238E27FC236}">
                <a16:creationId xmlns:a16="http://schemas.microsoft.com/office/drawing/2014/main" id="{B70B503F-C8B4-4DBD-8DC5-95BE256DF256}"/>
              </a:ext>
            </a:extLst>
          </p:cNvPr>
          <p:cNvSpPr/>
          <p:nvPr/>
        </p:nvSpPr>
        <p:spPr>
          <a:xfrm>
            <a:off x="3347864" y="701350"/>
            <a:ext cx="5040560" cy="194610"/>
          </a:xfrm>
          <a:prstGeom prst="uturnArrow">
            <a:avLst/>
          </a:prstGeom>
          <a:noFill/>
          <a:ln w="0" cap="sq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9E6D015E-DC49-4567-8C45-92F39CE42FC4}"/>
              </a:ext>
            </a:extLst>
          </p:cNvPr>
          <p:cNvSpPr txBox="1"/>
          <p:nvPr/>
        </p:nvSpPr>
        <p:spPr>
          <a:xfrm>
            <a:off x="5757840" y="455766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49%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8310191D-4D8D-4B0D-A942-8AF8A27A5B44}"/>
              </a:ext>
            </a:extLst>
          </p:cNvPr>
          <p:cNvSpPr txBox="1"/>
          <p:nvPr/>
        </p:nvSpPr>
        <p:spPr>
          <a:xfrm>
            <a:off x="45760" y="5493138"/>
            <a:ext cx="8990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800" b="1" i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Supplementary Figure 6.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Persistence of Externalizing MHP (boys) based on maternal CBCL-ratings over the course of ten years.</a:t>
            </a:r>
            <a:endParaRPr lang="de-DE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1E6F3B58-BFA5-4A8A-9963-8450D7ED0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476672"/>
            <a:ext cx="4746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Supplementary </a:t>
            </a:r>
            <a:r>
              <a:rPr kumimoji="0" lang="en-US" altLang="zh-CN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Table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Sample characteristics at FU10 of the 230 families analyzed in this study</a:t>
            </a:r>
            <a:r>
              <a:rPr kumimoji="0" lang="en-US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6D2A52E9-9C0C-4584-BE30-0AD291B505A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7544" y="1052736"/>
          <a:ext cx="6192688" cy="4038473"/>
        </p:xfrm>
        <a:graphic>
          <a:graphicData uri="http://schemas.openxmlformats.org/drawingml/2006/table">
            <a:tbl>
              <a:tblPr firstRow="1" firstCol="1" bandRow="1"/>
              <a:tblGrid>
                <a:gridCol w="1512168">
                  <a:extLst>
                    <a:ext uri="{9D8B030D-6E8A-4147-A177-3AD203B41FA5}">
                      <a16:colId xmlns:a16="http://schemas.microsoft.com/office/drawing/2014/main" val="2796121184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1708214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05555152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8794128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de-DE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 (SD)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596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Sex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Girls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 (48%)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2846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Boys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 (52%)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254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Mother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45.5 years (4.6)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056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Father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48.7 </a:t>
                      </a:r>
                      <a:r>
                        <a:rPr lang="de-DE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(5.4)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218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Child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14.4 </a:t>
                      </a:r>
                      <a:r>
                        <a:rPr lang="de-DE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years</a:t>
                      </a: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(1.2)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8945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Education (mothers)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school graduation/</a:t>
                      </a: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Certificate of Secondary Education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(10%)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6303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Certificate of Secondary Education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 (33%)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de-DE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500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School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 (57%)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318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Education (fathers)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school graduation/</a:t>
                      </a: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Certificate of Secondary Education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(13%)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551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Certificate of Secondary Education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de-DE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(23%)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617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School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124 (64%)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810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Family form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Two-parent families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Single parents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 (84%)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(16%)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0270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Migration background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(9%)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606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65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E7298F88-0241-4905-B121-0467364730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587014"/>
              </p:ext>
            </p:extLst>
          </p:nvPr>
        </p:nvGraphicFramePr>
        <p:xfrm>
          <a:off x="395536" y="2348880"/>
          <a:ext cx="8229599" cy="1989582"/>
        </p:xfrm>
        <a:graphic>
          <a:graphicData uri="http://schemas.openxmlformats.org/drawingml/2006/table">
            <a:tbl>
              <a:tblPr firstRow="1" firstCol="1" bandRow="1"/>
              <a:tblGrid>
                <a:gridCol w="1175657">
                  <a:extLst>
                    <a:ext uri="{9D8B030D-6E8A-4147-A177-3AD203B41FA5}">
                      <a16:colId xmlns:a16="http://schemas.microsoft.com/office/drawing/2014/main" val="4163544031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597540069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38816541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86359751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574951375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31497184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6049334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Pre-FU2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FU2-FU3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FU3-FU4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FU4-FU10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FU2 to FU10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1378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Total Score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Girls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79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73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66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47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0792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Boys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85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64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59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2027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Internalizing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Girls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78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73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63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43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11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Boys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67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68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59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80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68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634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Externalizing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Girls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70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53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823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Boys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67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62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71</a:t>
                      </a:r>
                      <a:endParaRPr lang="de-DE" sz="1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68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49</a:t>
                      </a:r>
                      <a:endParaRPr lang="de-DE" sz="1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002368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1E6F3B58-BFA5-4A8A-9963-8450D7ED0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1772816"/>
            <a:ext cx="25074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Supplementary </a:t>
            </a:r>
            <a:r>
              <a:rPr kumimoji="0" lang="en-US" altLang="zh-CN" sz="1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Table 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Sex-specific persistence rates (in %). 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6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0118CB-A0F8-474A-A7CA-0B2B4570D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/>
          <a:lstStyle/>
          <a:p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Persistence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girls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084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987824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78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44008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00192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41277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clinically relevant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0" y="328498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healthy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2339752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699792" y="1340768"/>
            <a:ext cx="93610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644008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300192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00192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10</a:t>
            </a:r>
          </a:p>
        </p:txBody>
      </p:sp>
      <p:sp>
        <p:nvSpPr>
          <p:cNvPr id="24" name="Rechteck 23"/>
          <p:cNvSpPr/>
          <p:nvPr/>
        </p:nvSpPr>
        <p:spPr>
          <a:xfrm>
            <a:off x="2987824" y="1340768"/>
            <a:ext cx="936104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987824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11</a:t>
            </a:r>
          </a:p>
        </p:txBody>
      </p:sp>
      <p:sp>
        <p:nvSpPr>
          <p:cNvPr id="26" name="Rechteck 25"/>
          <p:cNvSpPr/>
          <p:nvPr/>
        </p:nvSpPr>
        <p:spPr>
          <a:xfrm>
            <a:off x="6300192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644008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44008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22</a:t>
            </a:r>
          </a:p>
        </p:txBody>
      </p:sp>
      <p:sp>
        <p:nvSpPr>
          <p:cNvPr id="30" name="Rechteck 29"/>
          <p:cNvSpPr/>
          <p:nvPr/>
        </p:nvSpPr>
        <p:spPr>
          <a:xfrm>
            <a:off x="4644008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44008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1331640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14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987824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30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4644008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1331640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987824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FU2</a:t>
            </a:r>
            <a:endParaRPr kumimoji="0" lang="de-DE" sz="18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644008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FU3</a:t>
            </a:r>
          </a:p>
        </p:txBody>
      </p:sp>
      <p:sp>
        <p:nvSpPr>
          <p:cNvPr id="38" name="Rechteck 37"/>
          <p:cNvSpPr/>
          <p:nvPr/>
        </p:nvSpPr>
        <p:spPr>
          <a:xfrm>
            <a:off x="6300192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300192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19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6300192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4</a:t>
            </a: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339752" y="155679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339752" y="2060848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>
            <a:off x="2339752" y="1844824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2339752" y="126876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339752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80%</a:t>
            </a:r>
          </a:p>
        </p:txBody>
      </p:sp>
      <p:sp>
        <p:nvSpPr>
          <p:cNvPr id="56" name="Textfeld 55"/>
          <p:cNvSpPr txBox="1"/>
          <p:nvPr/>
        </p:nvSpPr>
        <p:spPr>
          <a:xfrm rot="2965334">
            <a:off x="2341047" y="18627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57" name="Textfeld 56"/>
          <p:cNvSpPr txBox="1"/>
          <p:nvPr/>
        </p:nvSpPr>
        <p:spPr>
          <a:xfrm rot="18317188">
            <a:off x="2178275" y="2421735"/>
            <a:ext cx="61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20%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179512" y="116632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Total Score – Mental </a:t>
            </a:r>
            <a:r>
              <a:rPr lang="de-DE" sz="2000" b="1" dirty="0" err="1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err="1">
                <a:latin typeface="Times New Roman" pitchFamily="18" charset="0"/>
                <a:cs typeface="Times New Roman" pitchFamily="18" charset="0"/>
              </a:rPr>
              <a:t>problems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girls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000" b="1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 = 111)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331640" y="2060848"/>
            <a:ext cx="936104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1331640" y="1340768"/>
            <a:ext cx="936104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7956376" y="2780928"/>
            <a:ext cx="936104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6300192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FU4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7956376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FU10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7956376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300192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23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7956376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8" name="Textfeld 77"/>
          <p:cNvSpPr txBox="1"/>
          <p:nvPr/>
        </p:nvSpPr>
        <p:spPr>
          <a:xfrm>
            <a:off x="7956376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9" name="Rechteck 78"/>
          <p:cNvSpPr/>
          <p:nvPr/>
        </p:nvSpPr>
        <p:spPr>
          <a:xfrm>
            <a:off x="2987824" y="1700808"/>
            <a:ext cx="936104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7956376" y="1772816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2987824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7956376" y="2420888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331640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14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4644008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987824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7956376" y="17728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10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7956376" y="24208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300192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78</a:t>
            </a:r>
          </a:p>
        </p:txBody>
      </p:sp>
      <p:sp>
        <p:nvSpPr>
          <p:cNvPr id="93" name="Textfeld 92"/>
          <p:cNvSpPr txBox="1"/>
          <p:nvPr/>
        </p:nvSpPr>
        <p:spPr>
          <a:xfrm>
            <a:off x="1331640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97</a:t>
            </a:r>
          </a:p>
        </p:txBody>
      </p:sp>
      <p:cxnSp>
        <p:nvCxnSpPr>
          <p:cNvPr id="98" name="Gerade Verbindung mit Pfeil 97"/>
          <p:cNvCxnSpPr/>
          <p:nvPr/>
        </p:nvCxnSpPr>
        <p:spPr>
          <a:xfrm>
            <a:off x="7308304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5652120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3995936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308304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5652120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399593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feld 103"/>
          <p:cNvSpPr txBox="1"/>
          <p:nvPr/>
        </p:nvSpPr>
        <p:spPr>
          <a:xfrm>
            <a:off x="3995936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73%</a:t>
            </a:r>
          </a:p>
        </p:txBody>
      </p:sp>
      <p:sp>
        <p:nvSpPr>
          <p:cNvPr id="105" name="Textfeld 104"/>
          <p:cNvSpPr txBox="1"/>
          <p:nvPr/>
        </p:nvSpPr>
        <p:spPr>
          <a:xfrm>
            <a:off x="5652120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66%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7308304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70%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3995936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91%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5652120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95%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7308304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89%</a:t>
            </a:r>
          </a:p>
        </p:txBody>
      </p:sp>
      <p:sp>
        <p:nvSpPr>
          <p:cNvPr id="121" name="Textfeld 120"/>
          <p:cNvSpPr txBox="1"/>
          <p:nvPr/>
        </p:nvSpPr>
        <p:spPr>
          <a:xfrm rot="18192539">
            <a:off x="5493085" y="2509686"/>
            <a:ext cx="578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5%</a:t>
            </a:r>
          </a:p>
        </p:txBody>
      </p:sp>
      <p:sp>
        <p:nvSpPr>
          <p:cNvPr id="122" name="Textfeld 121"/>
          <p:cNvSpPr txBox="1"/>
          <p:nvPr/>
        </p:nvSpPr>
        <p:spPr>
          <a:xfrm rot="18128898">
            <a:off x="3833426" y="2508889"/>
            <a:ext cx="580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3" name="Textfeld 122"/>
          <p:cNvSpPr txBox="1"/>
          <p:nvPr/>
        </p:nvSpPr>
        <p:spPr>
          <a:xfrm rot="18185065">
            <a:off x="7211999" y="2493220"/>
            <a:ext cx="61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11%</a:t>
            </a:r>
          </a:p>
        </p:txBody>
      </p:sp>
      <p:sp>
        <p:nvSpPr>
          <p:cNvPr id="124" name="Textfeld 123"/>
          <p:cNvSpPr txBox="1"/>
          <p:nvPr/>
        </p:nvSpPr>
        <p:spPr>
          <a:xfrm rot="2857143">
            <a:off x="7313720" y="2003873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5" name="Textfeld 124"/>
          <p:cNvSpPr txBox="1"/>
          <p:nvPr/>
        </p:nvSpPr>
        <p:spPr>
          <a:xfrm rot="2864048">
            <a:off x="5613916" y="1946624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6" name="Textfeld 125"/>
          <p:cNvSpPr txBox="1"/>
          <p:nvPr/>
        </p:nvSpPr>
        <p:spPr>
          <a:xfrm rot="2861440">
            <a:off x="3929186" y="19319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27%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98782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38" name="Gerade Verbindung mit Pfeil 137"/>
          <p:cNvCxnSpPr/>
          <p:nvPr/>
        </p:nvCxnSpPr>
        <p:spPr>
          <a:xfrm flipV="1">
            <a:off x="7308304" y="2276872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/>
          <p:nvPr/>
        </p:nvCxnSpPr>
        <p:spPr>
          <a:xfrm flipV="1">
            <a:off x="5652120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139"/>
          <p:cNvCxnSpPr>
            <a:cxnSpLocks/>
          </p:cNvCxnSpPr>
          <p:nvPr/>
        </p:nvCxnSpPr>
        <p:spPr>
          <a:xfrm flipV="1">
            <a:off x="3995936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mit Pfeil 140"/>
          <p:cNvCxnSpPr/>
          <p:nvPr/>
        </p:nvCxnSpPr>
        <p:spPr>
          <a:xfrm>
            <a:off x="7308304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/>
          <p:nvPr/>
        </p:nvCxnSpPr>
        <p:spPr>
          <a:xfrm>
            <a:off x="5652120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/>
          <p:cNvCxnSpPr/>
          <p:nvPr/>
        </p:nvCxnSpPr>
        <p:spPr>
          <a:xfrm>
            <a:off x="3995936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feil: 180-Grad 82">
            <a:extLst>
              <a:ext uri="{FF2B5EF4-FFF2-40B4-BE49-F238E27FC236}">
                <a16:creationId xmlns:a16="http://schemas.microsoft.com/office/drawing/2014/main" id="{3E985751-E528-4820-B146-D399EAC4B30F}"/>
              </a:ext>
            </a:extLst>
          </p:cNvPr>
          <p:cNvSpPr/>
          <p:nvPr/>
        </p:nvSpPr>
        <p:spPr>
          <a:xfrm>
            <a:off x="3347864" y="701350"/>
            <a:ext cx="5040560" cy="194610"/>
          </a:xfrm>
          <a:prstGeom prst="uturnArrow">
            <a:avLst/>
          </a:prstGeom>
          <a:noFill/>
          <a:ln w="0" cap="sq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B9E295E7-19F5-4309-AC17-C91F53014A78}"/>
              </a:ext>
            </a:extLst>
          </p:cNvPr>
          <p:cNvSpPr txBox="1"/>
          <p:nvPr/>
        </p:nvSpPr>
        <p:spPr>
          <a:xfrm>
            <a:off x="5757840" y="455766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47%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30AC84C0-EA2A-42A8-86E4-4F063C88A6A4}"/>
              </a:ext>
            </a:extLst>
          </p:cNvPr>
          <p:cNvSpPr txBox="1"/>
          <p:nvPr/>
        </p:nvSpPr>
        <p:spPr>
          <a:xfrm>
            <a:off x="45760" y="5493138"/>
            <a:ext cx="8990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Supplementary Figure 1.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Persistence of MHP (girls) based on maternal CBCL-Total Scores over the course of ten years.</a:t>
            </a:r>
            <a:endParaRPr lang="de-DE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987824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44008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00192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328498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healthy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2339752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699792" y="1340768"/>
            <a:ext cx="93610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644008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300192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00192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24" name="Rechteck 23"/>
          <p:cNvSpPr/>
          <p:nvPr/>
        </p:nvSpPr>
        <p:spPr>
          <a:xfrm>
            <a:off x="2987824" y="1340768"/>
            <a:ext cx="936104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987824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14</a:t>
            </a:r>
          </a:p>
        </p:txBody>
      </p:sp>
      <p:sp>
        <p:nvSpPr>
          <p:cNvPr id="26" name="Rechteck 25"/>
          <p:cNvSpPr/>
          <p:nvPr/>
        </p:nvSpPr>
        <p:spPr>
          <a:xfrm>
            <a:off x="6300192" y="1340768"/>
            <a:ext cx="936104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644008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44008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22</a:t>
            </a:r>
          </a:p>
        </p:txBody>
      </p:sp>
      <p:sp>
        <p:nvSpPr>
          <p:cNvPr id="30" name="Rechteck 29"/>
          <p:cNvSpPr/>
          <p:nvPr/>
        </p:nvSpPr>
        <p:spPr>
          <a:xfrm>
            <a:off x="4644008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44008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1331640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2987824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30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4644008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32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331640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Pre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987824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FU2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644008" y="4653136"/>
            <a:ext cx="936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FU</a:t>
            </a: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	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6300192" y="1700808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300192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20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6300192" y="162880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</a:t>
            </a: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339752" y="155679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339752" y="2060848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>
            <a:off x="2339752" y="1844824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2339752" y="126876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78%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339752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83%</a:t>
            </a:r>
          </a:p>
        </p:txBody>
      </p:sp>
      <p:sp>
        <p:nvSpPr>
          <p:cNvPr id="56" name="Textfeld 55"/>
          <p:cNvSpPr txBox="1"/>
          <p:nvPr/>
        </p:nvSpPr>
        <p:spPr>
          <a:xfrm rot="2965334">
            <a:off x="2341047" y="18627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22%</a:t>
            </a:r>
          </a:p>
        </p:txBody>
      </p:sp>
      <p:sp>
        <p:nvSpPr>
          <p:cNvPr id="57" name="Textfeld 56"/>
          <p:cNvSpPr txBox="1"/>
          <p:nvPr/>
        </p:nvSpPr>
        <p:spPr>
          <a:xfrm rot="18317188">
            <a:off x="2180914" y="2426836"/>
            <a:ext cx="605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17%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179512" y="116632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Internalizing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mental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health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problems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girls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de-DE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111)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331640" y="2132856"/>
            <a:ext cx="936104" cy="244827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1331640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7956376" y="2924944"/>
            <a:ext cx="936104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6300192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FU4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7956376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FU10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7956376" y="1340768"/>
            <a:ext cx="936104" cy="7920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300192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7956376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8" name="Textfeld 77"/>
          <p:cNvSpPr txBox="1"/>
          <p:nvPr/>
        </p:nvSpPr>
        <p:spPr>
          <a:xfrm>
            <a:off x="7956376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79" name="Rechteck 78"/>
          <p:cNvSpPr/>
          <p:nvPr/>
        </p:nvSpPr>
        <p:spPr>
          <a:xfrm>
            <a:off x="2987824" y="1700808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7956376" y="1772816"/>
            <a:ext cx="936104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2987824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7956376" y="2564904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331640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18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4644008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 = 10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987824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4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7956376" y="17728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8" name="Textfeld 87"/>
          <p:cNvSpPr txBox="1"/>
          <p:nvPr/>
        </p:nvSpPr>
        <p:spPr>
          <a:xfrm>
            <a:off x="7956376" y="256490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16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300192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3" name="Textfeld 92"/>
          <p:cNvSpPr txBox="1"/>
          <p:nvPr/>
        </p:nvSpPr>
        <p:spPr>
          <a:xfrm>
            <a:off x="1331640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98" name="Gerade Verbindung mit Pfeil 97"/>
          <p:cNvCxnSpPr/>
          <p:nvPr/>
        </p:nvCxnSpPr>
        <p:spPr>
          <a:xfrm>
            <a:off x="7308304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5652120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3995936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308304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5652120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399593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feld 103"/>
          <p:cNvSpPr txBox="1"/>
          <p:nvPr/>
        </p:nvSpPr>
        <p:spPr>
          <a:xfrm>
            <a:off x="3995936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73%</a:t>
            </a:r>
          </a:p>
        </p:txBody>
      </p:sp>
      <p:sp>
        <p:nvSpPr>
          <p:cNvPr id="105" name="Textfeld 104"/>
          <p:cNvSpPr txBox="1"/>
          <p:nvPr/>
        </p:nvSpPr>
        <p:spPr>
          <a:xfrm>
            <a:off x="5652120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63%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7308304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43%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3995936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88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5652120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90%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7308304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1" name="Textfeld 120"/>
          <p:cNvSpPr txBox="1"/>
          <p:nvPr/>
        </p:nvSpPr>
        <p:spPr>
          <a:xfrm rot="18192539">
            <a:off x="5487032" y="2498487"/>
            <a:ext cx="605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2" name="Textfeld 121"/>
          <p:cNvSpPr txBox="1"/>
          <p:nvPr/>
        </p:nvSpPr>
        <p:spPr>
          <a:xfrm rot="18128898">
            <a:off x="3827513" y="2498188"/>
            <a:ext cx="605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12%</a:t>
            </a:r>
          </a:p>
        </p:txBody>
      </p:sp>
      <p:sp>
        <p:nvSpPr>
          <p:cNvPr id="123" name="Textfeld 122"/>
          <p:cNvSpPr txBox="1"/>
          <p:nvPr/>
        </p:nvSpPr>
        <p:spPr>
          <a:xfrm rot="18185065">
            <a:off x="7214836" y="2498456"/>
            <a:ext cx="605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4" name="Textfeld 123"/>
          <p:cNvSpPr txBox="1"/>
          <p:nvPr/>
        </p:nvSpPr>
        <p:spPr>
          <a:xfrm rot="2857143">
            <a:off x="7313720" y="2003873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57%</a:t>
            </a:r>
          </a:p>
        </p:txBody>
      </p:sp>
      <p:sp>
        <p:nvSpPr>
          <p:cNvPr id="125" name="Textfeld 124"/>
          <p:cNvSpPr txBox="1"/>
          <p:nvPr/>
        </p:nvSpPr>
        <p:spPr>
          <a:xfrm rot="2864048">
            <a:off x="5613916" y="1946624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37%</a:t>
            </a:r>
          </a:p>
        </p:txBody>
      </p:sp>
      <p:sp>
        <p:nvSpPr>
          <p:cNvPr id="126" name="Textfeld 125"/>
          <p:cNvSpPr txBox="1"/>
          <p:nvPr/>
        </p:nvSpPr>
        <p:spPr>
          <a:xfrm rot="2861440">
            <a:off x="3929186" y="19319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27%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98782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16</a:t>
            </a:r>
          </a:p>
        </p:txBody>
      </p:sp>
      <p:cxnSp>
        <p:nvCxnSpPr>
          <p:cNvPr id="138" name="Gerade Verbindung mit Pfeil 137"/>
          <p:cNvCxnSpPr/>
          <p:nvPr/>
        </p:nvCxnSpPr>
        <p:spPr>
          <a:xfrm flipV="1">
            <a:off x="7308304" y="2276872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/>
          <p:nvPr/>
        </p:nvCxnSpPr>
        <p:spPr>
          <a:xfrm flipV="1">
            <a:off x="5652120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139"/>
          <p:cNvCxnSpPr/>
          <p:nvPr/>
        </p:nvCxnSpPr>
        <p:spPr>
          <a:xfrm flipV="1">
            <a:off x="3995936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mit Pfeil 140"/>
          <p:cNvCxnSpPr/>
          <p:nvPr/>
        </p:nvCxnSpPr>
        <p:spPr>
          <a:xfrm>
            <a:off x="7308304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/>
          <p:nvPr/>
        </p:nvCxnSpPr>
        <p:spPr>
          <a:xfrm>
            <a:off x="5652120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/>
          <p:cNvCxnSpPr/>
          <p:nvPr/>
        </p:nvCxnSpPr>
        <p:spPr>
          <a:xfrm>
            <a:off x="3995936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feil: 180-Grad 82">
            <a:extLst>
              <a:ext uri="{FF2B5EF4-FFF2-40B4-BE49-F238E27FC236}">
                <a16:creationId xmlns:a16="http://schemas.microsoft.com/office/drawing/2014/main" id="{5F837611-6016-481F-800A-746718AE1839}"/>
              </a:ext>
            </a:extLst>
          </p:cNvPr>
          <p:cNvSpPr/>
          <p:nvPr/>
        </p:nvSpPr>
        <p:spPr>
          <a:xfrm>
            <a:off x="3347864" y="701350"/>
            <a:ext cx="5040560" cy="194610"/>
          </a:xfrm>
          <a:prstGeom prst="uturnArrow">
            <a:avLst/>
          </a:prstGeom>
          <a:noFill/>
          <a:ln w="0" cap="sq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6953F23A-09B6-420E-ABDA-01419EB72D0C}"/>
              </a:ext>
            </a:extLst>
          </p:cNvPr>
          <p:cNvSpPr txBox="1"/>
          <p:nvPr/>
        </p:nvSpPr>
        <p:spPr>
          <a:xfrm>
            <a:off x="5757840" y="455766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50%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01F85507-06BB-42D2-A53A-9E4721709CF0}"/>
              </a:ext>
            </a:extLst>
          </p:cNvPr>
          <p:cNvSpPr txBox="1"/>
          <p:nvPr/>
        </p:nvSpPr>
        <p:spPr>
          <a:xfrm>
            <a:off x="0" y="141277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clinically relevant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78756017-7783-40E4-86EF-788FB97F1A42}"/>
              </a:ext>
            </a:extLst>
          </p:cNvPr>
          <p:cNvSpPr txBox="1"/>
          <p:nvPr/>
        </p:nvSpPr>
        <p:spPr>
          <a:xfrm>
            <a:off x="45760" y="5493138"/>
            <a:ext cx="8990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800" b="1" i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Supplementary Figure 2.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Persistence of Internalizing MHP (girls) based on maternal CBCL-ratings over the course of ten years.</a:t>
            </a:r>
            <a:endParaRPr lang="de-DE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987824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44008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00192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41277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clinically relevant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0" y="328498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healthy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2339752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699792" y="1340768"/>
            <a:ext cx="93610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644008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300192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00192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</a:t>
            </a:r>
          </a:p>
        </p:txBody>
      </p:sp>
      <p:sp>
        <p:nvSpPr>
          <p:cNvPr id="24" name="Rechteck 23"/>
          <p:cNvSpPr/>
          <p:nvPr/>
        </p:nvSpPr>
        <p:spPr>
          <a:xfrm>
            <a:off x="2987824" y="1340768"/>
            <a:ext cx="936104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987824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300192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644008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44008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21</a:t>
            </a:r>
          </a:p>
        </p:txBody>
      </p:sp>
      <p:sp>
        <p:nvSpPr>
          <p:cNvPr id="30" name="Rechteck 29"/>
          <p:cNvSpPr/>
          <p:nvPr/>
        </p:nvSpPr>
        <p:spPr>
          <a:xfrm>
            <a:off x="4644008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44008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1331640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13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987824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30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4644008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1331640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987824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FU2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4644008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FU3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6300192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300192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6300192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5</a:t>
            </a: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339752" y="155679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339752" y="2060848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>
            <a:off x="2339752" y="1844824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2339752" y="126876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70%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339752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56" name="Textfeld 55"/>
          <p:cNvSpPr txBox="1"/>
          <p:nvPr/>
        </p:nvSpPr>
        <p:spPr>
          <a:xfrm rot="2965334">
            <a:off x="2341047" y="18627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57" name="Textfeld 56"/>
          <p:cNvSpPr txBox="1"/>
          <p:nvPr/>
        </p:nvSpPr>
        <p:spPr>
          <a:xfrm rot="18317188">
            <a:off x="2180914" y="2426835"/>
            <a:ext cx="605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21%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179512" y="116632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Externalizing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mental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health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problems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girls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de-DE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111)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331640" y="2060848"/>
            <a:ext cx="936104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1331640" y="1340768"/>
            <a:ext cx="936104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7956376" y="2780928"/>
            <a:ext cx="936104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75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6300192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FU4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7956376" y="4653136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FU10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7956376" y="1340768"/>
            <a:ext cx="936104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300192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7956376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24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7956376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79" name="Rechteck 78"/>
          <p:cNvSpPr/>
          <p:nvPr/>
        </p:nvSpPr>
        <p:spPr>
          <a:xfrm>
            <a:off x="2987824" y="1700808"/>
            <a:ext cx="936104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7956376" y="1700808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2987824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7956376" y="2420888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331640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13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4644008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6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987824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4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7956376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7956376" y="24208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12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300192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3" name="Textfeld 92"/>
          <p:cNvSpPr txBox="1"/>
          <p:nvPr/>
        </p:nvSpPr>
        <p:spPr>
          <a:xfrm>
            <a:off x="1331640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98</a:t>
            </a:r>
          </a:p>
        </p:txBody>
      </p:sp>
      <p:cxnSp>
        <p:nvCxnSpPr>
          <p:cNvPr id="98" name="Gerade Verbindung mit Pfeil 97"/>
          <p:cNvCxnSpPr/>
          <p:nvPr/>
        </p:nvCxnSpPr>
        <p:spPr>
          <a:xfrm>
            <a:off x="7308304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5652120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3995936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308304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5652120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399593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feld 103"/>
          <p:cNvSpPr txBox="1"/>
          <p:nvPr/>
        </p:nvSpPr>
        <p:spPr>
          <a:xfrm>
            <a:off x="3995936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70%</a:t>
            </a:r>
          </a:p>
        </p:txBody>
      </p:sp>
      <p:sp>
        <p:nvSpPr>
          <p:cNvPr id="105" name="Textfeld 104"/>
          <p:cNvSpPr txBox="1"/>
          <p:nvPr/>
        </p:nvSpPr>
        <p:spPr>
          <a:xfrm>
            <a:off x="5652120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7308304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50%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3995936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93%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5652120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94%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7308304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86%</a:t>
            </a:r>
          </a:p>
        </p:txBody>
      </p:sp>
      <p:sp>
        <p:nvSpPr>
          <p:cNvPr id="121" name="Textfeld 120"/>
          <p:cNvSpPr txBox="1"/>
          <p:nvPr/>
        </p:nvSpPr>
        <p:spPr>
          <a:xfrm rot="18192539">
            <a:off x="5487031" y="2498487"/>
            <a:ext cx="605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2" name="Textfeld 121"/>
          <p:cNvSpPr txBox="1"/>
          <p:nvPr/>
        </p:nvSpPr>
        <p:spPr>
          <a:xfrm rot="18128898">
            <a:off x="3827513" y="2498188"/>
            <a:ext cx="605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3" name="Textfeld 122"/>
          <p:cNvSpPr txBox="1"/>
          <p:nvPr/>
        </p:nvSpPr>
        <p:spPr>
          <a:xfrm rot="18185065">
            <a:off x="7214836" y="2498455"/>
            <a:ext cx="605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14%</a:t>
            </a:r>
          </a:p>
        </p:txBody>
      </p:sp>
      <p:sp>
        <p:nvSpPr>
          <p:cNvPr id="124" name="Textfeld 123"/>
          <p:cNvSpPr txBox="1"/>
          <p:nvPr/>
        </p:nvSpPr>
        <p:spPr>
          <a:xfrm rot="2857143">
            <a:off x="7313720" y="2003873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5" name="Textfeld 124"/>
          <p:cNvSpPr txBox="1"/>
          <p:nvPr/>
        </p:nvSpPr>
        <p:spPr>
          <a:xfrm rot="2864048">
            <a:off x="5613916" y="1946624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6" name="Textfeld 125"/>
          <p:cNvSpPr txBox="1"/>
          <p:nvPr/>
        </p:nvSpPr>
        <p:spPr>
          <a:xfrm rot="2861440">
            <a:off x="3929186" y="19319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98782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21</a:t>
            </a:r>
          </a:p>
        </p:txBody>
      </p:sp>
      <p:cxnSp>
        <p:nvCxnSpPr>
          <p:cNvPr id="138" name="Gerade Verbindung mit Pfeil 137"/>
          <p:cNvCxnSpPr/>
          <p:nvPr/>
        </p:nvCxnSpPr>
        <p:spPr>
          <a:xfrm flipV="1">
            <a:off x="7308304" y="2276872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/>
          <p:nvPr/>
        </p:nvCxnSpPr>
        <p:spPr>
          <a:xfrm flipV="1">
            <a:off x="5652120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139"/>
          <p:cNvCxnSpPr/>
          <p:nvPr/>
        </p:nvCxnSpPr>
        <p:spPr>
          <a:xfrm flipV="1">
            <a:off x="3995936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mit Pfeil 140"/>
          <p:cNvCxnSpPr/>
          <p:nvPr/>
        </p:nvCxnSpPr>
        <p:spPr>
          <a:xfrm>
            <a:off x="7308304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/>
          <p:nvPr/>
        </p:nvCxnSpPr>
        <p:spPr>
          <a:xfrm>
            <a:off x="5652120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/>
          <p:cNvCxnSpPr/>
          <p:nvPr/>
        </p:nvCxnSpPr>
        <p:spPr>
          <a:xfrm>
            <a:off x="3995936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Pfeil: 180-Grad 88">
            <a:extLst>
              <a:ext uri="{FF2B5EF4-FFF2-40B4-BE49-F238E27FC236}">
                <a16:creationId xmlns:a16="http://schemas.microsoft.com/office/drawing/2014/main" id="{684441D2-E7AB-4836-BEA3-357BDB96F86D}"/>
              </a:ext>
            </a:extLst>
          </p:cNvPr>
          <p:cNvSpPr/>
          <p:nvPr/>
        </p:nvSpPr>
        <p:spPr>
          <a:xfrm>
            <a:off x="3347864" y="701350"/>
            <a:ext cx="5040560" cy="194610"/>
          </a:xfrm>
          <a:prstGeom prst="uturnArrow">
            <a:avLst/>
          </a:prstGeom>
          <a:noFill/>
          <a:ln w="0" cap="sq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42281489-B0C7-4E1D-B91F-7070D87F51F4}"/>
              </a:ext>
            </a:extLst>
          </p:cNvPr>
          <p:cNvSpPr txBox="1"/>
          <p:nvPr/>
        </p:nvSpPr>
        <p:spPr>
          <a:xfrm>
            <a:off x="5757840" y="455766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53%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5C36D4FD-14FF-4DCF-9B8D-CE2DB1C9310F}"/>
              </a:ext>
            </a:extLst>
          </p:cNvPr>
          <p:cNvSpPr txBox="1"/>
          <p:nvPr/>
        </p:nvSpPr>
        <p:spPr>
          <a:xfrm>
            <a:off x="45760" y="5493138"/>
            <a:ext cx="8990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800" b="1" i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Supplementary Figure 3.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Persistence of Externalizing MHP (girls) based on maternal CBCL-ratings over the course of ten years.</a:t>
            </a:r>
            <a:endParaRPr lang="de-DE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5845D-5230-48E7-89DF-4ECC50760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91" y="2996952"/>
            <a:ext cx="8229600" cy="1143000"/>
          </a:xfrm>
        </p:spPr>
        <p:txBody>
          <a:bodyPr>
            <a:normAutofit/>
          </a:bodyPr>
          <a:lstStyle/>
          <a:p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Persistence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boys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165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987824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44008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00192" y="2708920"/>
            <a:ext cx="936104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141277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clinically relevant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0" y="328498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healthy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>
            <a:off x="2339752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2699792" y="1340768"/>
            <a:ext cx="93610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644008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300192" y="2348880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300192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2987824" y="1340768"/>
            <a:ext cx="936104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987824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300192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644008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644008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4644008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644008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11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1331640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20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987824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4644008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30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331640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987824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644008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89</a:t>
            </a:r>
          </a:p>
        </p:txBody>
      </p:sp>
      <p:sp>
        <p:nvSpPr>
          <p:cNvPr id="38" name="Rechteck 37"/>
          <p:cNvSpPr/>
          <p:nvPr/>
        </p:nvSpPr>
        <p:spPr>
          <a:xfrm>
            <a:off x="6300192" y="1772816"/>
            <a:ext cx="936104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300192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6300192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339752" y="155679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/>
          <p:cNvCxnSpPr/>
          <p:nvPr/>
        </p:nvCxnSpPr>
        <p:spPr>
          <a:xfrm flipV="1">
            <a:off x="2339752" y="2060848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>
            <a:off x="2339752" y="1844824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2339752" y="126876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85%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339752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56" name="Textfeld 55"/>
          <p:cNvSpPr txBox="1"/>
          <p:nvPr/>
        </p:nvSpPr>
        <p:spPr>
          <a:xfrm rot="2965334">
            <a:off x="2341047" y="18627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15%</a:t>
            </a:r>
          </a:p>
        </p:txBody>
      </p:sp>
      <p:sp>
        <p:nvSpPr>
          <p:cNvPr id="57" name="Textfeld 56"/>
          <p:cNvSpPr txBox="1"/>
          <p:nvPr/>
        </p:nvSpPr>
        <p:spPr>
          <a:xfrm rot="18317188">
            <a:off x="2179766" y="2424616"/>
            <a:ext cx="61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179512" y="116632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Total Score – Mental </a:t>
            </a:r>
            <a:r>
              <a:rPr lang="de-DE" sz="2000" b="1" dirty="0" err="1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 err="1">
                <a:latin typeface="Times New Roman" pitchFamily="18" charset="0"/>
                <a:cs typeface="Times New Roman" pitchFamily="18" charset="0"/>
              </a:rPr>
              <a:t>problems</a:t>
            </a:r>
            <a:r>
              <a:rPr lang="de-DE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de-DE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boys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de-DE" sz="2000" b="1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de-DE" sz="2000" b="1" dirty="0">
                <a:latin typeface="Times New Roman" pitchFamily="18" charset="0"/>
                <a:cs typeface="Times New Roman" pitchFamily="18" charset="0"/>
              </a:rPr>
              <a:t> = 119)</a:t>
            </a:r>
          </a:p>
        </p:txBody>
      </p:sp>
      <p:sp>
        <p:nvSpPr>
          <p:cNvPr id="45" name="Rechteck 44"/>
          <p:cNvSpPr/>
          <p:nvPr/>
        </p:nvSpPr>
        <p:spPr>
          <a:xfrm>
            <a:off x="1331640" y="2060848"/>
            <a:ext cx="936104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1331640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7956376" y="2780928"/>
            <a:ext cx="936104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6300192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7956376" y="46531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7956376" y="1340768"/>
            <a:ext cx="9361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feld 72"/>
          <p:cNvSpPr txBox="1"/>
          <p:nvPr/>
        </p:nvSpPr>
        <p:spPr>
          <a:xfrm>
            <a:off x="6300192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7956376" y="8367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8" name="Textfeld 77"/>
          <p:cNvSpPr txBox="1"/>
          <p:nvPr/>
        </p:nvSpPr>
        <p:spPr>
          <a:xfrm>
            <a:off x="7956376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9" name="Rechteck 78"/>
          <p:cNvSpPr/>
          <p:nvPr/>
        </p:nvSpPr>
        <p:spPr>
          <a:xfrm>
            <a:off x="2987824" y="1700808"/>
            <a:ext cx="936104" cy="4320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7956376" y="1772816"/>
            <a:ext cx="936104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hteck 80"/>
          <p:cNvSpPr/>
          <p:nvPr/>
        </p:nvSpPr>
        <p:spPr>
          <a:xfrm>
            <a:off x="2987824" y="2420888"/>
            <a:ext cx="93610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hteck 81"/>
          <p:cNvSpPr/>
          <p:nvPr/>
        </p:nvSpPr>
        <p:spPr>
          <a:xfrm>
            <a:off x="7956376" y="2420888"/>
            <a:ext cx="9361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1331640" y="13407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20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4644008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5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2987824" y="234888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3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7956376" y="17728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17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7956376" y="24208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10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300192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3" name="Textfeld 92"/>
          <p:cNvSpPr txBox="1"/>
          <p:nvPr/>
        </p:nvSpPr>
        <p:spPr>
          <a:xfrm>
            <a:off x="1331640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99</a:t>
            </a:r>
          </a:p>
        </p:txBody>
      </p:sp>
      <p:cxnSp>
        <p:nvCxnSpPr>
          <p:cNvPr id="98" name="Gerade Verbindung mit Pfeil 97"/>
          <p:cNvCxnSpPr/>
          <p:nvPr/>
        </p:nvCxnSpPr>
        <p:spPr>
          <a:xfrm>
            <a:off x="7308304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/>
          <p:cNvCxnSpPr/>
          <p:nvPr/>
        </p:nvCxnSpPr>
        <p:spPr>
          <a:xfrm>
            <a:off x="5652120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 Verbindung mit Pfeil 99"/>
          <p:cNvCxnSpPr/>
          <p:nvPr/>
        </p:nvCxnSpPr>
        <p:spPr>
          <a:xfrm>
            <a:off x="3995936" y="1484784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100"/>
          <p:cNvCxnSpPr/>
          <p:nvPr/>
        </p:nvCxnSpPr>
        <p:spPr>
          <a:xfrm>
            <a:off x="7308304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Gerade Verbindung mit Pfeil 101"/>
          <p:cNvCxnSpPr/>
          <p:nvPr/>
        </p:nvCxnSpPr>
        <p:spPr>
          <a:xfrm>
            <a:off x="5652120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 Verbindung mit Pfeil 102"/>
          <p:cNvCxnSpPr/>
          <p:nvPr/>
        </p:nvCxnSpPr>
        <p:spPr>
          <a:xfrm>
            <a:off x="3995936" y="3717032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feld 103"/>
          <p:cNvSpPr txBox="1"/>
          <p:nvPr/>
        </p:nvSpPr>
        <p:spPr>
          <a:xfrm>
            <a:off x="3995936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70%</a:t>
            </a:r>
          </a:p>
        </p:txBody>
      </p:sp>
      <p:sp>
        <p:nvSpPr>
          <p:cNvPr id="105" name="Textfeld 104"/>
          <p:cNvSpPr txBox="1"/>
          <p:nvPr/>
        </p:nvSpPr>
        <p:spPr>
          <a:xfrm>
            <a:off x="5652120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70%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7308304" y="1196752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64%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3995936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94%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5652120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92%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7308304" y="3429000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81%</a:t>
            </a:r>
          </a:p>
        </p:txBody>
      </p:sp>
      <p:sp>
        <p:nvSpPr>
          <p:cNvPr id="121" name="Textfeld 120"/>
          <p:cNvSpPr txBox="1"/>
          <p:nvPr/>
        </p:nvSpPr>
        <p:spPr>
          <a:xfrm rot="18192539">
            <a:off x="5485802" y="2496212"/>
            <a:ext cx="61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2" name="Textfeld 121"/>
          <p:cNvSpPr txBox="1"/>
          <p:nvPr/>
        </p:nvSpPr>
        <p:spPr>
          <a:xfrm rot="18128898">
            <a:off x="3826241" y="2495887"/>
            <a:ext cx="61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3" name="Textfeld 122"/>
          <p:cNvSpPr txBox="1"/>
          <p:nvPr/>
        </p:nvSpPr>
        <p:spPr>
          <a:xfrm rot="18185065">
            <a:off x="7213602" y="2496178"/>
            <a:ext cx="611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19%</a:t>
            </a:r>
          </a:p>
        </p:txBody>
      </p:sp>
      <p:sp>
        <p:nvSpPr>
          <p:cNvPr id="124" name="Textfeld 123"/>
          <p:cNvSpPr txBox="1"/>
          <p:nvPr/>
        </p:nvSpPr>
        <p:spPr>
          <a:xfrm rot="2857143">
            <a:off x="7313720" y="2003873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36%</a:t>
            </a:r>
          </a:p>
        </p:txBody>
      </p:sp>
      <p:sp>
        <p:nvSpPr>
          <p:cNvPr id="125" name="Textfeld 124"/>
          <p:cNvSpPr txBox="1"/>
          <p:nvPr/>
        </p:nvSpPr>
        <p:spPr>
          <a:xfrm rot="2864048">
            <a:off x="5613916" y="1946624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</a:p>
        </p:txBody>
      </p:sp>
      <p:sp>
        <p:nvSpPr>
          <p:cNvPr id="126" name="Textfeld 125"/>
          <p:cNvSpPr txBox="1"/>
          <p:nvPr/>
        </p:nvSpPr>
        <p:spPr>
          <a:xfrm rot="2861440">
            <a:off x="3929186" y="1931988"/>
            <a:ext cx="5945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30%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987824" y="17008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lang="de-DE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38" name="Gerade Verbindung mit Pfeil 137"/>
          <p:cNvCxnSpPr/>
          <p:nvPr/>
        </p:nvCxnSpPr>
        <p:spPr>
          <a:xfrm flipV="1">
            <a:off x="7308304" y="2276872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/>
          <p:nvPr/>
        </p:nvCxnSpPr>
        <p:spPr>
          <a:xfrm flipV="1">
            <a:off x="5652120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139"/>
          <p:cNvCxnSpPr/>
          <p:nvPr/>
        </p:nvCxnSpPr>
        <p:spPr>
          <a:xfrm flipV="1">
            <a:off x="3995936" y="2132856"/>
            <a:ext cx="576064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 Verbindung mit Pfeil 140"/>
          <p:cNvCxnSpPr/>
          <p:nvPr/>
        </p:nvCxnSpPr>
        <p:spPr>
          <a:xfrm>
            <a:off x="7308304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/>
          <p:nvPr/>
        </p:nvCxnSpPr>
        <p:spPr>
          <a:xfrm>
            <a:off x="5652120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/>
          <p:cNvCxnSpPr/>
          <p:nvPr/>
        </p:nvCxnSpPr>
        <p:spPr>
          <a:xfrm>
            <a:off x="3995936" y="1988840"/>
            <a:ext cx="576064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Pfeil: 180-Grad 82">
            <a:extLst>
              <a:ext uri="{FF2B5EF4-FFF2-40B4-BE49-F238E27FC236}">
                <a16:creationId xmlns:a16="http://schemas.microsoft.com/office/drawing/2014/main" id="{B5608A87-38EE-417C-9848-260EE5FE4708}"/>
              </a:ext>
            </a:extLst>
          </p:cNvPr>
          <p:cNvSpPr/>
          <p:nvPr/>
        </p:nvSpPr>
        <p:spPr>
          <a:xfrm>
            <a:off x="3347864" y="701350"/>
            <a:ext cx="5040560" cy="194610"/>
          </a:xfrm>
          <a:prstGeom prst="uturnArrow">
            <a:avLst/>
          </a:prstGeom>
          <a:noFill/>
          <a:ln w="0" cap="sq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8AA1A187-87C7-4031-9B63-8144D54C0FC1}"/>
              </a:ext>
            </a:extLst>
          </p:cNvPr>
          <p:cNvSpPr txBox="1"/>
          <p:nvPr/>
        </p:nvSpPr>
        <p:spPr>
          <a:xfrm>
            <a:off x="5757840" y="455766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Times New Roman" pitchFamily="18" charset="0"/>
                <a:cs typeface="Times New Roman" pitchFamily="18" charset="0"/>
              </a:rPr>
              <a:t>59%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986D4DE5-6A71-40CA-89DE-12CCB1729124}"/>
              </a:ext>
            </a:extLst>
          </p:cNvPr>
          <p:cNvSpPr txBox="1"/>
          <p:nvPr/>
        </p:nvSpPr>
        <p:spPr>
          <a:xfrm>
            <a:off x="45760" y="5493138"/>
            <a:ext cx="8990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Supplementary Figure 4.</a:t>
            </a:r>
            <a:r>
              <a:rPr lang="en-US" sz="18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Persistence of MHP (boys) based on maternal CBCL-Total Scores over the course of ten years.</a:t>
            </a:r>
            <a:endParaRPr lang="de-DE" sz="1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1257</Words>
  <Application>Microsoft Office PowerPoint</Application>
  <PresentationFormat>Bildschirmpräsentation (4:3)</PresentationFormat>
  <Paragraphs>428</Paragraphs>
  <Slides>11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Larissa-Design</vt:lpstr>
      <vt:lpstr>Persistence and course of mental health problems from childhood into adolescence.   Results of a ten-year longitudinal study.  Additional file 1   Max Supke, Caterina Ferling, Kurt Hahlweg &amp; Wolfgang Schulz Institute for Psychology Technical University Brunswick, Germany  </vt:lpstr>
      <vt:lpstr>PowerPoint-Präsentation</vt:lpstr>
      <vt:lpstr>PowerPoint-Präsentation</vt:lpstr>
      <vt:lpstr>Persistence rates for girls</vt:lpstr>
      <vt:lpstr>PowerPoint-Präsentation</vt:lpstr>
      <vt:lpstr>PowerPoint-Präsentation</vt:lpstr>
      <vt:lpstr>PowerPoint-Präsentation</vt:lpstr>
      <vt:lpstr>Persistence rates for boys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Cati</dc:creator>
  <cp:lastModifiedBy>Supke</cp:lastModifiedBy>
  <cp:revision>85</cp:revision>
  <dcterms:created xsi:type="dcterms:W3CDTF">2019-08-29T07:53:56Z</dcterms:created>
  <dcterms:modified xsi:type="dcterms:W3CDTF">2021-02-04T18:30:36Z</dcterms:modified>
</cp:coreProperties>
</file>