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192" autoAdjust="0"/>
  </p:normalViewPr>
  <p:slideViewPr>
    <p:cSldViewPr snapToGrid="0">
      <p:cViewPr>
        <p:scale>
          <a:sx n="50" d="100"/>
          <a:sy n="50" d="100"/>
        </p:scale>
        <p:origin x="267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9E9D3-DCB9-4BD8-AF9D-878BABAE6829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2C192-9189-462E-82AE-E5695135FF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84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Perceived Usefulness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12C192-9189-462E-82AE-E5695135FF2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749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Perceived Ease-of-Use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12C192-9189-462E-82AE-E5695135FF2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124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Satisfaction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12C192-9189-462E-82AE-E5695135FF2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745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Subjective Norms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12C192-9189-462E-82AE-E5695135FF2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57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Performance Expectancy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12C192-9189-462E-82AE-E5695135FF2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258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Social Influence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12C192-9189-462E-82AE-E5695135FF2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003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Effort Expectancy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12C192-9189-462E-82AE-E5695135FF2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849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Facilitating Conditions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12C192-9189-462E-82AE-E5695135FF2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577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Price Value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8DCBE9-F793-4FB6-8ED2-7C12D86FD72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569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Habit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9020E-D0BE-491D-8BC0-A4550DDF3CE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184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Hedonic Motivation</a:t>
            </a:r>
            <a:r>
              <a:rPr lang="en-US" altLang="zh-CN" sz="1800" dirty="0"/>
              <a:t> </a:t>
            </a:r>
            <a:endParaRPr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08D6DB-40BE-4E41-9162-EB4D0C7A541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458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Perceived Enjoyment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C007C-7DD8-46F7-B39B-8F50969CB97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05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2EF944-DBE1-52EA-13F1-1372446E8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A354BDF-4A90-298D-2C63-B8CF736FA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9011D5-BE7D-C4F0-B25A-2428A9FE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791C5F-F1B1-C8D3-7DD0-3A871895C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B3C929-032D-1462-AA2C-3E8213967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31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07CD5B-2841-59F0-5054-619D3ECC4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3D6FBD-7BF1-D15F-652B-0C3781707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B2A2B7-B7CB-2538-EA96-1BBBD918B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4C799F-9EF3-553B-A284-8B39C1295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D2BCB7-02E7-0F9C-2D43-0C48AAE55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521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6210DF-E3A4-29F3-8EF9-079F2C61E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15C260-34E6-C1BF-EF2B-004083793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F989BC-A32E-1FCF-2353-26726DA19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ACCB66-959A-BC19-17E0-AB78BC11B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A8B3B5-8D54-87FD-3FEA-9D4E18F4D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305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9C6275-A75D-A18C-6F97-EBA07B8D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7EC388-DFA7-ED27-A223-2CA6F2020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6B2B786-5178-E8C6-E826-A126B608F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F2A7DE-AFC1-77D9-2C83-5EABD3B50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C5538A8-3358-DA91-CB9A-04D526BA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84B84D-72DF-88F4-EDCF-56ADC116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885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8C1931-E793-8026-AF60-0858A88A3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9B578B-253F-F897-AA42-3DC6794FF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7596E23-4E33-9DE5-B378-5030E11E2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586C4FF-775B-1C58-3DB5-7A53F4B4A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99BEDD6-EEF7-B2D7-CCE3-2E803C436D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07C8E2E-8013-931C-7FD2-591E25583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48A735A-95B4-BD8C-64AA-92EA31022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4135254-A6FD-A8D7-0CA4-476F6039B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87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B08648-C77D-FD9E-4A05-847C7D82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E4E39D9-131B-0F23-56AE-379F7A99B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56D8509-8635-D7AB-2F6E-3E5CA1B0D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F6406CE-69B3-615B-4AEB-CDE0ADE63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38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9AD23EB-82E4-E2DD-92D3-A60CCEFF8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3748FDD-0931-0236-2C90-4610CB21D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497AA0D-A353-F561-265F-00FBF94EA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74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F894A9-68A6-78D2-0E36-93D81B0AA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A3B7D3-B19E-3078-CF54-99D1C3C93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33331A4-BF19-F9FA-A0C3-C6668B8C7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B78538B-15B9-D823-7461-04619A84E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5AB4CE-3372-D44F-F70D-A79C0A1C4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6876D5D-6C7D-D912-B560-4AB017EBA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035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D45568-E76A-8191-4FDA-9AE6750F6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F9DF31F-DCA4-C2C3-F06C-EA4739A2EC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A89886-9F92-1FEF-2E29-7D0028C6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4ED4D7-4067-3C66-AA15-5AD2FA0C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375EAC-5397-ECF3-84B1-F43F69F91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1D8F303-B11D-FEEA-DF9D-2775561E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998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F07B27-7072-345C-BAD0-DAA07A37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DC8F8D3-8421-D70C-59B2-D58419806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550069-D061-E3E1-9370-19AF3D0EC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F27AF8-977B-26BE-B4E9-144A92838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9ABBC4-492D-DCC6-A908-EFB6F2CD0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43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E293102-8EDB-7CDA-6CA6-D4AFF5BC91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DC9FD5C-98AE-D4E1-02FF-3635851FF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586C8F-4B65-7809-BC6A-E47DE481E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11F0F8-9E4E-B2F8-E09D-2C78A8398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C860BD-90ED-CBE0-A9AE-C4A47A8F3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983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1CA76E8-3FAB-DBFE-2B73-41900110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52BA6D-7A1E-B82A-F088-15983AFC4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5BFE73-3CC1-4F38-6CE5-34545CF1AC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05F46-BF1F-4195-A961-342E39BE597E}" type="datetimeFigureOut">
              <a:rPr lang="zh-CN" altLang="en-US" smtClean="0"/>
              <a:t>2026/8/5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BD0112-6E2D-7C7B-8A7A-83686BF67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1D6485-1643-1CC0-1B3C-0F24CACA6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48063-7F6D-47DA-BCB7-D6A5B3BF0C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77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595EF67-B6EA-3C3C-D321-097C12E4E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7336"/>
            <a:ext cx="12192000" cy="6683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812DC9A-50E5-3850-AF01-0103AF7E0907}"/>
              </a:ext>
            </a:extLst>
          </p:cNvPr>
          <p:cNvSpPr txBox="1"/>
          <p:nvPr/>
        </p:nvSpPr>
        <p:spPr>
          <a:xfrm>
            <a:off x="414337" y="6191092"/>
            <a:ext cx="7861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Perceived Usefulness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42144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22F59E5-62C8-341D-ADF5-73EC4B7A0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469"/>
            <a:ext cx="12192000" cy="669306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D15E758-5BDF-55B0-D246-798AAFB74A6C}"/>
              </a:ext>
            </a:extLst>
          </p:cNvPr>
          <p:cNvSpPr txBox="1"/>
          <p:nvPr/>
        </p:nvSpPr>
        <p:spPr>
          <a:xfrm>
            <a:off x="450850" y="6203434"/>
            <a:ext cx="618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Perceived Ease-of-Use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21869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16CE109-2AB0-32D9-95EB-51127C19B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469"/>
            <a:ext cx="12192000" cy="669306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587679E-D54F-2700-A30F-893CC5D0D848}"/>
              </a:ext>
            </a:extLst>
          </p:cNvPr>
          <p:cNvSpPr txBox="1"/>
          <p:nvPr/>
        </p:nvSpPr>
        <p:spPr>
          <a:xfrm>
            <a:off x="374650" y="6203434"/>
            <a:ext cx="618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Satisfaction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109160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A9E7798-71A3-6C88-B5DF-F7F56EAEA9A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" t="7780" r="1146" b="1834"/>
          <a:stretch>
            <a:fillRect/>
          </a:stretch>
        </p:blipFill>
        <p:spPr>
          <a:xfrm>
            <a:off x="190500" y="723899"/>
            <a:ext cx="11861800" cy="579120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E64EBCA-96F8-BF67-1512-0E620561C90C}"/>
              </a:ext>
            </a:extLst>
          </p:cNvPr>
          <p:cNvSpPr txBox="1"/>
          <p:nvPr/>
        </p:nvSpPr>
        <p:spPr>
          <a:xfrm>
            <a:off x="406400" y="61457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Subjective Norms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30304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FCD9E11-4704-5FA6-705A-B081CAB97D0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4" t="8177" r="2395" b="1635"/>
          <a:stretch>
            <a:fillRect/>
          </a:stretch>
        </p:blipFill>
        <p:spPr>
          <a:xfrm>
            <a:off x="317500" y="749299"/>
            <a:ext cx="11582400" cy="577850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908B1B5-2B98-5B7C-1908-02900A93079B}"/>
              </a:ext>
            </a:extLst>
          </p:cNvPr>
          <p:cNvSpPr txBox="1"/>
          <p:nvPr/>
        </p:nvSpPr>
        <p:spPr>
          <a:xfrm>
            <a:off x="317500" y="61584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Performance Expectancy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63915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F8E0401-800F-8071-0F81-9C0255DBE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469"/>
            <a:ext cx="12192000" cy="669306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B130C56-2F5C-8675-5026-0421CDFB078F}"/>
              </a:ext>
            </a:extLst>
          </p:cNvPr>
          <p:cNvSpPr txBox="1"/>
          <p:nvPr/>
        </p:nvSpPr>
        <p:spPr>
          <a:xfrm>
            <a:off x="336550" y="6216134"/>
            <a:ext cx="618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Social Influence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45810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354878F-883D-669B-5B8D-303C200CD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469"/>
            <a:ext cx="12192000" cy="669306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197A1C8-ED69-7AEB-B215-C927E0F0D0F6}"/>
              </a:ext>
            </a:extLst>
          </p:cNvPr>
          <p:cNvSpPr txBox="1"/>
          <p:nvPr/>
        </p:nvSpPr>
        <p:spPr>
          <a:xfrm>
            <a:off x="425450" y="6178034"/>
            <a:ext cx="618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Effort Expectancy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6056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59FDAB1-E75C-2B35-88CC-DFE3DB5CB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469"/>
            <a:ext cx="12192000" cy="669306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5F67AB6-06B7-8495-D58A-FE11B6818E1C}"/>
              </a:ext>
            </a:extLst>
          </p:cNvPr>
          <p:cNvSpPr txBox="1"/>
          <p:nvPr/>
        </p:nvSpPr>
        <p:spPr>
          <a:xfrm>
            <a:off x="374650" y="6152634"/>
            <a:ext cx="618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Facilitating Conditions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001481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663B9ED-7AB4-92E9-2F9A-33D08498CFA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 t="8176" r="2708" b="1834"/>
          <a:stretch>
            <a:fillRect/>
          </a:stretch>
        </p:blipFill>
        <p:spPr>
          <a:xfrm>
            <a:off x="368300" y="749299"/>
            <a:ext cx="11493500" cy="576580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16FF53C-1313-79DB-7205-1ADBDE7CF7CE}"/>
              </a:ext>
            </a:extLst>
          </p:cNvPr>
          <p:cNvSpPr txBox="1"/>
          <p:nvPr/>
        </p:nvSpPr>
        <p:spPr>
          <a:xfrm>
            <a:off x="546100" y="61457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Price Value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15793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9B424C6-EA31-F850-C999-A84505AF0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469"/>
            <a:ext cx="12192000" cy="669306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AA1076D-F1DA-77EF-6992-2BF48C3F34EF}"/>
              </a:ext>
            </a:extLst>
          </p:cNvPr>
          <p:cNvSpPr txBox="1"/>
          <p:nvPr/>
        </p:nvSpPr>
        <p:spPr>
          <a:xfrm>
            <a:off x="222250" y="6152634"/>
            <a:ext cx="618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Habit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8294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83B0AAF-F405-50AD-5111-FDB32252B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469"/>
            <a:ext cx="12192000" cy="669306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A7FFDC6-6D1A-2174-9C66-57E37B1033A8}"/>
              </a:ext>
            </a:extLst>
          </p:cNvPr>
          <p:cNvSpPr txBox="1"/>
          <p:nvPr/>
        </p:nvSpPr>
        <p:spPr>
          <a:xfrm>
            <a:off x="463550" y="6266934"/>
            <a:ext cx="618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Hedonic Motivation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56324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4A1644D-14E9-39DD-5A2D-BB752B939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469"/>
            <a:ext cx="12192000" cy="669306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801C9A6-AAC4-A0E9-62AD-7C3F49DEFCE7}"/>
              </a:ext>
            </a:extLst>
          </p:cNvPr>
          <p:cNvSpPr txBox="1"/>
          <p:nvPr/>
        </p:nvSpPr>
        <p:spPr>
          <a:xfrm>
            <a:off x="273050" y="6178034"/>
            <a:ext cx="618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Funnel plot of effect sizes for Perceived Enjoyment</a:t>
            </a:r>
            <a:r>
              <a:rPr lang="en-US" altLang="zh-CN" sz="1200" dirty="0"/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44016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200</Words>
  <Application>Microsoft Office PowerPoint</Application>
  <PresentationFormat>宽屏</PresentationFormat>
  <Paragraphs>36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Xc Li</dc:creator>
  <cp:lastModifiedBy>Xc Li</cp:lastModifiedBy>
  <cp:revision>31</cp:revision>
  <dcterms:created xsi:type="dcterms:W3CDTF">2025-03-30T06:19:49Z</dcterms:created>
  <dcterms:modified xsi:type="dcterms:W3CDTF">2026-08-05T09:53:05Z</dcterms:modified>
</cp:coreProperties>
</file>