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921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289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8646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0798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883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2637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6353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340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7568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065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3928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7C79-4F94-4F3C-94CE-12B4256EC720}" type="datetimeFigureOut">
              <a:rPr lang="nl-BE" smtClean="0"/>
              <a:t>31-10-2014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C5E80-56AF-42FA-8DF6-BA5F4116661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688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met pijl 7"/>
          <p:cNvCxnSpPr/>
          <p:nvPr/>
        </p:nvCxnSpPr>
        <p:spPr>
          <a:xfrm flipH="1">
            <a:off x="2915816" y="1700808"/>
            <a:ext cx="504056" cy="28803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/>
          <p:nvPr/>
        </p:nvCxnSpPr>
        <p:spPr>
          <a:xfrm>
            <a:off x="4946231" y="1700808"/>
            <a:ext cx="504056" cy="28803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fgeronde rechthoek 12"/>
          <p:cNvSpPr/>
          <p:nvPr/>
        </p:nvSpPr>
        <p:spPr>
          <a:xfrm>
            <a:off x="2843808" y="570384"/>
            <a:ext cx="2880320" cy="9144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600" b="1" dirty="0" err="1" smtClean="0">
                <a:solidFill>
                  <a:schemeClr val="bg1"/>
                </a:solidFill>
              </a:rPr>
              <a:t>Recruited</a:t>
            </a:r>
            <a:r>
              <a:rPr lang="nl-BE" sz="1600" b="1" dirty="0" smtClean="0">
                <a:solidFill>
                  <a:schemeClr val="bg1"/>
                </a:solidFill>
              </a:rPr>
              <a:t> </a:t>
            </a:r>
            <a:r>
              <a:rPr lang="nl-BE" sz="1600" b="1" dirty="0" err="1" smtClean="0">
                <a:solidFill>
                  <a:schemeClr val="bg1"/>
                </a:solidFill>
              </a:rPr>
              <a:t>ovarian</a:t>
            </a:r>
            <a:r>
              <a:rPr lang="nl-BE" sz="1600" b="1" dirty="0" smtClean="0">
                <a:solidFill>
                  <a:schemeClr val="bg1"/>
                </a:solidFill>
              </a:rPr>
              <a:t> </a:t>
            </a:r>
            <a:r>
              <a:rPr lang="nl-BE" sz="1600" b="1" dirty="0" err="1" smtClean="0">
                <a:solidFill>
                  <a:schemeClr val="bg1"/>
                </a:solidFill>
              </a:rPr>
              <a:t>cancer</a:t>
            </a:r>
            <a:r>
              <a:rPr lang="nl-BE" sz="1600" b="1" dirty="0" smtClean="0">
                <a:solidFill>
                  <a:schemeClr val="bg1"/>
                </a:solidFill>
              </a:rPr>
              <a:t> </a:t>
            </a:r>
            <a:r>
              <a:rPr lang="nl-BE" sz="1600" b="1" dirty="0" err="1" smtClean="0">
                <a:solidFill>
                  <a:schemeClr val="bg1"/>
                </a:solidFill>
              </a:rPr>
              <a:t>patients</a:t>
            </a:r>
            <a:endParaRPr lang="nl-BE" sz="1600" b="1" dirty="0" smtClean="0">
              <a:solidFill>
                <a:schemeClr val="bg1"/>
              </a:solidFill>
            </a:endParaRPr>
          </a:p>
          <a:p>
            <a:pPr algn="ctr"/>
            <a:r>
              <a:rPr lang="nl-BE" sz="1600" b="1" dirty="0" smtClean="0">
                <a:solidFill>
                  <a:schemeClr val="bg1"/>
                </a:solidFill>
              </a:rPr>
              <a:t>(N = 322)</a:t>
            </a:r>
            <a:endParaRPr lang="nl-BE" sz="1600" b="1" dirty="0">
              <a:solidFill>
                <a:schemeClr val="bg1"/>
              </a:solidFill>
            </a:endParaRPr>
          </a:p>
        </p:txBody>
      </p:sp>
      <p:sp>
        <p:nvSpPr>
          <p:cNvPr id="14" name="Afgeronde rechthoek 13"/>
          <p:cNvSpPr/>
          <p:nvPr/>
        </p:nvSpPr>
        <p:spPr>
          <a:xfrm>
            <a:off x="1403648" y="1988840"/>
            <a:ext cx="2448272" cy="7920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600" dirty="0" err="1" smtClean="0">
                <a:solidFill>
                  <a:schemeClr val="bg1"/>
                </a:solidFill>
              </a:rPr>
              <a:t>Patients</a:t>
            </a:r>
            <a:r>
              <a:rPr lang="nl-BE" sz="1600" dirty="0" smtClean="0">
                <a:solidFill>
                  <a:schemeClr val="bg1"/>
                </a:solidFill>
              </a:rPr>
              <a:t> </a:t>
            </a:r>
            <a:r>
              <a:rPr lang="nl-BE" sz="1600" dirty="0" err="1" smtClean="0">
                <a:solidFill>
                  <a:schemeClr val="bg1"/>
                </a:solidFill>
              </a:rPr>
              <a:t>treated</a:t>
            </a:r>
            <a:r>
              <a:rPr lang="nl-BE" sz="1600" dirty="0" smtClean="0">
                <a:solidFill>
                  <a:schemeClr val="bg1"/>
                </a:solidFill>
              </a:rPr>
              <a:t> </a:t>
            </a:r>
            <a:r>
              <a:rPr lang="nl-BE" sz="1600" dirty="0" err="1" smtClean="0">
                <a:solidFill>
                  <a:schemeClr val="bg1"/>
                </a:solidFill>
              </a:rPr>
              <a:t>with</a:t>
            </a:r>
            <a:r>
              <a:rPr lang="nl-BE" sz="1600" dirty="0" smtClean="0">
                <a:solidFill>
                  <a:schemeClr val="bg1"/>
                </a:solidFill>
              </a:rPr>
              <a:t> </a:t>
            </a:r>
            <a:r>
              <a:rPr lang="nl-BE" sz="1600" dirty="0" err="1" smtClean="0">
                <a:solidFill>
                  <a:schemeClr val="bg1"/>
                </a:solidFill>
              </a:rPr>
              <a:t>Paclitaxel-Carboplatin</a:t>
            </a:r>
            <a:endParaRPr lang="nl-BE" sz="1600" dirty="0" smtClean="0">
              <a:solidFill>
                <a:schemeClr val="bg1"/>
              </a:solidFill>
            </a:endParaRPr>
          </a:p>
          <a:p>
            <a:pPr algn="ctr"/>
            <a:r>
              <a:rPr lang="nl-BE" sz="1600" dirty="0" smtClean="0">
                <a:solidFill>
                  <a:schemeClr val="bg1"/>
                </a:solidFill>
              </a:rPr>
              <a:t>(N= 266)</a:t>
            </a:r>
            <a:endParaRPr lang="nl-BE" sz="1600" dirty="0">
              <a:solidFill>
                <a:schemeClr val="bg1"/>
              </a:solidFill>
            </a:endParaRPr>
          </a:p>
        </p:txBody>
      </p:sp>
      <p:sp>
        <p:nvSpPr>
          <p:cNvPr id="15" name="Afgeronde rechthoek 14"/>
          <p:cNvSpPr/>
          <p:nvPr/>
        </p:nvSpPr>
        <p:spPr>
          <a:xfrm>
            <a:off x="5148064" y="1988840"/>
            <a:ext cx="2448272" cy="7920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600" dirty="0" err="1" smtClean="0">
                <a:solidFill>
                  <a:schemeClr val="bg1"/>
                </a:solidFill>
              </a:rPr>
              <a:t>Patients</a:t>
            </a:r>
            <a:r>
              <a:rPr lang="nl-BE" sz="1600" dirty="0" smtClean="0">
                <a:solidFill>
                  <a:schemeClr val="bg1"/>
                </a:solidFill>
              </a:rPr>
              <a:t> </a:t>
            </a:r>
            <a:r>
              <a:rPr lang="nl-BE" sz="1600" dirty="0" err="1" smtClean="0">
                <a:solidFill>
                  <a:schemeClr val="bg1"/>
                </a:solidFill>
              </a:rPr>
              <a:t>treated</a:t>
            </a:r>
            <a:r>
              <a:rPr lang="nl-BE" sz="1600" dirty="0" smtClean="0">
                <a:solidFill>
                  <a:schemeClr val="bg1"/>
                </a:solidFill>
              </a:rPr>
              <a:t> </a:t>
            </a:r>
            <a:r>
              <a:rPr lang="nl-BE" sz="1600" dirty="0" err="1" smtClean="0">
                <a:solidFill>
                  <a:schemeClr val="bg1"/>
                </a:solidFill>
              </a:rPr>
              <a:t>with</a:t>
            </a:r>
            <a:r>
              <a:rPr lang="nl-BE" sz="1600" dirty="0" smtClean="0">
                <a:solidFill>
                  <a:schemeClr val="bg1"/>
                </a:solidFill>
              </a:rPr>
              <a:t> </a:t>
            </a:r>
            <a:r>
              <a:rPr lang="nl-BE" sz="1600" dirty="0" err="1" smtClean="0">
                <a:solidFill>
                  <a:schemeClr val="bg1"/>
                </a:solidFill>
              </a:rPr>
              <a:t>Carboplatin</a:t>
            </a:r>
            <a:endParaRPr lang="nl-BE" sz="1600" dirty="0" smtClean="0">
              <a:solidFill>
                <a:schemeClr val="bg1"/>
              </a:solidFill>
            </a:endParaRPr>
          </a:p>
          <a:p>
            <a:pPr algn="ctr"/>
            <a:r>
              <a:rPr lang="nl-BE" sz="1600" dirty="0" smtClean="0">
                <a:solidFill>
                  <a:schemeClr val="bg1"/>
                </a:solidFill>
              </a:rPr>
              <a:t>(N= </a:t>
            </a:r>
            <a:r>
              <a:rPr lang="nl-BE" sz="1600" dirty="0" smtClean="0">
                <a:solidFill>
                  <a:schemeClr val="bg1"/>
                </a:solidFill>
              </a:rPr>
              <a:t>56)</a:t>
            </a:r>
            <a:endParaRPr lang="nl-BE" sz="1600" dirty="0">
              <a:solidFill>
                <a:schemeClr val="bg1"/>
              </a:solidFill>
            </a:endParaRPr>
          </a:p>
        </p:txBody>
      </p:sp>
      <p:sp>
        <p:nvSpPr>
          <p:cNvPr id="16" name="Afgeronde rechthoek 15"/>
          <p:cNvSpPr/>
          <p:nvPr/>
        </p:nvSpPr>
        <p:spPr>
          <a:xfrm>
            <a:off x="971600" y="4293096"/>
            <a:ext cx="1656184" cy="100811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err="1" smtClean="0">
                <a:solidFill>
                  <a:schemeClr val="tx1"/>
                </a:solidFill>
              </a:rPr>
              <a:t>Neurotoxicity</a:t>
            </a:r>
            <a:r>
              <a:rPr lang="nl-BE" sz="1400" dirty="0" smtClean="0">
                <a:solidFill>
                  <a:schemeClr val="tx1"/>
                </a:solidFill>
              </a:rPr>
              <a:t> analysis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(N=265)</a:t>
            </a:r>
            <a:endParaRPr lang="nl-BE" sz="1400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/>
          <p:cNvCxnSpPr/>
          <p:nvPr/>
        </p:nvCxnSpPr>
        <p:spPr>
          <a:xfrm>
            <a:off x="1835696" y="2903674"/>
            <a:ext cx="0" cy="123553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/>
          <p:cNvSpPr txBox="1"/>
          <p:nvPr/>
        </p:nvSpPr>
        <p:spPr>
          <a:xfrm>
            <a:off x="107504" y="3142709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 err="1" smtClean="0"/>
              <a:t>Remove</a:t>
            </a:r>
            <a:r>
              <a:rPr lang="nl-BE" sz="1200" dirty="0" smtClean="0"/>
              <a:t> 1 case </a:t>
            </a:r>
            <a:r>
              <a:rPr lang="nl-BE" sz="1200" dirty="0" err="1" smtClean="0"/>
              <a:t>with</a:t>
            </a:r>
            <a:r>
              <a:rPr lang="nl-BE" sz="1200" dirty="0" smtClean="0"/>
              <a:t> pre-</a:t>
            </a:r>
            <a:r>
              <a:rPr lang="nl-BE" sz="1200" dirty="0" err="1" smtClean="0"/>
              <a:t>existing</a:t>
            </a:r>
            <a:r>
              <a:rPr lang="nl-BE" sz="1200" dirty="0" smtClean="0"/>
              <a:t> </a:t>
            </a:r>
            <a:r>
              <a:rPr lang="nl-BE" sz="1200" dirty="0" err="1" smtClean="0"/>
              <a:t>neuropathy</a:t>
            </a:r>
            <a:endParaRPr lang="nl-BE" sz="1200" dirty="0"/>
          </a:p>
        </p:txBody>
      </p:sp>
      <p:cxnSp>
        <p:nvCxnSpPr>
          <p:cNvPr id="22" name="Rechte verbindingslijn met pijl 21"/>
          <p:cNvCxnSpPr/>
          <p:nvPr/>
        </p:nvCxnSpPr>
        <p:spPr>
          <a:xfrm>
            <a:off x="4067944" y="2975682"/>
            <a:ext cx="1352260" cy="100963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/>
          <p:cNvSpPr txBox="1"/>
          <p:nvPr/>
        </p:nvSpPr>
        <p:spPr>
          <a:xfrm>
            <a:off x="4644008" y="2996952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 err="1" smtClean="0"/>
              <a:t>Remove</a:t>
            </a:r>
            <a:r>
              <a:rPr lang="nl-BE" sz="1200" dirty="0" smtClean="0"/>
              <a:t> cases </a:t>
            </a:r>
            <a:r>
              <a:rPr lang="nl-BE" sz="1200" dirty="0" err="1" smtClean="0"/>
              <a:t>with</a:t>
            </a:r>
            <a:r>
              <a:rPr lang="nl-BE" sz="1200" dirty="0" smtClean="0"/>
              <a:t> incomplete </a:t>
            </a:r>
            <a:r>
              <a:rPr lang="nl-BE" sz="1200" dirty="0" err="1" smtClean="0"/>
              <a:t>hematologic</a:t>
            </a:r>
            <a:r>
              <a:rPr lang="nl-BE" sz="1200" dirty="0" smtClean="0"/>
              <a:t> </a:t>
            </a:r>
            <a:r>
              <a:rPr lang="nl-BE" sz="1200" dirty="0" err="1" smtClean="0"/>
              <a:t>toxicity</a:t>
            </a:r>
            <a:r>
              <a:rPr lang="nl-BE" sz="1200" dirty="0" smtClean="0"/>
              <a:t> data</a:t>
            </a:r>
            <a:endParaRPr lang="nl-BE" sz="1200" dirty="0"/>
          </a:p>
        </p:txBody>
      </p:sp>
      <p:sp>
        <p:nvSpPr>
          <p:cNvPr id="34" name="Tekstvak 33"/>
          <p:cNvSpPr txBox="1"/>
          <p:nvPr/>
        </p:nvSpPr>
        <p:spPr>
          <a:xfrm>
            <a:off x="6159647" y="3985319"/>
            <a:ext cx="572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/>
              <a:t>N=50</a:t>
            </a:r>
            <a:endParaRPr lang="nl-BE" sz="1400" dirty="0"/>
          </a:p>
        </p:txBody>
      </p:sp>
      <p:sp>
        <p:nvSpPr>
          <p:cNvPr id="35" name="Tekstvak 34"/>
          <p:cNvSpPr txBox="1"/>
          <p:nvPr/>
        </p:nvSpPr>
        <p:spPr>
          <a:xfrm>
            <a:off x="5420204" y="3985319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/>
              <a:t>N=240</a:t>
            </a:r>
            <a:endParaRPr lang="nl-BE" sz="1400" dirty="0"/>
          </a:p>
        </p:txBody>
      </p:sp>
      <p:cxnSp>
        <p:nvCxnSpPr>
          <p:cNvPr id="36" name="Rechte verbindingslijn met pijl 35"/>
          <p:cNvCxnSpPr/>
          <p:nvPr/>
        </p:nvCxnSpPr>
        <p:spPr>
          <a:xfrm>
            <a:off x="6372200" y="2903674"/>
            <a:ext cx="0" cy="102938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>
            <a:off x="3779912" y="2924944"/>
            <a:ext cx="0" cy="121426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fgeronde rechthoek 37"/>
          <p:cNvSpPr/>
          <p:nvPr/>
        </p:nvSpPr>
        <p:spPr>
          <a:xfrm>
            <a:off x="2987824" y="4293096"/>
            <a:ext cx="1656184" cy="100811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PFI / OS 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analysis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(N=266)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40" name="Afgeronde rechthoek 39"/>
          <p:cNvSpPr/>
          <p:nvPr/>
        </p:nvSpPr>
        <p:spPr>
          <a:xfrm>
            <a:off x="5652120" y="4293096"/>
            <a:ext cx="1656184" cy="100811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err="1" smtClean="0">
                <a:solidFill>
                  <a:schemeClr val="tx1"/>
                </a:solidFill>
              </a:rPr>
              <a:t>Hematologic</a:t>
            </a:r>
            <a:endParaRPr lang="nl-BE" sz="1400" dirty="0" smtClean="0">
              <a:solidFill>
                <a:schemeClr val="tx1"/>
              </a:solidFill>
            </a:endParaRPr>
          </a:p>
          <a:p>
            <a:pPr algn="ctr"/>
            <a:r>
              <a:rPr lang="nl-BE" sz="1400" dirty="0" err="1" smtClean="0">
                <a:solidFill>
                  <a:schemeClr val="tx1"/>
                </a:solidFill>
              </a:rPr>
              <a:t>toxicity</a:t>
            </a:r>
            <a:r>
              <a:rPr lang="nl-BE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analysis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(N=290)</a:t>
            </a:r>
            <a:endParaRPr lang="nl-B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0642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60</Words>
  <Application>Microsoft Office PowerPoint</Application>
  <PresentationFormat>Diavoorstelling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UZL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Sandrina Lambrechts</dc:creator>
  <cp:lastModifiedBy>Sandrina Lambrechts</cp:lastModifiedBy>
  <cp:revision>12</cp:revision>
  <cp:lastPrinted>2014-03-20T13:45:03Z</cp:lastPrinted>
  <dcterms:created xsi:type="dcterms:W3CDTF">2014-03-20T12:45:40Z</dcterms:created>
  <dcterms:modified xsi:type="dcterms:W3CDTF">2014-10-31T23:16:28Z</dcterms:modified>
</cp:coreProperties>
</file>