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3" r:id="rId2"/>
    <p:sldId id="257" r:id="rId3"/>
    <p:sldId id="256" r:id="rId4"/>
    <p:sldId id="268" r:id="rId5"/>
    <p:sldId id="289" r:id="rId6"/>
    <p:sldId id="290" r:id="rId7"/>
    <p:sldId id="291" r:id="rId8"/>
    <p:sldId id="288" r:id="rId9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2" d="100"/>
          <a:sy n="52" d="100"/>
        </p:scale>
        <p:origin x="68" y="14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0300555-DC59-4A14-1EEC-A117F087111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088A166D-A4D4-CDE2-D049-987357CAD0F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0B86F84-A473-C4E9-66EF-906351EFF2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EBFBD-4613-41F5-9E18-53A4FE270CC5}" type="datetimeFigureOut">
              <a:rPr lang="zh-CN" altLang="en-US" smtClean="0"/>
              <a:t>2025/9/17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81C599F-C379-67F1-A884-7C02AF8BC2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756CEDD-E543-E550-AD37-E183924221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A034B-C2DC-47CE-9E2E-D708B9F5BF8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659796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5D049D8-CBB8-8B95-C3BB-B7607BE06E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391D5802-9012-57B1-E837-269748767F4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059961E-36F9-E4AE-DC5D-D0A26AA275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EBFBD-4613-41F5-9E18-53A4FE270CC5}" type="datetimeFigureOut">
              <a:rPr lang="zh-CN" altLang="en-US" smtClean="0"/>
              <a:t>2025/9/17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28E7D51-7803-8717-0866-3C0B7A51FD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99B29D0-C3DB-489C-4596-730D8C37C7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A034B-C2DC-47CE-9E2E-D708B9F5BF8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810505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76FD69DB-E82B-CF4B-D237-73DFBBB3A0A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5BAA6AF8-1DD6-31CF-CC2C-7F04CA5559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B627D4C-94C5-B44E-43AF-9FDCCFCCC4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EBFBD-4613-41F5-9E18-53A4FE270CC5}" type="datetimeFigureOut">
              <a:rPr lang="zh-CN" altLang="en-US" smtClean="0"/>
              <a:t>2025/9/17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2CFCC03-9BAB-3262-FBFD-969647EB17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6DD24781-C654-11A0-94B7-B12A6CF829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A034B-C2DC-47CE-9E2E-D708B9F5BF8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924194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C032084-7656-C3A7-F2B1-C0C098AFD0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C6E9D114-FBE2-88C7-8C52-65C7CF573F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FD35625-2F9B-B01F-78B2-65CEC1914E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EBFBD-4613-41F5-9E18-53A4FE270CC5}" type="datetimeFigureOut">
              <a:rPr lang="zh-CN" altLang="en-US" smtClean="0"/>
              <a:t>2025/9/17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A15F1F9-175E-9B67-CD1B-DA5A8AB2EB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8E197EC-FD9F-FE2A-381F-3FFF57D7F0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A034B-C2DC-47CE-9E2E-D708B9F5BF8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659731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7E4F156-B827-79E1-9D35-A822A356F1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1258F9AE-686B-626A-E3C0-9D5FE4F9E6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D1798BE-1257-7445-CDE6-6DC84F3C42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EBFBD-4613-41F5-9E18-53A4FE270CC5}" type="datetimeFigureOut">
              <a:rPr lang="zh-CN" altLang="en-US" smtClean="0"/>
              <a:t>2025/9/17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EC0CF27-5F62-7FA8-DE66-27BB18AA5C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6D57A802-B13B-3F07-0A54-D546D5D492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A034B-C2DC-47CE-9E2E-D708B9F5BF8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883294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B92D801-4611-09E4-FBCC-A329DAD1FF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6D505095-0533-BC23-A543-842E8D32C5D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4BD69894-6316-4408-5A76-70EA44F25DE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FFD825A4-A165-10F9-56C0-7251D6AE7D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EBFBD-4613-41F5-9E18-53A4FE270CC5}" type="datetimeFigureOut">
              <a:rPr lang="zh-CN" altLang="en-US" smtClean="0"/>
              <a:t>2025/9/17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F3A46CA9-1123-3401-9929-CADE662109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DA823A3E-40A2-B044-F255-7F8CF293E5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A034B-C2DC-47CE-9E2E-D708B9F5BF8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92683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2260B94-91D9-7A36-2955-35DD6BEC16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F4D4F773-73AC-58B1-3643-2F016A301C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E0362625-A0BC-D932-DF77-2A04673B07A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61C47897-C18A-3989-A06D-028669D7ED4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D9EBDDC0-C8CF-BDE7-4988-83446F8A6E8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884C5636-0E69-6DC4-AC65-E2679B2139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EBFBD-4613-41F5-9E18-53A4FE270CC5}" type="datetimeFigureOut">
              <a:rPr lang="zh-CN" altLang="en-US" smtClean="0"/>
              <a:t>2025/9/17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CD73FEC2-C6E2-8714-3348-6464A992DA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93E01417-0A78-B251-1E7E-996991F3C4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A034B-C2DC-47CE-9E2E-D708B9F5BF8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030773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8884350-B7D0-AEF0-6588-37DE8E3D89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02B21F89-6E57-FFB7-AA9E-9959C3533A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EBFBD-4613-41F5-9E18-53A4FE270CC5}" type="datetimeFigureOut">
              <a:rPr lang="zh-CN" altLang="en-US" smtClean="0"/>
              <a:t>2025/9/17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B2C51971-3142-C443-0C5C-CC06E9B4BE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1631F3DA-9A3F-059E-B925-70CA4FEBD2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A034B-C2DC-47CE-9E2E-D708B9F5BF8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649491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DCEE76AB-B8BD-3356-0A6A-6E68E9A580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EBFBD-4613-41F5-9E18-53A4FE270CC5}" type="datetimeFigureOut">
              <a:rPr lang="zh-CN" altLang="en-US" smtClean="0"/>
              <a:t>2025/9/17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BAEA807C-7B78-9EDB-ABA4-3D774B2D93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7EFD1EE3-C3CF-D6BE-93CD-D01E113AAA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A034B-C2DC-47CE-9E2E-D708B9F5BF8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901438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DF59AF0-183F-46FD-B4C8-A807E706D4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CDD0E587-EFF8-33E1-A9DE-E1B67FE760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4644F05A-5791-2799-4145-B3A004741B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FE28B821-39E8-267C-E88A-70936562E9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EBFBD-4613-41F5-9E18-53A4FE270CC5}" type="datetimeFigureOut">
              <a:rPr lang="zh-CN" altLang="en-US" smtClean="0"/>
              <a:t>2025/9/17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AD510DD6-38A7-BACC-C499-3DDC16620D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16910AE4-9501-6513-AFCF-9BB77F2DBA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A034B-C2DC-47CE-9E2E-D708B9F5BF8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425116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BC5328A-3F80-7EBF-2644-D0C8F7660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EA5FC9B7-FCCA-FD2A-6C9D-1861F702F77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4ECDB454-E450-3B7C-470E-41366E7C32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B674DFA2-9C91-A346-EFE2-4AC72130E7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EBFBD-4613-41F5-9E18-53A4FE270CC5}" type="datetimeFigureOut">
              <a:rPr lang="zh-CN" altLang="en-US" smtClean="0"/>
              <a:t>2025/9/17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EBB6409A-D2B3-E2A2-2C05-709A712302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37BD1E16-9B64-4D31-7B0E-38A559D212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A034B-C2DC-47CE-9E2E-D708B9F5BF8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427432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901BD5DF-D965-D500-42B3-E2F113B414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6B1F95D5-F8ED-24A1-F0A1-7BCE95C4CE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3BED77B-EC10-0DFF-3D86-9EDF642FBB7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5EBFBD-4613-41F5-9E18-53A4FE270CC5}" type="datetimeFigureOut">
              <a:rPr lang="zh-CN" altLang="en-US" smtClean="0"/>
              <a:t>2025/9/17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590C156-299B-2719-D869-159512DFB56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F87251F-16F2-455E-ACC2-6EF3D09EA25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1A034B-C2DC-47CE-9E2E-D708B9F5BF8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816219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image" Target="../media/image12.pn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10" Type="http://schemas.openxmlformats.org/officeDocument/2006/relationships/image" Target="../media/image37.png"/><Relationship Id="rId4" Type="http://schemas.openxmlformats.org/officeDocument/2006/relationships/image" Target="../media/image31.png"/><Relationship Id="rId9" Type="http://schemas.openxmlformats.org/officeDocument/2006/relationships/image" Target="../media/image3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39.png"/><Relationship Id="rId7" Type="http://schemas.openxmlformats.org/officeDocument/2006/relationships/image" Target="../media/image43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46.png"/><Relationship Id="rId7" Type="http://schemas.openxmlformats.org/officeDocument/2006/relationships/image" Target="../media/image50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Relationship Id="rId9" Type="http://schemas.openxmlformats.org/officeDocument/2006/relationships/image" Target="../media/image5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7" Type="http://schemas.openxmlformats.org/officeDocument/2006/relationships/image" Target="../media/image58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D6B9FFE9-330A-60DF-300B-B164E1EC5BEB}"/>
              </a:ext>
            </a:extLst>
          </p:cNvPr>
          <p:cNvSpPr txBox="1"/>
          <p:nvPr/>
        </p:nvSpPr>
        <p:spPr>
          <a:xfrm>
            <a:off x="2272747" y="264420"/>
            <a:ext cx="11464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Figure 1D</a:t>
            </a:r>
            <a:endParaRPr lang="zh-CN" altLang="en-US" dirty="0"/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19257F09-2C70-2223-B190-E2DD727EB4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74913"/>
            <a:ext cx="5464302" cy="6183087"/>
          </a:xfrm>
          <a:prstGeom prst="rect">
            <a:avLst/>
          </a:prstGeom>
        </p:spPr>
      </p:pic>
      <p:sp>
        <p:nvSpPr>
          <p:cNvPr id="5" name="文本框 4">
            <a:extLst>
              <a:ext uri="{FF2B5EF4-FFF2-40B4-BE49-F238E27FC236}">
                <a16:creationId xmlns:a16="http://schemas.microsoft.com/office/drawing/2014/main" id="{EA78CB9B-BC8D-0560-1CC6-BE3FD201A5EE}"/>
              </a:ext>
            </a:extLst>
          </p:cNvPr>
          <p:cNvSpPr txBox="1"/>
          <p:nvPr/>
        </p:nvSpPr>
        <p:spPr>
          <a:xfrm>
            <a:off x="6785955" y="251720"/>
            <a:ext cx="11560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Figure 1N</a:t>
            </a:r>
            <a:endParaRPr lang="zh-CN" altLang="en-US" dirty="0"/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46E3666C-E885-8C8F-0B86-509D53AD3B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24026" y="3774750"/>
            <a:ext cx="1339869" cy="1017979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91D45CB7-5C9C-B159-9034-0AE47F65E87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24026" y="4871133"/>
            <a:ext cx="1332523" cy="1242488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62C10991-4271-C2CD-FE15-99D3EC24ADA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27700" y="1797106"/>
            <a:ext cx="1332523" cy="1860730"/>
          </a:xfrm>
          <a:prstGeom prst="rect">
            <a:avLst/>
          </a:prstGeom>
        </p:spPr>
      </p:pic>
      <p:sp>
        <p:nvSpPr>
          <p:cNvPr id="11" name="文本框 10">
            <a:extLst>
              <a:ext uri="{FF2B5EF4-FFF2-40B4-BE49-F238E27FC236}">
                <a16:creationId xmlns:a16="http://schemas.microsoft.com/office/drawing/2014/main" id="{FD412F3C-6843-FC19-7EC3-54CD8A9B9814}"/>
              </a:ext>
            </a:extLst>
          </p:cNvPr>
          <p:cNvSpPr txBox="1"/>
          <p:nvPr/>
        </p:nvSpPr>
        <p:spPr>
          <a:xfrm>
            <a:off x="7164304" y="2385946"/>
            <a:ext cx="7056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FLAG</a:t>
            </a:r>
            <a:endParaRPr lang="zh-CN" altLang="en-US" dirty="0"/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20A07801-EDFA-D450-C83A-239D7A78A14C}"/>
              </a:ext>
            </a:extLst>
          </p:cNvPr>
          <p:cNvSpPr/>
          <p:nvPr/>
        </p:nvSpPr>
        <p:spPr>
          <a:xfrm>
            <a:off x="6984063" y="2764116"/>
            <a:ext cx="998823" cy="335559"/>
          </a:xfrm>
          <a:prstGeom prst="rect">
            <a:avLst/>
          </a:prstGeom>
          <a:noFill/>
          <a:ln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A2C4303D-8693-C219-EAAC-5AF5BAF03534}"/>
              </a:ext>
            </a:extLst>
          </p:cNvPr>
          <p:cNvSpPr txBox="1"/>
          <p:nvPr/>
        </p:nvSpPr>
        <p:spPr>
          <a:xfrm>
            <a:off x="5842404" y="1503469"/>
            <a:ext cx="11416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FLAG tag:</a:t>
            </a:r>
            <a:endParaRPr lang="zh-CN" altLang="en-US" dirty="0"/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447F244D-1264-D9D9-4228-0E3041887AF7}"/>
              </a:ext>
            </a:extLst>
          </p:cNvPr>
          <p:cNvSpPr txBox="1"/>
          <p:nvPr/>
        </p:nvSpPr>
        <p:spPr>
          <a:xfrm rot="16200000">
            <a:off x="6750325" y="1110893"/>
            <a:ext cx="11544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YAP1-WT</a:t>
            </a:r>
            <a:endParaRPr lang="zh-CN" altLang="en-US" dirty="0"/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35FC7416-B175-3D2A-9644-DCA77EB73D84}"/>
              </a:ext>
            </a:extLst>
          </p:cNvPr>
          <p:cNvSpPr txBox="1"/>
          <p:nvPr/>
        </p:nvSpPr>
        <p:spPr>
          <a:xfrm rot="16200000">
            <a:off x="6639436" y="1271193"/>
            <a:ext cx="8338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Vector</a:t>
            </a:r>
            <a:endParaRPr lang="zh-CN" altLang="en-US" dirty="0"/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9023D909-8FE2-D026-B8FA-F09E3497CA2D}"/>
              </a:ext>
            </a:extLst>
          </p:cNvPr>
          <p:cNvSpPr txBox="1"/>
          <p:nvPr/>
        </p:nvSpPr>
        <p:spPr>
          <a:xfrm rot="16200000">
            <a:off x="7264652" y="1082841"/>
            <a:ext cx="12105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YAP1-6SA</a:t>
            </a:r>
            <a:endParaRPr lang="zh-CN" altLang="en-US" dirty="0"/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3809E673-3AD7-6669-6ED2-2D848A8F8295}"/>
              </a:ext>
            </a:extLst>
          </p:cNvPr>
          <p:cNvSpPr txBox="1"/>
          <p:nvPr/>
        </p:nvSpPr>
        <p:spPr>
          <a:xfrm rot="16200000">
            <a:off x="6993462" y="1082841"/>
            <a:ext cx="12105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YAP1-5SA</a:t>
            </a:r>
            <a:endParaRPr lang="zh-CN" altLang="en-US" dirty="0"/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C0DBE93C-685E-BD5B-C450-5717E886CD84}"/>
              </a:ext>
            </a:extLst>
          </p:cNvPr>
          <p:cNvSpPr/>
          <p:nvPr/>
        </p:nvSpPr>
        <p:spPr>
          <a:xfrm>
            <a:off x="6984064" y="3862398"/>
            <a:ext cx="1040762" cy="335559"/>
          </a:xfrm>
          <a:prstGeom prst="rect">
            <a:avLst/>
          </a:prstGeom>
          <a:noFill/>
          <a:ln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文本框 20">
            <a:extLst>
              <a:ext uri="{FF2B5EF4-FFF2-40B4-BE49-F238E27FC236}">
                <a16:creationId xmlns:a16="http://schemas.microsoft.com/office/drawing/2014/main" id="{08B14E71-08D5-6F04-9EAF-D68E21345AAA}"/>
              </a:ext>
            </a:extLst>
          </p:cNvPr>
          <p:cNvSpPr txBox="1"/>
          <p:nvPr/>
        </p:nvSpPr>
        <p:spPr>
          <a:xfrm>
            <a:off x="7079818" y="4987930"/>
            <a:ext cx="9332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GAPDH</a:t>
            </a:r>
            <a:endParaRPr lang="zh-CN" altLang="en-US" dirty="0"/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17E717DA-1325-101C-9107-20E399463D10}"/>
              </a:ext>
            </a:extLst>
          </p:cNvPr>
          <p:cNvSpPr/>
          <p:nvPr/>
        </p:nvSpPr>
        <p:spPr>
          <a:xfrm>
            <a:off x="7012821" y="5353518"/>
            <a:ext cx="998823" cy="335559"/>
          </a:xfrm>
          <a:prstGeom prst="rect">
            <a:avLst/>
          </a:prstGeom>
          <a:noFill/>
          <a:ln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文本框 22">
            <a:extLst>
              <a:ext uri="{FF2B5EF4-FFF2-40B4-BE49-F238E27FC236}">
                <a16:creationId xmlns:a16="http://schemas.microsoft.com/office/drawing/2014/main" id="{962F1EFA-C0DD-8FE7-5D84-AE613E8A082B}"/>
              </a:ext>
            </a:extLst>
          </p:cNvPr>
          <p:cNvSpPr txBox="1"/>
          <p:nvPr/>
        </p:nvSpPr>
        <p:spPr>
          <a:xfrm>
            <a:off x="6083090" y="4185600"/>
            <a:ext cx="280076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dirty="0"/>
              <a:t>CD70</a:t>
            </a:r>
          </a:p>
          <a:p>
            <a:pPr algn="ctr"/>
            <a:r>
              <a:rPr lang="en-US" altLang="zh-CN" dirty="0"/>
              <a:t>(67749-1-AP, </a:t>
            </a:r>
            <a:r>
              <a:rPr lang="en-US" altLang="zh-CN" dirty="0" err="1"/>
              <a:t>Proteintech</a:t>
            </a:r>
            <a:r>
              <a:rPr lang="en-US" altLang="zh-CN" dirty="0"/>
              <a:t>)</a:t>
            </a:r>
            <a:endParaRPr lang="zh-CN" altLang="en-US" dirty="0"/>
          </a:p>
        </p:txBody>
      </p:sp>
      <p:sp>
        <p:nvSpPr>
          <p:cNvPr id="82" name="文本框 81">
            <a:extLst>
              <a:ext uri="{FF2B5EF4-FFF2-40B4-BE49-F238E27FC236}">
                <a16:creationId xmlns:a16="http://schemas.microsoft.com/office/drawing/2014/main" id="{7EF9163D-AABC-2804-9979-C592C953B5D8}"/>
              </a:ext>
            </a:extLst>
          </p:cNvPr>
          <p:cNvSpPr txBox="1"/>
          <p:nvPr/>
        </p:nvSpPr>
        <p:spPr>
          <a:xfrm>
            <a:off x="10011819" y="156246"/>
            <a:ext cx="1162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Figure 1Q</a:t>
            </a:r>
            <a:endParaRPr lang="zh-CN" altLang="en-US" dirty="0"/>
          </a:p>
        </p:txBody>
      </p:sp>
      <p:pic>
        <p:nvPicPr>
          <p:cNvPr id="83" name="图片 82">
            <a:extLst>
              <a:ext uri="{FF2B5EF4-FFF2-40B4-BE49-F238E27FC236}">
                <a16:creationId xmlns:a16="http://schemas.microsoft.com/office/drawing/2014/main" id="{C68F6256-918E-8CEC-22DA-85D740A0420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769154" y="4202297"/>
            <a:ext cx="1556494" cy="1345614"/>
          </a:xfrm>
          <a:prstGeom prst="rect">
            <a:avLst/>
          </a:prstGeom>
        </p:spPr>
      </p:pic>
      <p:pic>
        <p:nvPicPr>
          <p:cNvPr id="84" name="图片 83">
            <a:extLst>
              <a:ext uri="{FF2B5EF4-FFF2-40B4-BE49-F238E27FC236}">
                <a16:creationId xmlns:a16="http://schemas.microsoft.com/office/drawing/2014/main" id="{8B411A62-ACC2-6EE6-CE84-E944CEE4DC6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769154" y="1675754"/>
            <a:ext cx="1568580" cy="1412211"/>
          </a:xfrm>
          <a:prstGeom prst="rect">
            <a:avLst/>
          </a:prstGeom>
        </p:spPr>
      </p:pic>
      <p:pic>
        <p:nvPicPr>
          <p:cNvPr id="85" name="图片 84">
            <a:extLst>
              <a:ext uri="{FF2B5EF4-FFF2-40B4-BE49-F238E27FC236}">
                <a16:creationId xmlns:a16="http://schemas.microsoft.com/office/drawing/2014/main" id="{D4CF078F-B4D4-D26A-C4F4-63892219EC3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769154" y="5315366"/>
            <a:ext cx="1556494" cy="1332806"/>
          </a:xfrm>
          <a:prstGeom prst="rect">
            <a:avLst/>
          </a:prstGeom>
        </p:spPr>
      </p:pic>
      <p:pic>
        <p:nvPicPr>
          <p:cNvPr id="86" name="图片 85">
            <a:extLst>
              <a:ext uri="{FF2B5EF4-FFF2-40B4-BE49-F238E27FC236}">
                <a16:creationId xmlns:a16="http://schemas.microsoft.com/office/drawing/2014/main" id="{FE46C24A-70C1-4EE0-7663-0C43EA1E533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769153" y="2850205"/>
            <a:ext cx="1556607" cy="1157589"/>
          </a:xfrm>
          <a:prstGeom prst="rect">
            <a:avLst/>
          </a:prstGeom>
        </p:spPr>
      </p:pic>
      <p:sp>
        <p:nvSpPr>
          <p:cNvPr id="87" name="矩形 86">
            <a:extLst>
              <a:ext uri="{FF2B5EF4-FFF2-40B4-BE49-F238E27FC236}">
                <a16:creationId xmlns:a16="http://schemas.microsoft.com/office/drawing/2014/main" id="{2EF79F89-8BDD-10F3-7463-DBD6995AF54E}"/>
              </a:ext>
            </a:extLst>
          </p:cNvPr>
          <p:cNvSpPr/>
          <p:nvPr/>
        </p:nvSpPr>
        <p:spPr>
          <a:xfrm>
            <a:off x="10011819" y="3275741"/>
            <a:ext cx="1277063" cy="531085"/>
          </a:xfrm>
          <a:prstGeom prst="rect">
            <a:avLst/>
          </a:prstGeom>
          <a:noFill/>
          <a:ln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8" name="文本框 87">
            <a:extLst>
              <a:ext uri="{FF2B5EF4-FFF2-40B4-BE49-F238E27FC236}">
                <a16:creationId xmlns:a16="http://schemas.microsoft.com/office/drawing/2014/main" id="{9B407D1C-310F-F703-14D3-754F6AC9302E}"/>
              </a:ext>
            </a:extLst>
          </p:cNvPr>
          <p:cNvSpPr txBox="1"/>
          <p:nvPr/>
        </p:nvSpPr>
        <p:spPr>
          <a:xfrm>
            <a:off x="10128807" y="1641046"/>
            <a:ext cx="8919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YAP1</a:t>
            </a:r>
            <a:endParaRPr lang="zh-CN" altLang="en-US" dirty="0"/>
          </a:p>
        </p:txBody>
      </p:sp>
      <p:sp>
        <p:nvSpPr>
          <p:cNvPr id="89" name="文本框 88">
            <a:extLst>
              <a:ext uri="{FF2B5EF4-FFF2-40B4-BE49-F238E27FC236}">
                <a16:creationId xmlns:a16="http://schemas.microsoft.com/office/drawing/2014/main" id="{DEF05CC3-1FB3-5344-63A6-E4AA6209C9B2}"/>
              </a:ext>
            </a:extLst>
          </p:cNvPr>
          <p:cNvSpPr txBox="1"/>
          <p:nvPr/>
        </p:nvSpPr>
        <p:spPr>
          <a:xfrm>
            <a:off x="10050793" y="2953909"/>
            <a:ext cx="11284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RUNX1</a:t>
            </a:r>
            <a:endParaRPr lang="zh-CN" altLang="en-US" dirty="0"/>
          </a:p>
        </p:txBody>
      </p:sp>
      <p:sp>
        <p:nvSpPr>
          <p:cNvPr id="90" name="矩形 89">
            <a:extLst>
              <a:ext uri="{FF2B5EF4-FFF2-40B4-BE49-F238E27FC236}">
                <a16:creationId xmlns:a16="http://schemas.microsoft.com/office/drawing/2014/main" id="{E8885829-EDFE-F6F6-B005-3D9E53F8C062}"/>
              </a:ext>
            </a:extLst>
          </p:cNvPr>
          <p:cNvSpPr/>
          <p:nvPr/>
        </p:nvSpPr>
        <p:spPr>
          <a:xfrm>
            <a:off x="9996058" y="5881116"/>
            <a:ext cx="1292824" cy="471860"/>
          </a:xfrm>
          <a:prstGeom prst="rect">
            <a:avLst/>
          </a:prstGeom>
          <a:noFill/>
          <a:ln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1" name="文本框 90">
            <a:extLst>
              <a:ext uri="{FF2B5EF4-FFF2-40B4-BE49-F238E27FC236}">
                <a16:creationId xmlns:a16="http://schemas.microsoft.com/office/drawing/2014/main" id="{34400E33-BF8E-0B6F-522B-665DC9F25205}"/>
              </a:ext>
            </a:extLst>
          </p:cNvPr>
          <p:cNvSpPr txBox="1"/>
          <p:nvPr/>
        </p:nvSpPr>
        <p:spPr>
          <a:xfrm>
            <a:off x="10035032" y="5511784"/>
            <a:ext cx="11284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RUNX1</a:t>
            </a:r>
            <a:endParaRPr lang="zh-CN" altLang="en-US" dirty="0"/>
          </a:p>
        </p:txBody>
      </p:sp>
      <p:sp>
        <p:nvSpPr>
          <p:cNvPr id="92" name="矩形 91">
            <a:extLst>
              <a:ext uri="{FF2B5EF4-FFF2-40B4-BE49-F238E27FC236}">
                <a16:creationId xmlns:a16="http://schemas.microsoft.com/office/drawing/2014/main" id="{F2EEF6A5-9D25-C734-04C1-DC35D7A1E3EC}"/>
              </a:ext>
            </a:extLst>
          </p:cNvPr>
          <p:cNvSpPr/>
          <p:nvPr/>
        </p:nvSpPr>
        <p:spPr>
          <a:xfrm>
            <a:off x="9979954" y="1953655"/>
            <a:ext cx="1308927" cy="424536"/>
          </a:xfrm>
          <a:prstGeom prst="rect">
            <a:avLst/>
          </a:prstGeom>
          <a:noFill/>
          <a:ln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3" name="文本框 92">
            <a:extLst>
              <a:ext uri="{FF2B5EF4-FFF2-40B4-BE49-F238E27FC236}">
                <a16:creationId xmlns:a16="http://schemas.microsoft.com/office/drawing/2014/main" id="{3A6A77B1-2B50-DBB7-5730-337F28D07C5D}"/>
              </a:ext>
            </a:extLst>
          </p:cNvPr>
          <p:cNvSpPr txBox="1"/>
          <p:nvPr/>
        </p:nvSpPr>
        <p:spPr>
          <a:xfrm>
            <a:off x="10144568" y="4667217"/>
            <a:ext cx="8919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YAP1</a:t>
            </a:r>
            <a:endParaRPr lang="zh-CN" altLang="en-US" dirty="0"/>
          </a:p>
        </p:txBody>
      </p:sp>
      <p:sp>
        <p:nvSpPr>
          <p:cNvPr id="94" name="矩形 93">
            <a:extLst>
              <a:ext uri="{FF2B5EF4-FFF2-40B4-BE49-F238E27FC236}">
                <a16:creationId xmlns:a16="http://schemas.microsoft.com/office/drawing/2014/main" id="{C59D6197-5C05-6D5D-BFD8-29ED6C6B7FC9}"/>
              </a:ext>
            </a:extLst>
          </p:cNvPr>
          <p:cNvSpPr/>
          <p:nvPr/>
        </p:nvSpPr>
        <p:spPr>
          <a:xfrm>
            <a:off x="9990002" y="4388353"/>
            <a:ext cx="1298880" cy="369332"/>
          </a:xfrm>
          <a:prstGeom prst="rect">
            <a:avLst/>
          </a:prstGeom>
          <a:noFill/>
          <a:ln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5" name="文本框 94">
            <a:extLst>
              <a:ext uri="{FF2B5EF4-FFF2-40B4-BE49-F238E27FC236}">
                <a16:creationId xmlns:a16="http://schemas.microsoft.com/office/drawing/2014/main" id="{EFFF6E4F-C2B3-B8DD-F4AF-B54D70C70336}"/>
              </a:ext>
            </a:extLst>
          </p:cNvPr>
          <p:cNvSpPr txBox="1"/>
          <p:nvPr/>
        </p:nvSpPr>
        <p:spPr>
          <a:xfrm rot="16200000">
            <a:off x="10201306" y="1301883"/>
            <a:ext cx="5309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IgG</a:t>
            </a:r>
            <a:endParaRPr lang="zh-CN" altLang="en-US" dirty="0"/>
          </a:p>
        </p:txBody>
      </p:sp>
      <p:sp>
        <p:nvSpPr>
          <p:cNvPr id="66" name="文本框 65">
            <a:extLst>
              <a:ext uri="{FF2B5EF4-FFF2-40B4-BE49-F238E27FC236}">
                <a16:creationId xmlns:a16="http://schemas.microsoft.com/office/drawing/2014/main" id="{CF540666-CB40-07C1-56DD-AC111AEDFFF2}"/>
              </a:ext>
            </a:extLst>
          </p:cNvPr>
          <p:cNvSpPr txBox="1"/>
          <p:nvPr/>
        </p:nvSpPr>
        <p:spPr>
          <a:xfrm rot="16200000">
            <a:off x="9796820" y="1216123"/>
            <a:ext cx="7024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Input</a:t>
            </a:r>
            <a:endParaRPr lang="zh-CN" altLang="en-US" dirty="0"/>
          </a:p>
        </p:txBody>
      </p:sp>
      <p:sp>
        <p:nvSpPr>
          <p:cNvPr id="67" name="文本框 66">
            <a:extLst>
              <a:ext uri="{FF2B5EF4-FFF2-40B4-BE49-F238E27FC236}">
                <a16:creationId xmlns:a16="http://schemas.microsoft.com/office/drawing/2014/main" id="{1534B8B6-1105-7C6C-996A-293A3CA7A34E}"/>
              </a:ext>
            </a:extLst>
          </p:cNvPr>
          <p:cNvSpPr txBox="1"/>
          <p:nvPr/>
        </p:nvSpPr>
        <p:spPr>
          <a:xfrm rot="16200000">
            <a:off x="10507738" y="970863"/>
            <a:ext cx="11929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IP: RUNX1</a:t>
            </a:r>
            <a:endParaRPr lang="zh-CN" altLang="en-US" dirty="0"/>
          </a:p>
        </p:txBody>
      </p:sp>
      <p:sp>
        <p:nvSpPr>
          <p:cNvPr id="68" name="文本框 67">
            <a:extLst>
              <a:ext uri="{FF2B5EF4-FFF2-40B4-BE49-F238E27FC236}">
                <a16:creationId xmlns:a16="http://schemas.microsoft.com/office/drawing/2014/main" id="{E6AA84C5-2F8F-CC2C-15B4-92D829C0F979}"/>
              </a:ext>
            </a:extLst>
          </p:cNvPr>
          <p:cNvSpPr txBox="1"/>
          <p:nvPr/>
        </p:nvSpPr>
        <p:spPr>
          <a:xfrm rot="16200000">
            <a:off x="10282788" y="1064639"/>
            <a:ext cx="10054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IP: YAP1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8665154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7BBF65C5-9794-08D2-C566-A1D36D9931D3}"/>
              </a:ext>
            </a:extLst>
          </p:cNvPr>
          <p:cNvSpPr txBox="1"/>
          <p:nvPr/>
        </p:nvSpPr>
        <p:spPr>
          <a:xfrm>
            <a:off x="7996062" y="439296"/>
            <a:ext cx="11063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Figure 1S</a:t>
            </a:r>
            <a:endParaRPr lang="zh-CN" altLang="en-US" dirty="0"/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12A8C1D4-B654-542E-0619-4868A38DDF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93135" y="3430460"/>
            <a:ext cx="2175933" cy="676093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BC626590-150E-84F6-03A0-6980A27559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93135" y="1527677"/>
            <a:ext cx="2175933" cy="982679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C159F0EF-0341-4254-63E0-0093241384E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93135" y="2560287"/>
            <a:ext cx="2175933" cy="770312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0DF9CABC-1053-193E-2564-9C3CF061A10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93135" y="5673033"/>
            <a:ext cx="2175933" cy="1071848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F1B56387-4420-E5F4-79E7-6E4D4E714B0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93135" y="4206414"/>
            <a:ext cx="2175933" cy="1278984"/>
          </a:xfrm>
          <a:prstGeom prst="rect">
            <a:avLst/>
          </a:prstGeom>
        </p:spPr>
      </p:pic>
      <p:sp>
        <p:nvSpPr>
          <p:cNvPr id="15" name="矩形 14">
            <a:extLst>
              <a:ext uri="{FF2B5EF4-FFF2-40B4-BE49-F238E27FC236}">
                <a16:creationId xmlns:a16="http://schemas.microsoft.com/office/drawing/2014/main" id="{7C1874BD-21CB-78DF-F0A6-6FC54023F91B}"/>
              </a:ext>
            </a:extLst>
          </p:cNvPr>
          <p:cNvSpPr/>
          <p:nvPr/>
        </p:nvSpPr>
        <p:spPr>
          <a:xfrm>
            <a:off x="7861594" y="5806910"/>
            <a:ext cx="1718377" cy="251453"/>
          </a:xfrm>
          <a:prstGeom prst="rect">
            <a:avLst/>
          </a:prstGeom>
          <a:noFill/>
          <a:ln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097B2465-25D3-1BF2-0562-7A3052660149}"/>
              </a:ext>
            </a:extLst>
          </p:cNvPr>
          <p:cNvSpPr/>
          <p:nvPr/>
        </p:nvSpPr>
        <p:spPr>
          <a:xfrm>
            <a:off x="7721912" y="4703528"/>
            <a:ext cx="1790523" cy="305438"/>
          </a:xfrm>
          <a:prstGeom prst="rect">
            <a:avLst/>
          </a:prstGeom>
          <a:noFill/>
          <a:ln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9C8ACC51-F74D-A00A-971B-2513A022179D}"/>
              </a:ext>
            </a:extLst>
          </p:cNvPr>
          <p:cNvSpPr/>
          <p:nvPr/>
        </p:nvSpPr>
        <p:spPr>
          <a:xfrm>
            <a:off x="7861594" y="3662765"/>
            <a:ext cx="1718377" cy="257587"/>
          </a:xfrm>
          <a:prstGeom prst="rect">
            <a:avLst/>
          </a:prstGeom>
          <a:noFill/>
          <a:ln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C60DF20C-87B6-B8D2-805F-C4B71BCD64B4}"/>
              </a:ext>
            </a:extLst>
          </p:cNvPr>
          <p:cNvSpPr/>
          <p:nvPr/>
        </p:nvSpPr>
        <p:spPr>
          <a:xfrm>
            <a:off x="7861594" y="2576807"/>
            <a:ext cx="1718377" cy="335559"/>
          </a:xfrm>
          <a:prstGeom prst="rect">
            <a:avLst/>
          </a:prstGeom>
          <a:noFill/>
          <a:ln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9B5E15C2-6509-4C03-C24D-DC59BACA9DD9}"/>
              </a:ext>
            </a:extLst>
          </p:cNvPr>
          <p:cNvSpPr/>
          <p:nvPr/>
        </p:nvSpPr>
        <p:spPr>
          <a:xfrm>
            <a:off x="7861596" y="2172632"/>
            <a:ext cx="1718377" cy="287794"/>
          </a:xfrm>
          <a:prstGeom prst="rect">
            <a:avLst/>
          </a:prstGeom>
          <a:noFill/>
          <a:ln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DAD51E7B-2324-553E-AF33-3DDE986D7C77}"/>
              </a:ext>
            </a:extLst>
          </p:cNvPr>
          <p:cNvSpPr txBox="1"/>
          <p:nvPr/>
        </p:nvSpPr>
        <p:spPr>
          <a:xfrm>
            <a:off x="8367161" y="2928556"/>
            <a:ext cx="8947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RUNX1</a:t>
            </a:r>
            <a:endParaRPr lang="zh-CN" altLang="en-US" dirty="0"/>
          </a:p>
        </p:txBody>
      </p:sp>
      <p:sp>
        <p:nvSpPr>
          <p:cNvPr id="21" name="文本框 20">
            <a:extLst>
              <a:ext uri="{FF2B5EF4-FFF2-40B4-BE49-F238E27FC236}">
                <a16:creationId xmlns:a16="http://schemas.microsoft.com/office/drawing/2014/main" id="{AC267331-13C5-510B-03B9-DAC5CCD73399}"/>
              </a:ext>
            </a:extLst>
          </p:cNvPr>
          <p:cNvSpPr txBox="1"/>
          <p:nvPr/>
        </p:nvSpPr>
        <p:spPr>
          <a:xfrm>
            <a:off x="7180717" y="5021060"/>
            <a:ext cx="280076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dirty="0"/>
              <a:t>CD70</a:t>
            </a:r>
          </a:p>
          <a:p>
            <a:pPr algn="ctr"/>
            <a:r>
              <a:rPr lang="en-US" altLang="zh-CN" dirty="0"/>
              <a:t>(67749-1-AP, </a:t>
            </a:r>
            <a:r>
              <a:rPr lang="en-US" altLang="zh-CN" dirty="0" err="1"/>
              <a:t>Proteintech</a:t>
            </a:r>
            <a:r>
              <a:rPr lang="en-US" altLang="zh-CN" dirty="0"/>
              <a:t>)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22" name="文本框 21">
            <a:extLst>
              <a:ext uri="{FF2B5EF4-FFF2-40B4-BE49-F238E27FC236}">
                <a16:creationId xmlns:a16="http://schemas.microsoft.com/office/drawing/2014/main" id="{AF3283BF-60DC-6226-65CA-4DA435211071}"/>
              </a:ext>
            </a:extLst>
          </p:cNvPr>
          <p:cNvSpPr txBox="1"/>
          <p:nvPr/>
        </p:nvSpPr>
        <p:spPr>
          <a:xfrm>
            <a:off x="8216257" y="6066118"/>
            <a:ext cx="9332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GAPDH</a:t>
            </a:r>
            <a:endParaRPr lang="zh-CN" altLang="en-US" dirty="0"/>
          </a:p>
        </p:txBody>
      </p:sp>
      <p:sp>
        <p:nvSpPr>
          <p:cNvPr id="23" name="文本框 22">
            <a:extLst>
              <a:ext uri="{FF2B5EF4-FFF2-40B4-BE49-F238E27FC236}">
                <a16:creationId xmlns:a16="http://schemas.microsoft.com/office/drawing/2014/main" id="{31F91440-9B7E-DF85-EA9E-4BD354515883}"/>
              </a:ext>
            </a:extLst>
          </p:cNvPr>
          <p:cNvSpPr txBox="1"/>
          <p:nvPr/>
        </p:nvSpPr>
        <p:spPr>
          <a:xfrm>
            <a:off x="8286348" y="3802503"/>
            <a:ext cx="8146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PD-L1</a:t>
            </a:r>
            <a:endParaRPr lang="zh-CN" altLang="en-US" dirty="0"/>
          </a:p>
        </p:txBody>
      </p:sp>
      <p:sp>
        <p:nvSpPr>
          <p:cNvPr id="24" name="文本框 23">
            <a:extLst>
              <a:ext uri="{FF2B5EF4-FFF2-40B4-BE49-F238E27FC236}">
                <a16:creationId xmlns:a16="http://schemas.microsoft.com/office/drawing/2014/main" id="{8161C8C4-6E0D-F4AD-356F-87261A1ACA8A}"/>
              </a:ext>
            </a:extLst>
          </p:cNvPr>
          <p:cNvSpPr txBox="1"/>
          <p:nvPr/>
        </p:nvSpPr>
        <p:spPr>
          <a:xfrm>
            <a:off x="8367161" y="1795545"/>
            <a:ext cx="7072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YAP1</a:t>
            </a:r>
            <a:endParaRPr lang="zh-CN" altLang="en-US" dirty="0"/>
          </a:p>
        </p:txBody>
      </p:sp>
      <p:sp>
        <p:nvSpPr>
          <p:cNvPr id="25" name="文本框 24">
            <a:extLst>
              <a:ext uri="{FF2B5EF4-FFF2-40B4-BE49-F238E27FC236}">
                <a16:creationId xmlns:a16="http://schemas.microsoft.com/office/drawing/2014/main" id="{95B85D13-C6C0-3482-5080-08D7FFCF9A83}"/>
              </a:ext>
            </a:extLst>
          </p:cNvPr>
          <p:cNvSpPr txBox="1"/>
          <p:nvPr/>
        </p:nvSpPr>
        <p:spPr>
          <a:xfrm>
            <a:off x="6601673" y="833897"/>
            <a:ext cx="13436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FLAG-YAP1</a:t>
            </a:r>
            <a:endParaRPr lang="zh-CN" altLang="en-US" dirty="0"/>
          </a:p>
        </p:txBody>
      </p:sp>
      <p:sp>
        <p:nvSpPr>
          <p:cNvPr id="26" name="文本框 25">
            <a:extLst>
              <a:ext uri="{FF2B5EF4-FFF2-40B4-BE49-F238E27FC236}">
                <a16:creationId xmlns:a16="http://schemas.microsoft.com/office/drawing/2014/main" id="{4E78AC22-63F6-2406-484C-0F46C97A9EB1}"/>
              </a:ext>
            </a:extLst>
          </p:cNvPr>
          <p:cNvSpPr txBox="1"/>
          <p:nvPr/>
        </p:nvSpPr>
        <p:spPr>
          <a:xfrm>
            <a:off x="6905386" y="1180494"/>
            <a:ext cx="10406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siRUNX1</a:t>
            </a:r>
            <a:endParaRPr lang="zh-CN" altLang="en-US" dirty="0"/>
          </a:p>
        </p:txBody>
      </p:sp>
      <p:sp>
        <p:nvSpPr>
          <p:cNvPr id="27" name="文本框 26">
            <a:extLst>
              <a:ext uri="{FF2B5EF4-FFF2-40B4-BE49-F238E27FC236}">
                <a16:creationId xmlns:a16="http://schemas.microsoft.com/office/drawing/2014/main" id="{CB386C7D-95A7-F91E-DEF0-0D943219C1FE}"/>
              </a:ext>
            </a:extLst>
          </p:cNvPr>
          <p:cNvSpPr txBox="1"/>
          <p:nvPr/>
        </p:nvSpPr>
        <p:spPr>
          <a:xfrm>
            <a:off x="8655631" y="809529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+</a:t>
            </a:r>
            <a:endParaRPr lang="zh-CN" altLang="en-US" dirty="0"/>
          </a:p>
        </p:txBody>
      </p:sp>
      <p:sp>
        <p:nvSpPr>
          <p:cNvPr id="29" name="文本框 28">
            <a:extLst>
              <a:ext uri="{FF2B5EF4-FFF2-40B4-BE49-F238E27FC236}">
                <a16:creationId xmlns:a16="http://schemas.microsoft.com/office/drawing/2014/main" id="{96337A17-4E41-DC2E-9061-F026BCBE228C}"/>
              </a:ext>
            </a:extLst>
          </p:cNvPr>
          <p:cNvSpPr txBox="1"/>
          <p:nvPr/>
        </p:nvSpPr>
        <p:spPr>
          <a:xfrm>
            <a:off x="7878489" y="1161156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-</a:t>
            </a:r>
            <a:endParaRPr lang="zh-CN" altLang="en-US" dirty="0"/>
          </a:p>
        </p:txBody>
      </p:sp>
      <p:sp>
        <p:nvSpPr>
          <p:cNvPr id="30" name="文本框 29">
            <a:extLst>
              <a:ext uri="{FF2B5EF4-FFF2-40B4-BE49-F238E27FC236}">
                <a16:creationId xmlns:a16="http://schemas.microsoft.com/office/drawing/2014/main" id="{4F7588D1-C96B-0956-5BE9-AA057D754173}"/>
              </a:ext>
            </a:extLst>
          </p:cNvPr>
          <p:cNvSpPr txBox="1"/>
          <p:nvPr/>
        </p:nvSpPr>
        <p:spPr>
          <a:xfrm>
            <a:off x="7881196" y="809529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-</a:t>
            </a:r>
            <a:endParaRPr lang="zh-CN" altLang="en-US" dirty="0"/>
          </a:p>
        </p:txBody>
      </p:sp>
      <p:sp>
        <p:nvSpPr>
          <p:cNvPr id="31" name="文本框 30">
            <a:extLst>
              <a:ext uri="{FF2B5EF4-FFF2-40B4-BE49-F238E27FC236}">
                <a16:creationId xmlns:a16="http://schemas.microsoft.com/office/drawing/2014/main" id="{DD17B1A6-D652-33A2-1D06-54C9A9B79864}"/>
              </a:ext>
            </a:extLst>
          </p:cNvPr>
          <p:cNvSpPr txBox="1"/>
          <p:nvPr/>
        </p:nvSpPr>
        <p:spPr>
          <a:xfrm>
            <a:off x="8139341" y="809529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-</a:t>
            </a:r>
            <a:endParaRPr lang="zh-CN" altLang="en-US" dirty="0"/>
          </a:p>
        </p:txBody>
      </p:sp>
      <p:sp>
        <p:nvSpPr>
          <p:cNvPr id="32" name="文本框 31">
            <a:extLst>
              <a:ext uri="{FF2B5EF4-FFF2-40B4-BE49-F238E27FC236}">
                <a16:creationId xmlns:a16="http://schemas.microsoft.com/office/drawing/2014/main" id="{28EFFD85-BF8E-A911-275A-A85169F0D74A}"/>
              </a:ext>
            </a:extLst>
          </p:cNvPr>
          <p:cNvSpPr txBox="1"/>
          <p:nvPr/>
        </p:nvSpPr>
        <p:spPr>
          <a:xfrm>
            <a:off x="8397486" y="809529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-</a:t>
            </a:r>
            <a:endParaRPr lang="zh-CN" altLang="en-US" dirty="0"/>
          </a:p>
        </p:txBody>
      </p:sp>
      <p:sp>
        <p:nvSpPr>
          <p:cNvPr id="33" name="文本框 32">
            <a:extLst>
              <a:ext uri="{FF2B5EF4-FFF2-40B4-BE49-F238E27FC236}">
                <a16:creationId xmlns:a16="http://schemas.microsoft.com/office/drawing/2014/main" id="{5B9A4CF2-5D3F-E685-B7A2-A1F39C7C285B}"/>
              </a:ext>
            </a:extLst>
          </p:cNvPr>
          <p:cNvSpPr txBox="1"/>
          <p:nvPr/>
        </p:nvSpPr>
        <p:spPr>
          <a:xfrm>
            <a:off x="8682891" y="1156810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-</a:t>
            </a:r>
            <a:endParaRPr lang="zh-CN" altLang="en-US" dirty="0"/>
          </a:p>
        </p:txBody>
      </p:sp>
      <p:sp>
        <p:nvSpPr>
          <p:cNvPr id="34" name="文本框 33">
            <a:extLst>
              <a:ext uri="{FF2B5EF4-FFF2-40B4-BE49-F238E27FC236}">
                <a16:creationId xmlns:a16="http://schemas.microsoft.com/office/drawing/2014/main" id="{FDD9A34D-3D14-3303-FFF2-1DAAB20C8311}"/>
              </a:ext>
            </a:extLst>
          </p:cNvPr>
          <p:cNvSpPr txBox="1"/>
          <p:nvPr/>
        </p:nvSpPr>
        <p:spPr>
          <a:xfrm>
            <a:off x="8077266" y="1168911"/>
            <a:ext cx="4443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#1</a:t>
            </a:r>
            <a:endParaRPr lang="zh-CN" altLang="en-US" dirty="0"/>
          </a:p>
        </p:txBody>
      </p:sp>
      <p:sp>
        <p:nvSpPr>
          <p:cNvPr id="35" name="文本框 34">
            <a:extLst>
              <a:ext uri="{FF2B5EF4-FFF2-40B4-BE49-F238E27FC236}">
                <a16:creationId xmlns:a16="http://schemas.microsoft.com/office/drawing/2014/main" id="{AE503BD6-9F1A-C817-9F35-8B765A814193}"/>
              </a:ext>
            </a:extLst>
          </p:cNvPr>
          <p:cNvSpPr txBox="1"/>
          <p:nvPr/>
        </p:nvSpPr>
        <p:spPr>
          <a:xfrm>
            <a:off x="9248866" y="809529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+</a:t>
            </a:r>
            <a:endParaRPr lang="zh-CN" altLang="en-US" dirty="0"/>
          </a:p>
        </p:txBody>
      </p:sp>
      <p:sp>
        <p:nvSpPr>
          <p:cNvPr id="36" name="文本框 35">
            <a:extLst>
              <a:ext uri="{FF2B5EF4-FFF2-40B4-BE49-F238E27FC236}">
                <a16:creationId xmlns:a16="http://schemas.microsoft.com/office/drawing/2014/main" id="{765AF710-BA67-B0E2-D491-B148779A3997}"/>
              </a:ext>
            </a:extLst>
          </p:cNvPr>
          <p:cNvSpPr txBox="1"/>
          <p:nvPr/>
        </p:nvSpPr>
        <p:spPr>
          <a:xfrm>
            <a:off x="8952248" y="809529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+</a:t>
            </a:r>
            <a:endParaRPr lang="zh-CN" altLang="en-US" dirty="0"/>
          </a:p>
        </p:txBody>
      </p:sp>
      <p:sp>
        <p:nvSpPr>
          <p:cNvPr id="37" name="文本框 36">
            <a:extLst>
              <a:ext uri="{FF2B5EF4-FFF2-40B4-BE49-F238E27FC236}">
                <a16:creationId xmlns:a16="http://schemas.microsoft.com/office/drawing/2014/main" id="{5CD76946-B8F0-B909-D143-B0592799A4AF}"/>
              </a:ext>
            </a:extLst>
          </p:cNvPr>
          <p:cNvSpPr txBox="1"/>
          <p:nvPr/>
        </p:nvSpPr>
        <p:spPr>
          <a:xfrm>
            <a:off x="8339488" y="1167836"/>
            <a:ext cx="4443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#2</a:t>
            </a:r>
            <a:endParaRPr lang="zh-CN" altLang="en-US" dirty="0"/>
          </a:p>
        </p:txBody>
      </p:sp>
      <p:sp>
        <p:nvSpPr>
          <p:cNvPr id="43" name="文本框 42">
            <a:extLst>
              <a:ext uri="{FF2B5EF4-FFF2-40B4-BE49-F238E27FC236}">
                <a16:creationId xmlns:a16="http://schemas.microsoft.com/office/drawing/2014/main" id="{5DEC3452-7ECB-B018-6919-B96F1F559742}"/>
              </a:ext>
            </a:extLst>
          </p:cNvPr>
          <p:cNvSpPr txBox="1"/>
          <p:nvPr/>
        </p:nvSpPr>
        <p:spPr>
          <a:xfrm>
            <a:off x="8895802" y="1165443"/>
            <a:ext cx="4443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#1</a:t>
            </a:r>
            <a:endParaRPr lang="zh-CN" altLang="en-US" dirty="0"/>
          </a:p>
        </p:txBody>
      </p:sp>
      <p:sp>
        <p:nvSpPr>
          <p:cNvPr id="44" name="文本框 43">
            <a:extLst>
              <a:ext uri="{FF2B5EF4-FFF2-40B4-BE49-F238E27FC236}">
                <a16:creationId xmlns:a16="http://schemas.microsoft.com/office/drawing/2014/main" id="{08A05285-75C0-8244-9966-80F27165EA31}"/>
              </a:ext>
            </a:extLst>
          </p:cNvPr>
          <p:cNvSpPr txBox="1"/>
          <p:nvPr/>
        </p:nvSpPr>
        <p:spPr>
          <a:xfrm>
            <a:off x="9199299" y="1164368"/>
            <a:ext cx="4443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#2</a:t>
            </a:r>
            <a:endParaRPr lang="zh-CN" altLang="en-US" dirty="0"/>
          </a:p>
        </p:txBody>
      </p:sp>
      <p:pic>
        <p:nvPicPr>
          <p:cNvPr id="46" name="图片 45">
            <a:extLst>
              <a:ext uri="{FF2B5EF4-FFF2-40B4-BE49-F238E27FC236}">
                <a16:creationId xmlns:a16="http://schemas.microsoft.com/office/drawing/2014/main" id="{7879C28A-29A5-8652-09C8-EC9B08AB295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67556" y="6170615"/>
            <a:ext cx="1477878" cy="666086"/>
          </a:xfrm>
          <a:prstGeom prst="rect">
            <a:avLst/>
          </a:prstGeom>
        </p:spPr>
      </p:pic>
      <p:pic>
        <p:nvPicPr>
          <p:cNvPr id="48" name="图片 47">
            <a:extLst>
              <a:ext uri="{FF2B5EF4-FFF2-40B4-BE49-F238E27FC236}">
                <a16:creationId xmlns:a16="http://schemas.microsoft.com/office/drawing/2014/main" id="{9DA2F27C-AB3D-0EA6-26FE-1ED6EED2264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167556" y="3532295"/>
            <a:ext cx="1477878" cy="1180739"/>
          </a:xfrm>
          <a:prstGeom prst="rect">
            <a:avLst/>
          </a:prstGeom>
        </p:spPr>
      </p:pic>
      <p:pic>
        <p:nvPicPr>
          <p:cNvPr id="50" name="图片 49">
            <a:extLst>
              <a:ext uri="{FF2B5EF4-FFF2-40B4-BE49-F238E27FC236}">
                <a16:creationId xmlns:a16="http://schemas.microsoft.com/office/drawing/2014/main" id="{A740B9DB-F7EF-8D4E-7C4E-149AF3AB81F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212104" y="2248234"/>
            <a:ext cx="1477877" cy="1151189"/>
          </a:xfrm>
          <a:prstGeom prst="rect">
            <a:avLst/>
          </a:prstGeom>
        </p:spPr>
      </p:pic>
      <p:pic>
        <p:nvPicPr>
          <p:cNvPr id="52" name="图片 51">
            <a:extLst>
              <a:ext uri="{FF2B5EF4-FFF2-40B4-BE49-F238E27FC236}">
                <a16:creationId xmlns:a16="http://schemas.microsoft.com/office/drawing/2014/main" id="{03D0EA9D-33F5-FB43-CD82-3C56061748C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167555" y="4845906"/>
            <a:ext cx="1477877" cy="1191836"/>
          </a:xfrm>
          <a:prstGeom prst="rect">
            <a:avLst/>
          </a:prstGeom>
        </p:spPr>
      </p:pic>
      <p:pic>
        <p:nvPicPr>
          <p:cNvPr id="54" name="图片 53">
            <a:extLst>
              <a:ext uri="{FF2B5EF4-FFF2-40B4-BE49-F238E27FC236}">
                <a16:creationId xmlns:a16="http://schemas.microsoft.com/office/drawing/2014/main" id="{BB026414-062B-BECB-5262-DC6D4722F90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203369" y="893037"/>
            <a:ext cx="1486612" cy="1222325"/>
          </a:xfrm>
          <a:prstGeom prst="rect">
            <a:avLst/>
          </a:prstGeom>
        </p:spPr>
      </p:pic>
      <p:sp>
        <p:nvSpPr>
          <p:cNvPr id="57" name="文本框 56">
            <a:extLst>
              <a:ext uri="{FF2B5EF4-FFF2-40B4-BE49-F238E27FC236}">
                <a16:creationId xmlns:a16="http://schemas.microsoft.com/office/drawing/2014/main" id="{E6E8FDFB-7D59-901B-FE54-0748BEFCB0CA}"/>
              </a:ext>
            </a:extLst>
          </p:cNvPr>
          <p:cNvSpPr txBox="1"/>
          <p:nvPr/>
        </p:nvSpPr>
        <p:spPr>
          <a:xfrm>
            <a:off x="2639738" y="4992899"/>
            <a:ext cx="280076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dirty="0"/>
              <a:t>CD70</a:t>
            </a:r>
          </a:p>
          <a:p>
            <a:pPr algn="ctr"/>
            <a:r>
              <a:rPr lang="en-US" altLang="zh-CN" dirty="0"/>
              <a:t>(67749-1-AP, </a:t>
            </a:r>
            <a:r>
              <a:rPr lang="en-US" altLang="zh-CN" dirty="0" err="1"/>
              <a:t>Proteintech</a:t>
            </a:r>
            <a:r>
              <a:rPr lang="en-US" altLang="zh-CN" dirty="0"/>
              <a:t>)</a:t>
            </a:r>
            <a:endParaRPr lang="zh-CN" altLang="en-US" dirty="0"/>
          </a:p>
        </p:txBody>
      </p:sp>
      <p:sp>
        <p:nvSpPr>
          <p:cNvPr id="58" name="文本框 57">
            <a:extLst>
              <a:ext uri="{FF2B5EF4-FFF2-40B4-BE49-F238E27FC236}">
                <a16:creationId xmlns:a16="http://schemas.microsoft.com/office/drawing/2014/main" id="{15922750-6F8B-ED1D-83E0-57A361EF0929}"/>
              </a:ext>
            </a:extLst>
          </p:cNvPr>
          <p:cNvSpPr txBox="1"/>
          <p:nvPr/>
        </p:nvSpPr>
        <p:spPr>
          <a:xfrm>
            <a:off x="3632800" y="4191773"/>
            <a:ext cx="8146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PD-L1</a:t>
            </a:r>
            <a:endParaRPr lang="zh-CN" altLang="en-US" dirty="0"/>
          </a:p>
        </p:txBody>
      </p:sp>
      <p:sp>
        <p:nvSpPr>
          <p:cNvPr id="59" name="文本框 58">
            <a:extLst>
              <a:ext uri="{FF2B5EF4-FFF2-40B4-BE49-F238E27FC236}">
                <a16:creationId xmlns:a16="http://schemas.microsoft.com/office/drawing/2014/main" id="{1FAC6ADD-3229-8CE0-5092-06B1D2C4360E}"/>
              </a:ext>
            </a:extLst>
          </p:cNvPr>
          <p:cNvSpPr txBox="1"/>
          <p:nvPr/>
        </p:nvSpPr>
        <p:spPr>
          <a:xfrm>
            <a:off x="3689509" y="2323111"/>
            <a:ext cx="8947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RUNX1</a:t>
            </a:r>
            <a:endParaRPr lang="zh-CN" altLang="en-US" dirty="0"/>
          </a:p>
        </p:txBody>
      </p:sp>
      <p:sp>
        <p:nvSpPr>
          <p:cNvPr id="60" name="文本框 59">
            <a:extLst>
              <a:ext uri="{FF2B5EF4-FFF2-40B4-BE49-F238E27FC236}">
                <a16:creationId xmlns:a16="http://schemas.microsoft.com/office/drawing/2014/main" id="{B7A2B230-AC70-9FAF-C0E0-4BF0598756F6}"/>
              </a:ext>
            </a:extLst>
          </p:cNvPr>
          <p:cNvSpPr txBox="1"/>
          <p:nvPr/>
        </p:nvSpPr>
        <p:spPr>
          <a:xfrm>
            <a:off x="3593052" y="1106781"/>
            <a:ext cx="7072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YAP1</a:t>
            </a:r>
            <a:endParaRPr lang="zh-CN" altLang="en-US" dirty="0"/>
          </a:p>
        </p:txBody>
      </p:sp>
      <p:sp>
        <p:nvSpPr>
          <p:cNvPr id="61" name="矩形 60">
            <a:extLst>
              <a:ext uri="{FF2B5EF4-FFF2-40B4-BE49-F238E27FC236}">
                <a16:creationId xmlns:a16="http://schemas.microsoft.com/office/drawing/2014/main" id="{BC57C654-5BAB-8C4E-0ABE-F86C422551B1}"/>
              </a:ext>
            </a:extLst>
          </p:cNvPr>
          <p:cNvSpPr/>
          <p:nvPr/>
        </p:nvSpPr>
        <p:spPr>
          <a:xfrm>
            <a:off x="3371181" y="1450480"/>
            <a:ext cx="1177785" cy="306523"/>
          </a:xfrm>
          <a:prstGeom prst="rect">
            <a:avLst/>
          </a:prstGeom>
          <a:noFill/>
          <a:ln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2" name="矩形 61">
            <a:extLst>
              <a:ext uri="{FF2B5EF4-FFF2-40B4-BE49-F238E27FC236}">
                <a16:creationId xmlns:a16="http://schemas.microsoft.com/office/drawing/2014/main" id="{5AECDB56-BFFC-109A-8EF1-7064E71A694D}"/>
              </a:ext>
            </a:extLst>
          </p:cNvPr>
          <p:cNvSpPr/>
          <p:nvPr/>
        </p:nvSpPr>
        <p:spPr>
          <a:xfrm>
            <a:off x="3499431" y="2636331"/>
            <a:ext cx="1091869" cy="287794"/>
          </a:xfrm>
          <a:prstGeom prst="rect">
            <a:avLst/>
          </a:prstGeom>
          <a:noFill/>
          <a:ln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3" name="矩形 62">
            <a:extLst>
              <a:ext uri="{FF2B5EF4-FFF2-40B4-BE49-F238E27FC236}">
                <a16:creationId xmlns:a16="http://schemas.microsoft.com/office/drawing/2014/main" id="{49778599-FFB0-231B-D229-31D5E99F2F1E}"/>
              </a:ext>
            </a:extLst>
          </p:cNvPr>
          <p:cNvSpPr/>
          <p:nvPr/>
        </p:nvSpPr>
        <p:spPr>
          <a:xfrm>
            <a:off x="3438469" y="3970667"/>
            <a:ext cx="1110498" cy="243049"/>
          </a:xfrm>
          <a:prstGeom prst="rect">
            <a:avLst/>
          </a:prstGeom>
          <a:noFill/>
          <a:ln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4" name="矩形 63">
            <a:extLst>
              <a:ext uri="{FF2B5EF4-FFF2-40B4-BE49-F238E27FC236}">
                <a16:creationId xmlns:a16="http://schemas.microsoft.com/office/drawing/2014/main" id="{39DECC9D-7406-AFFB-231B-8AB074A502CA}"/>
              </a:ext>
            </a:extLst>
          </p:cNvPr>
          <p:cNvSpPr/>
          <p:nvPr/>
        </p:nvSpPr>
        <p:spPr>
          <a:xfrm>
            <a:off x="3499431" y="5628435"/>
            <a:ext cx="1049535" cy="287794"/>
          </a:xfrm>
          <a:prstGeom prst="rect">
            <a:avLst/>
          </a:prstGeom>
          <a:noFill/>
          <a:ln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5" name="矩形 64">
            <a:extLst>
              <a:ext uri="{FF2B5EF4-FFF2-40B4-BE49-F238E27FC236}">
                <a16:creationId xmlns:a16="http://schemas.microsoft.com/office/drawing/2014/main" id="{006E1C0B-771C-7721-E9F9-7CB50461998B}"/>
              </a:ext>
            </a:extLst>
          </p:cNvPr>
          <p:cNvSpPr/>
          <p:nvPr/>
        </p:nvSpPr>
        <p:spPr>
          <a:xfrm>
            <a:off x="3570059" y="6219937"/>
            <a:ext cx="978908" cy="287794"/>
          </a:xfrm>
          <a:prstGeom prst="rect">
            <a:avLst/>
          </a:prstGeom>
          <a:noFill/>
          <a:ln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6" name="文本框 65">
            <a:extLst>
              <a:ext uri="{FF2B5EF4-FFF2-40B4-BE49-F238E27FC236}">
                <a16:creationId xmlns:a16="http://schemas.microsoft.com/office/drawing/2014/main" id="{9305BF3A-7FE3-C7CE-BFA7-6F3A75F33368}"/>
              </a:ext>
            </a:extLst>
          </p:cNvPr>
          <p:cNvSpPr txBox="1"/>
          <p:nvPr/>
        </p:nvSpPr>
        <p:spPr>
          <a:xfrm>
            <a:off x="3407688" y="-7101"/>
            <a:ext cx="11208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Figure 1R</a:t>
            </a:r>
            <a:endParaRPr lang="zh-CN" altLang="en-US" dirty="0"/>
          </a:p>
        </p:txBody>
      </p:sp>
      <p:sp>
        <p:nvSpPr>
          <p:cNvPr id="67" name="文本框 66">
            <a:extLst>
              <a:ext uri="{FF2B5EF4-FFF2-40B4-BE49-F238E27FC236}">
                <a16:creationId xmlns:a16="http://schemas.microsoft.com/office/drawing/2014/main" id="{F9050573-B36F-7954-2DDF-62E0F39F59CE}"/>
              </a:ext>
            </a:extLst>
          </p:cNvPr>
          <p:cNvSpPr txBox="1"/>
          <p:nvPr/>
        </p:nvSpPr>
        <p:spPr>
          <a:xfrm>
            <a:off x="2026994" y="270287"/>
            <a:ext cx="13436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FLAG-YAP1</a:t>
            </a:r>
            <a:endParaRPr lang="zh-CN" altLang="en-US" dirty="0"/>
          </a:p>
        </p:txBody>
      </p:sp>
      <p:sp>
        <p:nvSpPr>
          <p:cNvPr id="68" name="文本框 67">
            <a:extLst>
              <a:ext uri="{FF2B5EF4-FFF2-40B4-BE49-F238E27FC236}">
                <a16:creationId xmlns:a16="http://schemas.microsoft.com/office/drawing/2014/main" id="{98D0C443-B271-8CF9-1A5A-980C9B4CCCEC}"/>
              </a:ext>
            </a:extLst>
          </p:cNvPr>
          <p:cNvSpPr txBox="1"/>
          <p:nvPr/>
        </p:nvSpPr>
        <p:spPr>
          <a:xfrm>
            <a:off x="1839444" y="537024"/>
            <a:ext cx="15311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FLAG-RUNX1</a:t>
            </a:r>
            <a:endParaRPr lang="zh-CN" altLang="en-US" dirty="0"/>
          </a:p>
        </p:txBody>
      </p:sp>
      <p:sp>
        <p:nvSpPr>
          <p:cNvPr id="69" name="文本框 68">
            <a:extLst>
              <a:ext uri="{FF2B5EF4-FFF2-40B4-BE49-F238E27FC236}">
                <a16:creationId xmlns:a16="http://schemas.microsoft.com/office/drawing/2014/main" id="{394E5354-593A-4AE2-1566-9903D7FFB991}"/>
              </a:ext>
            </a:extLst>
          </p:cNvPr>
          <p:cNvSpPr txBox="1"/>
          <p:nvPr/>
        </p:nvSpPr>
        <p:spPr>
          <a:xfrm>
            <a:off x="3955621" y="261922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+</a:t>
            </a:r>
            <a:endParaRPr lang="zh-CN" altLang="en-US" dirty="0"/>
          </a:p>
        </p:txBody>
      </p:sp>
      <p:sp>
        <p:nvSpPr>
          <p:cNvPr id="70" name="文本框 69">
            <a:extLst>
              <a:ext uri="{FF2B5EF4-FFF2-40B4-BE49-F238E27FC236}">
                <a16:creationId xmlns:a16="http://schemas.microsoft.com/office/drawing/2014/main" id="{8A159E06-5626-1CF1-E158-5EAE4C65B81B}"/>
              </a:ext>
            </a:extLst>
          </p:cNvPr>
          <p:cNvSpPr txBox="1"/>
          <p:nvPr/>
        </p:nvSpPr>
        <p:spPr>
          <a:xfrm>
            <a:off x="3633378" y="249770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-</a:t>
            </a:r>
            <a:endParaRPr lang="zh-CN" altLang="en-US" dirty="0"/>
          </a:p>
        </p:txBody>
      </p:sp>
      <p:sp>
        <p:nvSpPr>
          <p:cNvPr id="71" name="文本框 70">
            <a:extLst>
              <a:ext uri="{FF2B5EF4-FFF2-40B4-BE49-F238E27FC236}">
                <a16:creationId xmlns:a16="http://schemas.microsoft.com/office/drawing/2014/main" id="{998BD8FA-1123-AD6F-EF1A-0B82672D8994}"/>
              </a:ext>
            </a:extLst>
          </p:cNvPr>
          <p:cNvSpPr txBox="1"/>
          <p:nvPr/>
        </p:nvSpPr>
        <p:spPr>
          <a:xfrm>
            <a:off x="3335457" y="251231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-</a:t>
            </a:r>
            <a:endParaRPr lang="zh-CN" altLang="en-US" dirty="0"/>
          </a:p>
        </p:txBody>
      </p:sp>
      <p:sp>
        <p:nvSpPr>
          <p:cNvPr id="72" name="文本框 71">
            <a:extLst>
              <a:ext uri="{FF2B5EF4-FFF2-40B4-BE49-F238E27FC236}">
                <a16:creationId xmlns:a16="http://schemas.microsoft.com/office/drawing/2014/main" id="{EB481C35-AFAD-D83A-4521-800EE95ED4C7}"/>
              </a:ext>
            </a:extLst>
          </p:cNvPr>
          <p:cNvSpPr txBox="1"/>
          <p:nvPr/>
        </p:nvSpPr>
        <p:spPr>
          <a:xfrm>
            <a:off x="3330133" y="537023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-</a:t>
            </a:r>
            <a:endParaRPr lang="zh-CN" altLang="en-US" dirty="0"/>
          </a:p>
        </p:txBody>
      </p:sp>
      <p:sp>
        <p:nvSpPr>
          <p:cNvPr id="73" name="文本框 72">
            <a:extLst>
              <a:ext uri="{FF2B5EF4-FFF2-40B4-BE49-F238E27FC236}">
                <a16:creationId xmlns:a16="http://schemas.microsoft.com/office/drawing/2014/main" id="{97112409-4166-A80F-8188-93397ED898F3}"/>
              </a:ext>
            </a:extLst>
          </p:cNvPr>
          <p:cNvSpPr txBox="1"/>
          <p:nvPr/>
        </p:nvSpPr>
        <p:spPr>
          <a:xfrm>
            <a:off x="3955221" y="529070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-</a:t>
            </a:r>
            <a:endParaRPr lang="zh-CN" altLang="en-US" dirty="0"/>
          </a:p>
        </p:txBody>
      </p:sp>
      <p:sp>
        <p:nvSpPr>
          <p:cNvPr id="76" name="文本框 75">
            <a:extLst>
              <a:ext uri="{FF2B5EF4-FFF2-40B4-BE49-F238E27FC236}">
                <a16:creationId xmlns:a16="http://schemas.microsoft.com/office/drawing/2014/main" id="{A8DD1B87-E621-33D2-F143-0624EA4C0398}"/>
              </a:ext>
            </a:extLst>
          </p:cNvPr>
          <p:cNvSpPr txBox="1"/>
          <p:nvPr/>
        </p:nvSpPr>
        <p:spPr>
          <a:xfrm>
            <a:off x="3615664" y="541539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+</a:t>
            </a:r>
            <a:endParaRPr lang="zh-CN" altLang="en-US" dirty="0"/>
          </a:p>
        </p:txBody>
      </p:sp>
      <p:sp>
        <p:nvSpPr>
          <p:cNvPr id="77" name="文本框 76">
            <a:extLst>
              <a:ext uri="{FF2B5EF4-FFF2-40B4-BE49-F238E27FC236}">
                <a16:creationId xmlns:a16="http://schemas.microsoft.com/office/drawing/2014/main" id="{2B805C3B-9295-59F1-A8AF-0555FE26A259}"/>
              </a:ext>
            </a:extLst>
          </p:cNvPr>
          <p:cNvSpPr txBox="1"/>
          <p:nvPr/>
        </p:nvSpPr>
        <p:spPr>
          <a:xfrm>
            <a:off x="4251599" y="259960"/>
            <a:ext cx="3227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+</a:t>
            </a:r>
            <a:endParaRPr lang="zh-CN" altLang="en-US" dirty="0"/>
          </a:p>
        </p:txBody>
      </p:sp>
      <p:sp>
        <p:nvSpPr>
          <p:cNvPr id="81" name="文本框 80">
            <a:extLst>
              <a:ext uri="{FF2B5EF4-FFF2-40B4-BE49-F238E27FC236}">
                <a16:creationId xmlns:a16="http://schemas.microsoft.com/office/drawing/2014/main" id="{262D6B93-2334-AF78-589C-0C45944E8C0D}"/>
              </a:ext>
            </a:extLst>
          </p:cNvPr>
          <p:cNvSpPr txBox="1"/>
          <p:nvPr/>
        </p:nvSpPr>
        <p:spPr>
          <a:xfrm>
            <a:off x="4246995" y="551990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+</a:t>
            </a:r>
            <a:endParaRPr lang="zh-CN" altLang="en-US" dirty="0"/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CC852548-FBE6-7049-1FBD-42FD5FBA90AA}"/>
              </a:ext>
            </a:extLst>
          </p:cNvPr>
          <p:cNvSpPr txBox="1"/>
          <p:nvPr/>
        </p:nvSpPr>
        <p:spPr>
          <a:xfrm>
            <a:off x="3573488" y="6488668"/>
            <a:ext cx="9332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dirty="0"/>
              <a:t>GAPDH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5552176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>
            <a:extLst>
              <a:ext uri="{FF2B5EF4-FFF2-40B4-BE49-F238E27FC236}">
                <a16:creationId xmlns:a16="http://schemas.microsoft.com/office/drawing/2014/main" id="{6AB9EE41-2DB4-311A-A2C8-9974A47476E3}"/>
              </a:ext>
            </a:extLst>
          </p:cNvPr>
          <p:cNvSpPr txBox="1"/>
          <p:nvPr/>
        </p:nvSpPr>
        <p:spPr>
          <a:xfrm>
            <a:off x="4948988" y="222751"/>
            <a:ext cx="12538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Figure S9A</a:t>
            </a:r>
            <a:endParaRPr lang="zh-CN" altLang="en-US" dirty="0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1698EA78-383D-0E6B-F22A-4D084F4EBF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76510" y="4045469"/>
            <a:ext cx="3115258" cy="2003797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AA6420C1-64DC-CFAF-CB40-B78021D8F2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81754" y="1985070"/>
            <a:ext cx="3109887" cy="2003798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BAB20AE0-C89C-183B-3C09-FD3E2087C4B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23334" y="1911633"/>
            <a:ext cx="3288956" cy="2077235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B157E308-946E-438B-F48B-911C6D6746E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23334" y="4015489"/>
            <a:ext cx="3309938" cy="1988061"/>
          </a:xfrm>
          <a:prstGeom prst="rect">
            <a:avLst/>
          </a:prstGeom>
        </p:spPr>
      </p:pic>
      <p:sp>
        <p:nvSpPr>
          <p:cNvPr id="12" name="文本框 11">
            <a:extLst>
              <a:ext uri="{FF2B5EF4-FFF2-40B4-BE49-F238E27FC236}">
                <a16:creationId xmlns:a16="http://schemas.microsoft.com/office/drawing/2014/main" id="{F673AA5D-34E8-D48E-4DDB-5D44712D1E23}"/>
              </a:ext>
            </a:extLst>
          </p:cNvPr>
          <p:cNvSpPr txBox="1"/>
          <p:nvPr/>
        </p:nvSpPr>
        <p:spPr>
          <a:xfrm rot="16200000">
            <a:off x="2369340" y="1368298"/>
            <a:ext cx="8338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Vector</a:t>
            </a:r>
            <a:endParaRPr lang="zh-CN" altLang="en-US" dirty="0"/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9061EF79-5181-9707-F68C-FF960A11FC70}"/>
              </a:ext>
            </a:extLst>
          </p:cNvPr>
          <p:cNvSpPr txBox="1"/>
          <p:nvPr/>
        </p:nvSpPr>
        <p:spPr>
          <a:xfrm rot="16200000">
            <a:off x="2695964" y="1465280"/>
            <a:ext cx="6399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ELF4</a:t>
            </a:r>
            <a:endParaRPr lang="zh-CN" altLang="en-US" dirty="0"/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62E3022A-3A88-6DC6-CB95-DFDD10EBBB1D}"/>
              </a:ext>
            </a:extLst>
          </p:cNvPr>
          <p:cNvSpPr txBox="1"/>
          <p:nvPr/>
        </p:nvSpPr>
        <p:spPr>
          <a:xfrm rot="16200000">
            <a:off x="2784542" y="1324216"/>
            <a:ext cx="9220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KDM2B</a:t>
            </a:r>
            <a:endParaRPr lang="zh-CN" altLang="en-US" dirty="0"/>
          </a:p>
        </p:txBody>
      </p:sp>
      <p:sp>
        <p:nvSpPr>
          <p:cNvPr id="26" name="文本框 25">
            <a:extLst>
              <a:ext uri="{FF2B5EF4-FFF2-40B4-BE49-F238E27FC236}">
                <a16:creationId xmlns:a16="http://schemas.microsoft.com/office/drawing/2014/main" id="{E3C2242E-34E1-ECF7-1AC7-30B983370088}"/>
              </a:ext>
            </a:extLst>
          </p:cNvPr>
          <p:cNvSpPr txBox="1"/>
          <p:nvPr/>
        </p:nvSpPr>
        <p:spPr>
          <a:xfrm rot="16200000">
            <a:off x="3148836" y="1458868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KLF1</a:t>
            </a:r>
            <a:endParaRPr lang="zh-CN" altLang="en-US" dirty="0"/>
          </a:p>
        </p:txBody>
      </p:sp>
      <p:sp>
        <p:nvSpPr>
          <p:cNvPr id="28" name="文本框 27">
            <a:extLst>
              <a:ext uri="{FF2B5EF4-FFF2-40B4-BE49-F238E27FC236}">
                <a16:creationId xmlns:a16="http://schemas.microsoft.com/office/drawing/2014/main" id="{0BB5D1B0-FF10-282B-A883-B7599D742F11}"/>
              </a:ext>
            </a:extLst>
          </p:cNvPr>
          <p:cNvSpPr txBox="1"/>
          <p:nvPr/>
        </p:nvSpPr>
        <p:spPr>
          <a:xfrm rot="16200000">
            <a:off x="3283901" y="1364291"/>
            <a:ext cx="8418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NFKB2</a:t>
            </a:r>
            <a:endParaRPr lang="zh-CN" altLang="en-US" dirty="0"/>
          </a:p>
        </p:txBody>
      </p:sp>
      <p:sp>
        <p:nvSpPr>
          <p:cNvPr id="30" name="文本框 29">
            <a:extLst>
              <a:ext uri="{FF2B5EF4-FFF2-40B4-BE49-F238E27FC236}">
                <a16:creationId xmlns:a16="http://schemas.microsoft.com/office/drawing/2014/main" id="{116A6213-C989-29FB-9AB0-5A1D9F93C1C2}"/>
              </a:ext>
            </a:extLst>
          </p:cNvPr>
          <p:cNvSpPr txBox="1"/>
          <p:nvPr/>
        </p:nvSpPr>
        <p:spPr>
          <a:xfrm rot="16200000">
            <a:off x="3577663" y="1428411"/>
            <a:ext cx="7136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PAX5</a:t>
            </a:r>
            <a:endParaRPr lang="zh-CN" altLang="en-US" dirty="0"/>
          </a:p>
        </p:txBody>
      </p:sp>
      <p:sp>
        <p:nvSpPr>
          <p:cNvPr id="32" name="文本框 31">
            <a:extLst>
              <a:ext uri="{FF2B5EF4-FFF2-40B4-BE49-F238E27FC236}">
                <a16:creationId xmlns:a16="http://schemas.microsoft.com/office/drawing/2014/main" id="{ABEC5CE0-5C9B-F1B2-0962-D2F64042C37E}"/>
              </a:ext>
            </a:extLst>
          </p:cNvPr>
          <p:cNvSpPr txBox="1"/>
          <p:nvPr/>
        </p:nvSpPr>
        <p:spPr>
          <a:xfrm rot="16200000">
            <a:off x="3807305" y="1428411"/>
            <a:ext cx="7136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PAX8</a:t>
            </a:r>
            <a:endParaRPr lang="zh-CN" altLang="en-US" dirty="0"/>
          </a:p>
        </p:txBody>
      </p:sp>
      <p:sp>
        <p:nvSpPr>
          <p:cNvPr id="40" name="文本框 39">
            <a:extLst>
              <a:ext uri="{FF2B5EF4-FFF2-40B4-BE49-F238E27FC236}">
                <a16:creationId xmlns:a16="http://schemas.microsoft.com/office/drawing/2014/main" id="{CC949FE3-B9C9-D3D6-9D1B-A70101B5EC30}"/>
              </a:ext>
            </a:extLst>
          </p:cNvPr>
          <p:cNvSpPr txBox="1"/>
          <p:nvPr/>
        </p:nvSpPr>
        <p:spPr>
          <a:xfrm rot="16200000">
            <a:off x="3960003" y="1351467"/>
            <a:ext cx="8675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RAD51</a:t>
            </a:r>
            <a:endParaRPr lang="zh-CN" altLang="en-US" dirty="0"/>
          </a:p>
        </p:txBody>
      </p:sp>
      <p:sp>
        <p:nvSpPr>
          <p:cNvPr id="41" name="文本框 40">
            <a:extLst>
              <a:ext uri="{FF2B5EF4-FFF2-40B4-BE49-F238E27FC236}">
                <a16:creationId xmlns:a16="http://schemas.microsoft.com/office/drawing/2014/main" id="{508FE137-0D8D-CDFA-FCCE-4CF25A1C40B4}"/>
              </a:ext>
            </a:extLst>
          </p:cNvPr>
          <p:cNvSpPr txBox="1"/>
          <p:nvPr/>
        </p:nvSpPr>
        <p:spPr>
          <a:xfrm rot="16200000">
            <a:off x="4279413" y="1441235"/>
            <a:ext cx="6880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RELA</a:t>
            </a:r>
            <a:endParaRPr lang="zh-CN" altLang="en-US" dirty="0"/>
          </a:p>
        </p:txBody>
      </p:sp>
      <p:sp>
        <p:nvSpPr>
          <p:cNvPr id="42" name="文本框 41">
            <a:extLst>
              <a:ext uri="{FF2B5EF4-FFF2-40B4-BE49-F238E27FC236}">
                <a16:creationId xmlns:a16="http://schemas.microsoft.com/office/drawing/2014/main" id="{D43CAF25-717E-3671-F561-47AD3959916C}"/>
              </a:ext>
            </a:extLst>
          </p:cNvPr>
          <p:cNvSpPr txBox="1"/>
          <p:nvPr/>
        </p:nvSpPr>
        <p:spPr>
          <a:xfrm rot="16200000">
            <a:off x="4572373" y="1504554"/>
            <a:ext cx="5613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RFX</a:t>
            </a:r>
            <a:endParaRPr lang="zh-CN" altLang="en-US" dirty="0"/>
          </a:p>
        </p:txBody>
      </p:sp>
      <p:sp>
        <p:nvSpPr>
          <p:cNvPr id="43" name="文本框 42">
            <a:extLst>
              <a:ext uri="{FF2B5EF4-FFF2-40B4-BE49-F238E27FC236}">
                <a16:creationId xmlns:a16="http://schemas.microsoft.com/office/drawing/2014/main" id="{E2E2317A-F441-478C-6AAD-84046B9B27FB}"/>
              </a:ext>
            </a:extLst>
          </p:cNvPr>
          <p:cNvSpPr txBox="1"/>
          <p:nvPr/>
        </p:nvSpPr>
        <p:spPr>
          <a:xfrm rot="16200000">
            <a:off x="4635303" y="1337841"/>
            <a:ext cx="8947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RUNX1</a:t>
            </a:r>
            <a:endParaRPr lang="zh-CN" altLang="en-US" dirty="0"/>
          </a:p>
        </p:txBody>
      </p:sp>
      <p:sp>
        <p:nvSpPr>
          <p:cNvPr id="44" name="文本框 43">
            <a:extLst>
              <a:ext uri="{FF2B5EF4-FFF2-40B4-BE49-F238E27FC236}">
                <a16:creationId xmlns:a16="http://schemas.microsoft.com/office/drawing/2014/main" id="{B69F7806-284C-38CE-DD27-BCE696903CDF}"/>
              </a:ext>
            </a:extLst>
          </p:cNvPr>
          <p:cNvSpPr txBox="1"/>
          <p:nvPr/>
        </p:nvSpPr>
        <p:spPr>
          <a:xfrm rot="16200000">
            <a:off x="5007608" y="1480509"/>
            <a:ext cx="6094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SPI1</a:t>
            </a:r>
            <a:endParaRPr lang="zh-CN" altLang="en-US" dirty="0"/>
          </a:p>
        </p:txBody>
      </p:sp>
      <p:sp>
        <p:nvSpPr>
          <p:cNvPr id="45" name="文本框 44">
            <a:extLst>
              <a:ext uri="{FF2B5EF4-FFF2-40B4-BE49-F238E27FC236}">
                <a16:creationId xmlns:a16="http://schemas.microsoft.com/office/drawing/2014/main" id="{B7C891CF-B301-AA7D-A238-B89AEC7CCE87}"/>
              </a:ext>
            </a:extLst>
          </p:cNvPr>
          <p:cNvSpPr txBox="1"/>
          <p:nvPr/>
        </p:nvSpPr>
        <p:spPr>
          <a:xfrm rot="16200000">
            <a:off x="6042617" y="1368298"/>
            <a:ext cx="8338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Vector</a:t>
            </a:r>
            <a:endParaRPr lang="zh-CN" altLang="en-US" dirty="0"/>
          </a:p>
        </p:txBody>
      </p:sp>
      <p:sp>
        <p:nvSpPr>
          <p:cNvPr id="46" name="文本框 45">
            <a:extLst>
              <a:ext uri="{FF2B5EF4-FFF2-40B4-BE49-F238E27FC236}">
                <a16:creationId xmlns:a16="http://schemas.microsoft.com/office/drawing/2014/main" id="{8AF04A7D-E8E4-96CB-69F9-56EEB9B1D54A}"/>
              </a:ext>
            </a:extLst>
          </p:cNvPr>
          <p:cNvSpPr txBox="1"/>
          <p:nvPr/>
        </p:nvSpPr>
        <p:spPr>
          <a:xfrm rot="16200000">
            <a:off x="6369241" y="1465280"/>
            <a:ext cx="6399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ELF4</a:t>
            </a:r>
            <a:endParaRPr lang="zh-CN" altLang="en-US" dirty="0"/>
          </a:p>
        </p:txBody>
      </p:sp>
      <p:sp>
        <p:nvSpPr>
          <p:cNvPr id="48" name="文本框 47">
            <a:extLst>
              <a:ext uri="{FF2B5EF4-FFF2-40B4-BE49-F238E27FC236}">
                <a16:creationId xmlns:a16="http://schemas.microsoft.com/office/drawing/2014/main" id="{293037CA-1DFB-4255-9BC9-78EDE7C3CE40}"/>
              </a:ext>
            </a:extLst>
          </p:cNvPr>
          <p:cNvSpPr txBox="1"/>
          <p:nvPr/>
        </p:nvSpPr>
        <p:spPr>
          <a:xfrm rot="16200000">
            <a:off x="6457819" y="1324216"/>
            <a:ext cx="9220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KDM2B</a:t>
            </a:r>
            <a:endParaRPr lang="zh-CN" altLang="en-US" dirty="0"/>
          </a:p>
        </p:txBody>
      </p:sp>
      <p:sp>
        <p:nvSpPr>
          <p:cNvPr id="49" name="文本框 48">
            <a:extLst>
              <a:ext uri="{FF2B5EF4-FFF2-40B4-BE49-F238E27FC236}">
                <a16:creationId xmlns:a16="http://schemas.microsoft.com/office/drawing/2014/main" id="{1CEF8B99-690A-8413-DA8C-2100795A7B98}"/>
              </a:ext>
            </a:extLst>
          </p:cNvPr>
          <p:cNvSpPr txBox="1"/>
          <p:nvPr/>
        </p:nvSpPr>
        <p:spPr>
          <a:xfrm rot="16200000">
            <a:off x="6822113" y="1458868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KLF1</a:t>
            </a:r>
            <a:endParaRPr lang="zh-CN" altLang="en-US" dirty="0"/>
          </a:p>
        </p:txBody>
      </p:sp>
      <p:sp>
        <p:nvSpPr>
          <p:cNvPr id="51" name="文本框 50">
            <a:extLst>
              <a:ext uri="{FF2B5EF4-FFF2-40B4-BE49-F238E27FC236}">
                <a16:creationId xmlns:a16="http://schemas.microsoft.com/office/drawing/2014/main" id="{392753F5-6988-2C82-306E-31964DB26DD3}"/>
              </a:ext>
            </a:extLst>
          </p:cNvPr>
          <p:cNvSpPr txBox="1"/>
          <p:nvPr/>
        </p:nvSpPr>
        <p:spPr>
          <a:xfrm rot="16200000">
            <a:off x="6957178" y="1364291"/>
            <a:ext cx="8418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NFKB2</a:t>
            </a:r>
            <a:endParaRPr lang="zh-CN" altLang="en-US" dirty="0"/>
          </a:p>
        </p:txBody>
      </p:sp>
      <p:sp>
        <p:nvSpPr>
          <p:cNvPr id="53" name="文本框 52">
            <a:extLst>
              <a:ext uri="{FF2B5EF4-FFF2-40B4-BE49-F238E27FC236}">
                <a16:creationId xmlns:a16="http://schemas.microsoft.com/office/drawing/2014/main" id="{ABE82C57-72EA-7A92-71D4-83DCADB12842}"/>
              </a:ext>
            </a:extLst>
          </p:cNvPr>
          <p:cNvSpPr txBox="1"/>
          <p:nvPr/>
        </p:nvSpPr>
        <p:spPr>
          <a:xfrm rot="16200000">
            <a:off x="7250940" y="1428411"/>
            <a:ext cx="7136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PAX5</a:t>
            </a:r>
            <a:endParaRPr lang="zh-CN" altLang="en-US" dirty="0"/>
          </a:p>
        </p:txBody>
      </p:sp>
      <p:sp>
        <p:nvSpPr>
          <p:cNvPr id="61" name="文本框 60">
            <a:extLst>
              <a:ext uri="{FF2B5EF4-FFF2-40B4-BE49-F238E27FC236}">
                <a16:creationId xmlns:a16="http://schemas.microsoft.com/office/drawing/2014/main" id="{F9B87B9C-34D6-8D1D-6EE9-EC9EE95EC1A8}"/>
              </a:ext>
            </a:extLst>
          </p:cNvPr>
          <p:cNvSpPr txBox="1"/>
          <p:nvPr/>
        </p:nvSpPr>
        <p:spPr>
          <a:xfrm rot="16200000">
            <a:off x="7480582" y="1428411"/>
            <a:ext cx="7136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PAX8</a:t>
            </a:r>
            <a:endParaRPr lang="zh-CN" altLang="en-US" dirty="0"/>
          </a:p>
        </p:txBody>
      </p:sp>
      <p:sp>
        <p:nvSpPr>
          <p:cNvPr id="62" name="文本框 61">
            <a:extLst>
              <a:ext uri="{FF2B5EF4-FFF2-40B4-BE49-F238E27FC236}">
                <a16:creationId xmlns:a16="http://schemas.microsoft.com/office/drawing/2014/main" id="{BFB7A7A2-7923-34CC-C49F-24D49ACB0FF6}"/>
              </a:ext>
            </a:extLst>
          </p:cNvPr>
          <p:cNvSpPr txBox="1"/>
          <p:nvPr/>
        </p:nvSpPr>
        <p:spPr>
          <a:xfrm rot="16200000">
            <a:off x="7633280" y="1351467"/>
            <a:ext cx="8675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RAD51</a:t>
            </a:r>
            <a:endParaRPr lang="zh-CN" altLang="en-US" dirty="0"/>
          </a:p>
        </p:txBody>
      </p:sp>
      <p:sp>
        <p:nvSpPr>
          <p:cNvPr id="63" name="文本框 62">
            <a:extLst>
              <a:ext uri="{FF2B5EF4-FFF2-40B4-BE49-F238E27FC236}">
                <a16:creationId xmlns:a16="http://schemas.microsoft.com/office/drawing/2014/main" id="{62C87EB8-4014-EE06-0F5A-CB8C0A7D5D2C}"/>
              </a:ext>
            </a:extLst>
          </p:cNvPr>
          <p:cNvSpPr txBox="1"/>
          <p:nvPr/>
        </p:nvSpPr>
        <p:spPr>
          <a:xfrm rot="16200000">
            <a:off x="7952690" y="1441235"/>
            <a:ext cx="6880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RELA</a:t>
            </a:r>
            <a:endParaRPr lang="zh-CN" altLang="en-US" dirty="0"/>
          </a:p>
        </p:txBody>
      </p:sp>
      <p:sp>
        <p:nvSpPr>
          <p:cNvPr id="64" name="文本框 63">
            <a:extLst>
              <a:ext uri="{FF2B5EF4-FFF2-40B4-BE49-F238E27FC236}">
                <a16:creationId xmlns:a16="http://schemas.microsoft.com/office/drawing/2014/main" id="{09F9FB4B-1B17-B2DE-0CA6-E03ABF43D314}"/>
              </a:ext>
            </a:extLst>
          </p:cNvPr>
          <p:cNvSpPr txBox="1"/>
          <p:nvPr/>
        </p:nvSpPr>
        <p:spPr>
          <a:xfrm rot="16200000">
            <a:off x="8245650" y="1504554"/>
            <a:ext cx="5613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RFX</a:t>
            </a:r>
            <a:endParaRPr lang="zh-CN" altLang="en-US" dirty="0"/>
          </a:p>
        </p:txBody>
      </p:sp>
      <p:sp>
        <p:nvSpPr>
          <p:cNvPr id="65" name="文本框 64">
            <a:extLst>
              <a:ext uri="{FF2B5EF4-FFF2-40B4-BE49-F238E27FC236}">
                <a16:creationId xmlns:a16="http://schemas.microsoft.com/office/drawing/2014/main" id="{3EB1BF9E-5209-E39D-D826-5BE9E9A60864}"/>
              </a:ext>
            </a:extLst>
          </p:cNvPr>
          <p:cNvSpPr txBox="1"/>
          <p:nvPr/>
        </p:nvSpPr>
        <p:spPr>
          <a:xfrm rot="16200000">
            <a:off x="8308580" y="1337841"/>
            <a:ext cx="8947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RUNX1</a:t>
            </a:r>
            <a:endParaRPr lang="zh-CN" altLang="en-US" dirty="0"/>
          </a:p>
        </p:txBody>
      </p:sp>
      <p:sp>
        <p:nvSpPr>
          <p:cNvPr id="66" name="文本框 65">
            <a:extLst>
              <a:ext uri="{FF2B5EF4-FFF2-40B4-BE49-F238E27FC236}">
                <a16:creationId xmlns:a16="http://schemas.microsoft.com/office/drawing/2014/main" id="{FF0D388D-B634-A280-83E1-E9E125770FF3}"/>
              </a:ext>
            </a:extLst>
          </p:cNvPr>
          <p:cNvSpPr txBox="1"/>
          <p:nvPr/>
        </p:nvSpPr>
        <p:spPr>
          <a:xfrm rot="16200000">
            <a:off x="8680885" y="1480509"/>
            <a:ext cx="6094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SPI1</a:t>
            </a:r>
            <a:endParaRPr lang="zh-CN" altLang="en-US" dirty="0"/>
          </a:p>
        </p:txBody>
      </p:sp>
      <p:sp>
        <p:nvSpPr>
          <p:cNvPr id="67" name="矩形 66">
            <a:extLst>
              <a:ext uri="{FF2B5EF4-FFF2-40B4-BE49-F238E27FC236}">
                <a16:creationId xmlns:a16="http://schemas.microsoft.com/office/drawing/2014/main" id="{D355E8A2-701C-62E9-802B-710EAD9D3BE8}"/>
              </a:ext>
            </a:extLst>
          </p:cNvPr>
          <p:cNvSpPr/>
          <p:nvPr/>
        </p:nvSpPr>
        <p:spPr>
          <a:xfrm>
            <a:off x="2661575" y="3461924"/>
            <a:ext cx="2835430" cy="275453"/>
          </a:xfrm>
          <a:prstGeom prst="rect">
            <a:avLst/>
          </a:prstGeom>
          <a:noFill/>
          <a:ln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8" name="文本框 67">
            <a:extLst>
              <a:ext uri="{FF2B5EF4-FFF2-40B4-BE49-F238E27FC236}">
                <a16:creationId xmlns:a16="http://schemas.microsoft.com/office/drawing/2014/main" id="{8F7A9884-68BA-05A2-3ADF-0677E8662B81}"/>
              </a:ext>
            </a:extLst>
          </p:cNvPr>
          <p:cNvSpPr txBox="1"/>
          <p:nvPr/>
        </p:nvSpPr>
        <p:spPr>
          <a:xfrm>
            <a:off x="2647797" y="2798806"/>
            <a:ext cx="277268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dirty="0"/>
              <a:t>CD70</a:t>
            </a:r>
          </a:p>
          <a:p>
            <a:pPr algn="ctr"/>
            <a:r>
              <a:rPr lang="en-US" altLang="zh-CN" dirty="0"/>
              <a:t>(sc-365539, Santa Cruz)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69" name="矩形 68">
            <a:extLst>
              <a:ext uri="{FF2B5EF4-FFF2-40B4-BE49-F238E27FC236}">
                <a16:creationId xmlns:a16="http://schemas.microsoft.com/office/drawing/2014/main" id="{FEC54B5C-CE8A-8C4C-7746-81D55E4BD841}"/>
              </a:ext>
            </a:extLst>
          </p:cNvPr>
          <p:cNvSpPr/>
          <p:nvPr/>
        </p:nvSpPr>
        <p:spPr>
          <a:xfrm>
            <a:off x="6347606" y="3172400"/>
            <a:ext cx="2712897" cy="176143"/>
          </a:xfrm>
          <a:prstGeom prst="rect">
            <a:avLst/>
          </a:prstGeom>
          <a:noFill/>
          <a:ln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0" name="文本框 69">
            <a:extLst>
              <a:ext uri="{FF2B5EF4-FFF2-40B4-BE49-F238E27FC236}">
                <a16:creationId xmlns:a16="http://schemas.microsoft.com/office/drawing/2014/main" id="{5701296C-FD0E-E194-B396-F0253F47C2EE}"/>
              </a:ext>
            </a:extLst>
          </p:cNvPr>
          <p:cNvSpPr txBox="1"/>
          <p:nvPr/>
        </p:nvSpPr>
        <p:spPr>
          <a:xfrm>
            <a:off x="6380601" y="2532078"/>
            <a:ext cx="254428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dirty="0"/>
              <a:t>CD70</a:t>
            </a:r>
          </a:p>
          <a:p>
            <a:pPr algn="ctr"/>
            <a:r>
              <a:rPr lang="en-US" altLang="zh-CN" dirty="0"/>
              <a:t>(sc-365539, Santa Cruz)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71" name="矩形 70">
            <a:extLst>
              <a:ext uri="{FF2B5EF4-FFF2-40B4-BE49-F238E27FC236}">
                <a16:creationId xmlns:a16="http://schemas.microsoft.com/office/drawing/2014/main" id="{DC883D98-C9EE-81DD-8306-31DF2A1FD629}"/>
              </a:ext>
            </a:extLst>
          </p:cNvPr>
          <p:cNvSpPr/>
          <p:nvPr/>
        </p:nvSpPr>
        <p:spPr>
          <a:xfrm>
            <a:off x="2669072" y="5378499"/>
            <a:ext cx="2827933" cy="335559"/>
          </a:xfrm>
          <a:prstGeom prst="rect">
            <a:avLst/>
          </a:prstGeom>
          <a:noFill/>
          <a:ln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2" name="文本框 71">
            <a:extLst>
              <a:ext uri="{FF2B5EF4-FFF2-40B4-BE49-F238E27FC236}">
                <a16:creationId xmlns:a16="http://schemas.microsoft.com/office/drawing/2014/main" id="{70217F05-610A-E4D5-9897-9190322BE8F7}"/>
              </a:ext>
            </a:extLst>
          </p:cNvPr>
          <p:cNvSpPr txBox="1"/>
          <p:nvPr/>
        </p:nvSpPr>
        <p:spPr>
          <a:xfrm>
            <a:off x="3520183" y="5009519"/>
            <a:ext cx="9332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GAPDH</a:t>
            </a:r>
            <a:endParaRPr lang="zh-CN" altLang="en-US" dirty="0"/>
          </a:p>
        </p:txBody>
      </p:sp>
      <p:sp>
        <p:nvSpPr>
          <p:cNvPr id="73" name="文本框 72">
            <a:extLst>
              <a:ext uri="{FF2B5EF4-FFF2-40B4-BE49-F238E27FC236}">
                <a16:creationId xmlns:a16="http://schemas.microsoft.com/office/drawing/2014/main" id="{22311563-DD28-F87C-925B-6E9103FF212D}"/>
              </a:ext>
            </a:extLst>
          </p:cNvPr>
          <p:cNvSpPr txBox="1"/>
          <p:nvPr/>
        </p:nvSpPr>
        <p:spPr>
          <a:xfrm>
            <a:off x="7211668" y="4607953"/>
            <a:ext cx="9332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GAPDH</a:t>
            </a:r>
            <a:endParaRPr lang="zh-CN" altLang="en-US" dirty="0"/>
          </a:p>
        </p:txBody>
      </p:sp>
      <p:sp>
        <p:nvSpPr>
          <p:cNvPr id="74" name="矩形 73">
            <a:extLst>
              <a:ext uri="{FF2B5EF4-FFF2-40B4-BE49-F238E27FC236}">
                <a16:creationId xmlns:a16="http://schemas.microsoft.com/office/drawing/2014/main" id="{85741037-0378-7D94-531C-0E7E72A8D845}"/>
              </a:ext>
            </a:extLst>
          </p:cNvPr>
          <p:cNvSpPr/>
          <p:nvPr/>
        </p:nvSpPr>
        <p:spPr>
          <a:xfrm>
            <a:off x="6282387" y="4969790"/>
            <a:ext cx="2827933" cy="335559"/>
          </a:xfrm>
          <a:prstGeom prst="rect">
            <a:avLst/>
          </a:prstGeom>
          <a:noFill/>
          <a:ln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089201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>
            <a:extLst>
              <a:ext uri="{FF2B5EF4-FFF2-40B4-BE49-F238E27FC236}">
                <a16:creationId xmlns:a16="http://schemas.microsoft.com/office/drawing/2014/main" id="{D4EABEA0-464F-CF1E-2A48-27E101874DAA}"/>
              </a:ext>
            </a:extLst>
          </p:cNvPr>
          <p:cNvSpPr txBox="1"/>
          <p:nvPr/>
        </p:nvSpPr>
        <p:spPr>
          <a:xfrm>
            <a:off x="4220166" y="0"/>
            <a:ext cx="12490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Figure S9C</a:t>
            </a:r>
            <a:endParaRPr lang="zh-CN" altLang="en-US" dirty="0"/>
          </a:p>
        </p:txBody>
      </p:sp>
      <p:grpSp>
        <p:nvGrpSpPr>
          <p:cNvPr id="79" name="组合 78">
            <a:extLst>
              <a:ext uri="{FF2B5EF4-FFF2-40B4-BE49-F238E27FC236}">
                <a16:creationId xmlns:a16="http://schemas.microsoft.com/office/drawing/2014/main" id="{CBC9D387-674D-E9A2-E6C6-CE1E3ACD3005}"/>
              </a:ext>
            </a:extLst>
          </p:cNvPr>
          <p:cNvGrpSpPr/>
          <p:nvPr/>
        </p:nvGrpSpPr>
        <p:grpSpPr>
          <a:xfrm>
            <a:off x="3987934" y="1607591"/>
            <a:ext cx="1843181" cy="5175630"/>
            <a:chOff x="6142064" y="595814"/>
            <a:chExt cx="2209916" cy="6205416"/>
          </a:xfrm>
        </p:grpSpPr>
        <p:pic>
          <p:nvPicPr>
            <p:cNvPr id="50" name="图片 49">
              <a:extLst>
                <a:ext uri="{FF2B5EF4-FFF2-40B4-BE49-F238E27FC236}">
                  <a16:creationId xmlns:a16="http://schemas.microsoft.com/office/drawing/2014/main" id="{92B8D919-E2D2-B2BB-F5AA-B975BB923E1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142064" y="595814"/>
              <a:ext cx="2203246" cy="2048088"/>
            </a:xfrm>
            <a:prstGeom prst="rect">
              <a:avLst/>
            </a:prstGeom>
          </p:spPr>
        </p:pic>
        <p:pic>
          <p:nvPicPr>
            <p:cNvPr id="52" name="图片 51">
              <a:extLst>
                <a:ext uri="{FF2B5EF4-FFF2-40B4-BE49-F238E27FC236}">
                  <a16:creationId xmlns:a16="http://schemas.microsoft.com/office/drawing/2014/main" id="{167862EA-7360-B391-DCC0-FC333A347EC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148733" y="4822388"/>
              <a:ext cx="2203247" cy="1978842"/>
            </a:xfrm>
            <a:prstGeom prst="rect">
              <a:avLst/>
            </a:prstGeom>
          </p:spPr>
        </p:pic>
        <p:pic>
          <p:nvPicPr>
            <p:cNvPr id="54" name="图片 53">
              <a:extLst>
                <a:ext uri="{FF2B5EF4-FFF2-40B4-BE49-F238E27FC236}">
                  <a16:creationId xmlns:a16="http://schemas.microsoft.com/office/drawing/2014/main" id="{FB23A7C0-85C9-216E-80F3-48B5374AA5D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148733" y="2738495"/>
              <a:ext cx="2203247" cy="1993888"/>
            </a:xfrm>
            <a:prstGeom prst="rect">
              <a:avLst/>
            </a:prstGeom>
          </p:spPr>
        </p:pic>
        <p:sp>
          <p:nvSpPr>
            <p:cNvPr id="55" name="矩形 54">
              <a:extLst>
                <a:ext uri="{FF2B5EF4-FFF2-40B4-BE49-F238E27FC236}">
                  <a16:creationId xmlns:a16="http://schemas.microsoft.com/office/drawing/2014/main" id="{34DA8945-38A5-9C24-AACE-F46E2DF38EAF}"/>
                </a:ext>
              </a:extLst>
            </p:cNvPr>
            <p:cNvSpPr/>
            <p:nvPr/>
          </p:nvSpPr>
          <p:spPr>
            <a:xfrm>
              <a:off x="6340349" y="1196134"/>
              <a:ext cx="1948518" cy="586099"/>
            </a:xfrm>
            <a:prstGeom prst="rect">
              <a:avLst/>
            </a:prstGeom>
            <a:noFill/>
            <a:ln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6" name="矩形 55">
              <a:extLst>
                <a:ext uri="{FF2B5EF4-FFF2-40B4-BE49-F238E27FC236}">
                  <a16:creationId xmlns:a16="http://schemas.microsoft.com/office/drawing/2014/main" id="{C83D6FBA-D1A6-9391-6802-C899766E7C8B}"/>
                </a:ext>
              </a:extLst>
            </p:cNvPr>
            <p:cNvSpPr/>
            <p:nvPr/>
          </p:nvSpPr>
          <p:spPr>
            <a:xfrm>
              <a:off x="6340349" y="3196167"/>
              <a:ext cx="1948518" cy="168762"/>
            </a:xfrm>
            <a:prstGeom prst="rect">
              <a:avLst/>
            </a:prstGeom>
            <a:noFill/>
            <a:ln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7" name="矩形 56">
              <a:extLst>
                <a:ext uri="{FF2B5EF4-FFF2-40B4-BE49-F238E27FC236}">
                  <a16:creationId xmlns:a16="http://schemas.microsoft.com/office/drawing/2014/main" id="{232F8901-1172-0858-0FC3-042E9B626365}"/>
                </a:ext>
              </a:extLst>
            </p:cNvPr>
            <p:cNvSpPr/>
            <p:nvPr/>
          </p:nvSpPr>
          <p:spPr>
            <a:xfrm>
              <a:off x="6322118" y="5880907"/>
              <a:ext cx="1862914" cy="215191"/>
            </a:xfrm>
            <a:prstGeom prst="rect">
              <a:avLst/>
            </a:prstGeom>
            <a:noFill/>
            <a:ln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8" name="文本框 57">
              <a:extLst>
                <a:ext uri="{FF2B5EF4-FFF2-40B4-BE49-F238E27FC236}">
                  <a16:creationId xmlns:a16="http://schemas.microsoft.com/office/drawing/2014/main" id="{46D04EFB-9247-B449-FA39-D32DF89841F3}"/>
                </a:ext>
              </a:extLst>
            </p:cNvPr>
            <p:cNvSpPr txBox="1"/>
            <p:nvPr/>
          </p:nvSpPr>
          <p:spPr>
            <a:xfrm>
              <a:off x="6322118" y="5490974"/>
              <a:ext cx="933269" cy="36933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dirty="0"/>
                <a:t>GAPDH</a:t>
              </a:r>
              <a:endParaRPr lang="zh-CN" altLang="en-US" dirty="0"/>
            </a:p>
          </p:txBody>
        </p:sp>
        <p:sp>
          <p:nvSpPr>
            <p:cNvPr id="59" name="文本框 58">
              <a:extLst>
                <a:ext uri="{FF2B5EF4-FFF2-40B4-BE49-F238E27FC236}">
                  <a16:creationId xmlns:a16="http://schemas.microsoft.com/office/drawing/2014/main" id="{D66F2502-0D20-6CBE-23AB-0FFA0F6DB384}"/>
                </a:ext>
              </a:extLst>
            </p:cNvPr>
            <p:cNvSpPr txBox="1"/>
            <p:nvPr/>
          </p:nvSpPr>
          <p:spPr>
            <a:xfrm>
              <a:off x="6559734" y="3353472"/>
              <a:ext cx="65434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dirty="0"/>
                <a:t>MYC</a:t>
              </a:r>
              <a:endParaRPr lang="zh-CN" altLang="en-US" dirty="0"/>
            </a:p>
          </p:txBody>
        </p:sp>
        <p:sp>
          <p:nvSpPr>
            <p:cNvPr id="60" name="文本框 59">
              <a:extLst>
                <a:ext uri="{FF2B5EF4-FFF2-40B4-BE49-F238E27FC236}">
                  <a16:creationId xmlns:a16="http://schemas.microsoft.com/office/drawing/2014/main" id="{1A046C3F-345D-FA71-3568-217A93ED72B5}"/>
                </a:ext>
              </a:extLst>
            </p:cNvPr>
            <p:cNvSpPr txBox="1"/>
            <p:nvPr/>
          </p:nvSpPr>
          <p:spPr>
            <a:xfrm>
              <a:off x="6460510" y="852063"/>
              <a:ext cx="70564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dirty="0"/>
                <a:t>FLAG</a:t>
              </a:r>
              <a:endParaRPr lang="zh-CN" altLang="en-US" dirty="0"/>
            </a:p>
          </p:txBody>
        </p:sp>
      </p:grpSp>
      <p:sp>
        <p:nvSpPr>
          <p:cNvPr id="96" name="文本框 95">
            <a:extLst>
              <a:ext uri="{FF2B5EF4-FFF2-40B4-BE49-F238E27FC236}">
                <a16:creationId xmlns:a16="http://schemas.microsoft.com/office/drawing/2014/main" id="{0FFB4751-3369-6B78-39F3-29CC8FEF21A6}"/>
              </a:ext>
            </a:extLst>
          </p:cNvPr>
          <p:cNvSpPr txBox="1"/>
          <p:nvPr/>
        </p:nvSpPr>
        <p:spPr>
          <a:xfrm>
            <a:off x="2931181" y="601442"/>
            <a:ext cx="12923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MYC-YAP1</a:t>
            </a:r>
            <a:endParaRPr lang="zh-CN" altLang="en-US" dirty="0"/>
          </a:p>
        </p:txBody>
      </p:sp>
      <p:sp>
        <p:nvSpPr>
          <p:cNvPr id="97" name="文本框 96">
            <a:extLst>
              <a:ext uri="{FF2B5EF4-FFF2-40B4-BE49-F238E27FC236}">
                <a16:creationId xmlns:a16="http://schemas.microsoft.com/office/drawing/2014/main" id="{BB565707-D97F-1A43-EA3E-C68E92088C36}"/>
              </a:ext>
            </a:extLst>
          </p:cNvPr>
          <p:cNvSpPr txBox="1"/>
          <p:nvPr/>
        </p:nvSpPr>
        <p:spPr>
          <a:xfrm>
            <a:off x="2692334" y="946018"/>
            <a:ext cx="15311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FLAG-RUNX1</a:t>
            </a:r>
            <a:endParaRPr lang="zh-CN" altLang="en-US" dirty="0"/>
          </a:p>
        </p:txBody>
      </p:sp>
      <p:sp>
        <p:nvSpPr>
          <p:cNvPr id="98" name="文本框 97">
            <a:extLst>
              <a:ext uri="{FF2B5EF4-FFF2-40B4-BE49-F238E27FC236}">
                <a16:creationId xmlns:a16="http://schemas.microsoft.com/office/drawing/2014/main" id="{A25DB467-A4E1-4B2F-45FB-DD54A6FB9A33}"/>
              </a:ext>
            </a:extLst>
          </p:cNvPr>
          <p:cNvSpPr txBox="1"/>
          <p:nvPr/>
        </p:nvSpPr>
        <p:spPr>
          <a:xfrm>
            <a:off x="2977668" y="1290594"/>
            <a:ext cx="12458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FLAG-SPI1</a:t>
            </a:r>
            <a:endParaRPr lang="zh-CN" altLang="en-US" dirty="0"/>
          </a:p>
        </p:txBody>
      </p:sp>
      <p:sp>
        <p:nvSpPr>
          <p:cNvPr id="99" name="文本框 98">
            <a:extLst>
              <a:ext uri="{FF2B5EF4-FFF2-40B4-BE49-F238E27FC236}">
                <a16:creationId xmlns:a16="http://schemas.microsoft.com/office/drawing/2014/main" id="{960E0DB4-ACD1-4945-B583-CDC65AC1CC89}"/>
              </a:ext>
            </a:extLst>
          </p:cNvPr>
          <p:cNvSpPr txBox="1"/>
          <p:nvPr/>
        </p:nvSpPr>
        <p:spPr>
          <a:xfrm>
            <a:off x="4288766" y="583322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+</a:t>
            </a:r>
            <a:endParaRPr lang="zh-CN" altLang="en-US" dirty="0"/>
          </a:p>
        </p:txBody>
      </p:sp>
      <p:sp>
        <p:nvSpPr>
          <p:cNvPr id="101" name="文本框 100">
            <a:extLst>
              <a:ext uri="{FF2B5EF4-FFF2-40B4-BE49-F238E27FC236}">
                <a16:creationId xmlns:a16="http://schemas.microsoft.com/office/drawing/2014/main" id="{5F363207-C974-52F6-932F-8D7BE9D6616A}"/>
              </a:ext>
            </a:extLst>
          </p:cNvPr>
          <p:cNvSpPr txBox="1"/>
          <p:nvPr/>
        </p:nvSpPr>
        <p:spPr>
          <a:xfrm>
            <a:off x="4477344" y="583322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+</a:t>
            </a:r>
            <a:endParaRPr lang="zh-CN" altLang="en-US" dirty="0"/>
          </a:p>
        </p:txBody>
      </p:sp>
      <p:sp>
        <p:nvSpPr>
          <p:cNvPr id="102" name="文本框 101">
            <a:extLst>
              <a:ext uri="{FF2B5EF4-FFF2-40B4-BE49-F238E27FC236}">
                <a16:creationId xmlns:a16="http://schemas.microsoft.com/office/drawing/2014/main" id="{B14F2CDB-3079-ABE1-9019-683F9CE81FD8}"/>
              </a:ext>
            </a:extLst>
          </p:cNvPr>
          <p:cNvSpPr txBox="1"/>
          <p:nvPr/>
        </p:nvSpPr>
        <p:spPr>
          <a:xfrm>
            <a:off x="4665921" y="1257525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+</a:t>
            </a:r>
            <a:endParaRPr lang="zh-CN" altLang="en-US" dirty="0"/>
          </a:p>
        </p:txBody>
      </p:sp>
      <p:sp>
        <p:nvSpPr>
          <p:cNvPr id="103" name="文本框 102">
            <a:extLst>
              <a:ext uri="{FF2B5EF4-FFF2-40B4-BE49-F238E27FC236}">
                <a16:creationId xmlns:a16="http://schemas.microsoft.com/office/drawing/2014/main" id="{FE56C0D9-5BEC-A56F-7EF0-CED70E0AE3B7}"/>
              </a:ext>
            </a:extLst>
          </p:cNvPr>
          <p:cNvSpPr txBox="1"/>
          <p:nvPr/>
        </p:nvSpPr>
        <p:spPr>
          <a:xfrm>
            <a:off x="4665921" y="583322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+</a:t>
            </a:r>
            <a:endParaRPr lang="zh-CN" altLang="en-US" dirty="0"/>
          </a:p>
        </p:txBody>
      </p:sp>
      <p:sp>
        <p:nvSpPr>
          <p:cNvPr id="104" name="文本框 103">
            <a:extLst>
              <a:ext uri="{FF2B5EF4-FFF2-40B4-BE49-F238E27FC236}">
                <a16:creationId xmlns:a16="http://schemas.microsoft.com/office/drawing/2014/main" id="{8B9A658B-A40A-B9F6-079D-F0B56A5020DD}"/>
              </a:ext>
            </a:extLst>
          </p:cNvPr>
          <p:cNvSpPr txBox="1"/>
          <p:nvPr/>
        </p:nvSpPr>
        <p:spPr>
          <a:xfrm>
            <a:off x="4113232" y="576275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-</a:t>
            </a:r>
            <a:endParaRPr lang="zh-CN" altLang="en-US" dirty="0"/>
          </a:p>
        </p:txBody>
      </p:sp>
      <p:sp>
        <p:nvSpPr>
          <p:cNvPr id="105" name="文本框 104">
            <a:extLst>
              <a:ext uri="{FF2B5EF4-FFF2-40B4-BE49-F238E27FC236}">
                <a16:creationId xmlns:a16="http://schemas.microsoft.com/office/drawing/2014/main" id="{041B0B10-F47D-B386-866F-F81B036630EF}"/>
              </a:ext>
            </a:extLst>
          </p:cNvPr>
          <p:cNvSpPr txBox="1"/>
          <p:nvPr/>
        </p:nvSpPr>
        <p:spPr>
          <a:xfrm>
            <a:off x="4477496" y="919383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+</a:t>
            </a:r>
            <a:endParaRPr lang="zh-CN" altLang="en-US" dirty="0"/>
          </a:p>
        </p:txBody>
      </p:sp>
      <p:sp>
        <p:nvSpPr>
          <p:cNvPr id="106" name="文本框 105">
            <a:extLst>
              <a:ext uri="{FF2B5EF4-FFF2-40B4-BE49-F238E27FC236}">
                <a16:creationId xmlns:a16="http://schemas.microsoft.com/office/drawing/2014/main" id="{60628224-AB1B-B2EE-538C-A12D99402D8C}"/>
              </a:ext>
            </a:extLst>
          </p:cNvPr>
          <p:cNvSpPr txBox="1"/>
          <p:nvPr/>
        </p:nvSpPr>
        <p:spPr>
          <a:xfrm>
            <a:off x="4121195" y="1245216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-</a:t>
            </a:r>
            <a:endParaRPr lang="zh-CN" altLang="en-US" dirty="0"/>
          </a:p>
        </p:txBody>
      </p:sp>
      <p:sp>
        <p:nvSpPr>
          <p:cNvPr id="107" name="文本框 106">
            <a:extLst>
              <a:ext uri="{FF2B5EF4-FFF2-40B4-BE49-F238E27FC236}">
                <a16:creationId xmlns:a16="http://schemas.microsoft.com/office/drawing/2014/main" id="{9698EE5A-5AD9-5179-4347-CD57DBE60E07}"/>
              </a:ext>
            </a:extLst>
          </p:cNvPr>
          <p:cNvSpPr txBox="1"/>
          <p:nvPr/>
        </p:nvSpPr>
        <p:spPr>
          <a:xfrm>
            <a:off x="4122107" y="903142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-</a:t>
            </a:r>
            <a:endParaRPr lang="zh-CN" altLang="en-US" dirty="0"/>
          </a:p>
        </p:txBody>
      </p:sp>
      <p:sp>
        <p:nvSpPr>
          <p:cNvPr id="108" name="文本框 107">
            <a:extLst>
              <a:ext uri="{FF2B5EF4-FFF2-40B4-BE49-F238E27FC236}">
                <a16:creationId xmlns:a16="http://schemas.microsoft.com/office/drawing/2014/main" id="{9B4E1D9A-C0DF-B9E2-9157-FAAC39B000FA}"/>
              </a:ext>
            </a:extLst>
          </p:cNvPr>
          <p:cNvSpPr txBox="1"/>
          <p:nvPr/>
        </p:nvSpPr>
        <p:spPr>
          <a:xfrm>
            <a:off x="4309837" y="897965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-</a:t>
            </a:r>
            <a:endParaRPr lang="zh-CN" altLang="en-US" dirty="0"/>
          </a:p>
        </p:txBody>
      </p:sp>
      <p:sp>
        <p:nvSpPr>
          <p:cNvPr id="109" name="文本框 108">
            <a:extLst>
              <a:ext uri="{FF2B5EF4-FFF2-40B4-BE49-F238E27FC236}">
                <a16:creationId xmlns:a16="http://schemas.microsoft.com/office/drawing/2014/main" id="{10ADBDCE-7122-5522-7970-610F15CE0FA9}"/>
              </a:ext>
            </a:extLst>
          </p:cNvPr>
          <p:cNvSpPr txBox="1"/>
          <p:nvPr/>
        </p:nvSpPr>
        <p:spPr>
          <a:xfrm>
            <a:off x="4681433" y="902884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-</a:t>
            </a:r>
            <a:endParaRPr lang="zh-CN" altLang="en-US" dirty="0"/>
          </a:p>
        </p:txBody>
      </p:sp>
      <p:sp>
        <p:nvSpPr>
          <p:cNvPr id="110" name="文本框 109">
            <a:extLst>
              <a:ext uri="{FF2B5EF4-FFF2-40B4-BE49-F238E27FC236}">
                <a16:creationId xmlns:a16="http://schemas.microsoft.com/office/drawing/2014/main" id="{FE1414EE-25D9-1D6B-76D0-D47F1BBAADC7}"/>
              </a:ext>
            </a:extLst>
          </p:cNvPr>
          <p:cNvSpPr txBox="1"/>
          <p:nvPr/>
        </p:nvSpPr>
        <p:spPr>
          <a:xfrm>
            <a:off x="4316325" y="1240982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-</a:t>
            </a:r>
            <a:endParaRPr lang="zh-CN" altLang="en-US" dirty="0"/>
          </a:p>
        </p:txBody>
      </p:sp>
      <p:sp>
        <p:nvSpPr>
          <p:cNvPr id="111" name="文本框 110">
            <a:extLst>
              <a:ext uri="{FF2B5EF4-FFF2-40B4-BE49-F238E27FC236}">
                <a16:creationId xmlns:a16="http://schemas.microsoft.com/office/drawing/2014/main" id="{041735CD-96DB-60F4-6339-25AEF65B26BB}"/>
              </a:ext>
            </a:extLst>
          </p:cNvPr>
          <p:cNvSpPr txBox="1"/>
          <p:nvPr/>
        </p:nvSpPr>
        <p:spPr>
          <a:xfrm>
            <a:off x="4498879" y="1240613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-</a:t>
            </a:r>
            <a:endParaRPr lang="zh-CN" altLang="en-US" dirty="0"/>
          </a:p>
        </p:txBody>
      </p:sp>
      <p:sp>
        <p:nvSpPr>
          <p:cNvPr id="112" name="文本框 111">
            <a:extLst>
              <a:ext uri="{FF2B5EF4-FFF2-40B4-BE49-F238E27FC236}">
                <a16:creationId xmlns:a16="http://schemas.microsoft.com/office/drawing/2014/main" id="{44828306-BB63-E462-C092-2D185E7D9498}"/>
              </a:ext>
            </a:extLst>
          </p:cNvPr>
          <p:cNvSpPr txBox="1"/>
          <p:nvPr/>
        </p:nvSpPr>
        <p:spPr>
          <a:xfrm>
            <a:off x="5164740" y="583322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+</a:t>
            </a:r>
            <a:endParaRPr lang="zh-CN" altLang="en-US" dirty="0"/>
          </a:p>
        </p:txBody>
      </p:sp>
      <p:sp>
        <p:nvSpPr>
          <p:cNvPr id="113" name="文本框 112">
            <a:extLst>
              <a:ext uri="{FF2B5EF4-FFF2-40B4-BE49-F238E27FC236}">
                <a16:creationId xmlns:a16="http://schemas.microsoft.com/office/drawing/2014/main" id="{A9CE16DA-DC8C-6731-A793-A5007BD90575}"/>
              </a:ext>
            </a:extLst>
          </p:cNvPr>
          <p:cNvSpPr txBox="1"/>
          <p:nvPr/>
        </p:nvSpPr>
        <p:spPr>
          <a:xfrm>
            <a:off x="5353318" y="583322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+</a:t>
            </a:r>
            <a:endParaRPr lang="zh-CN" altLang="en-US" dirty="0"/>
          </a:p>
        </p:txBody>
      </p:sp>
      <p:sp>
        <p:nvSpPr>
          <p:cNvPr id="114" name="文本框 113">
            <a:extLst>
              <a:ext uri="{FF2B5EF4-FFF2-40B4-BE49-F238E27FC236}">
                <a16:creationId xmlns:a16="http://schemas.microsoft.com/office/drawing/2014/main" id="{2B3BFDAE-D0CE-009D-2753-6947F1143CF6}"/>
              </a:ext>
            </a:extLst>
          </p:cNvPr>
          <p:cNvSpPr txBox="1"/>
          <p:nvPr/>
        </p:nvSpPr>
        <p:spPr>
          <a:xfrm>
            <a:off x="5541895" y="1257525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+</a:t>
            </a:r>
            <a:endParaRPr lang="zh-CN" altLang="en-US" dirty="0"/>
          </a:p>
        </p:txBody>
      </p:sp>
      <p:sp>
        <p:nvSpPr>
          <p:cNvPr id="115" name="文本框 114">
            <a:extLst>
              <a:ext uri="{FF2B5EF4-FFF2-40B4-BE49-F238E27FC236}">
                <a16:creationId xmlns:a16="http://schemas.microsoft.com/office/drawing/2014/main" id="{20E028FA-C413-2B44-2971-22F1788DFF99}"/>
              </a:ext>
            </a:extLst>
          </p:cNvPr>
          <p:cNvSpPr txBox="1"/>
          <p:nvPr/>
        </p:nvSpPr>
        <p:spPr>
          <a:xfrm>
            <a:off x="5541895" y="583322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+</a:t>
            </a:r>
            <a:endParaRPr lang="zh-CN" altLang="en-US" dirty="0"/>
          </a:p>
        </p:txBody>
      </p:sp>
      <p:sp>
        <p:nvSpPr>
          <p:cNvPr id="116" name="文本框 115">
            <a:extLst>
              <a:ext uri="{FF2B5EF4-FFF2-40B4-BE49-F238E27FC236}">
                <a16:creationId xmlns:a16="http://schemas.microsoft.com/office/drawing/2014/main" id="{4B84C2D3-71EF-52B8-7065-5168E6CE8E7B}"/>
              </a:ext>
            </a:extLst>
          </p:cNvPr>
          <p:cNvSpPr txBox="1"/>
          <p:nvPr/>
        </p:nvSpPr>
        <p:spPr>
          <a:xfrm>
            <a:off x="4989206" y="576275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-</a:t>
            </a:r>
            <a:endParaRPr lang="zh-CN" altLang="en-US" dirty="0"/>
          </a:p>
        </p:txBody>
      </p:sp>
      <p:sp>
        <p:nvSpPr>
          <p:cNvPr id="117" name="文本框 116">
            <a:extLst>
              <a:ext uri="{FF2B5EF4-FFF2-40B4-BE49-F238E27FC236}">
                <a16:creationId xmlns:a16="http://schemas.microsoft.com/office/drawing/2014/main" id="{5F6ABA6B-2908-7781-B1A1-9891BF681597}"/>
              </a:ext>
            </a:extLst>
          </p:cNvPr>
          <p:cNvSpPr txBox="1"/>
          <p:nvPr/>
        </p:nvSpPr>
        <p:spPr>
          <a:xfrm>
            <a:off x="5353470" y="919383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+</a:t>
            </a:r>
            <a:endParaRPr lang="zh-CN" altLang="en-US" dirty="0"/>
          </a:p>
        </p:txBody>
      </p:sp>
      <p:sp>
        <p:nvSpPr>
          <p:cNvPr id="118" name="文本框 117">
            <a:extLst>
              <a:ext uri="{FF2B5EF4-FFF2-40B4-BE49-F238E27FC236}">
                <a16:creationId xmlns:a16="http://schemas.microsoft.com/office/drawing/2014/main" id="{923F520E-5D70-9262-8442-DECC4F3DEB69}"/>
              </a:ext>
            </a:extLst>
          </p:cNvPr>
          <p:cNvSpPr txBox="1"/>
          <p:nvPr/>
        </p:nvSpPr>
        <p:spPr>
          <a:xfrm>
            <a:off x="4997169" y="1245216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-</a:t>
            </a:r>
            <a:endParaRPr lang="zh-CN" altLang="en-US" dirty="0"/>
          </a:p>
        </p:txBody>
      </p:sp>
      <p:sp>
        <p:nvSpPr>
          <p:cNvPr id="119" name="文本框 118">
            <a:extLst>
              <a:ext uri="{FF2B5EF4-FFF2-40B4-BE49-F238E27FC236}">
                <a16:creationId xmlns:a16="http://schemas.microsoft.com/office/drawing/2014/main" id="{8EDC5DA7-8930-EDE8-D2EE-95FF40EA9774}"/>
              </a:ext>
            </a:extLst>
          </p:cNvPr>
          <p:cNvSpPr txBox="1"/>
          <p:nvPr/>
        </p:nvSpPr>
        <p:spPr>
          <a:xfrm>
            <a:off x="4998081" y="903142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-</a:t>
            </a:r>
            <a:endParaRPr lang="zh-CN" altLang="en-US" dirty="0"/>
          </a:p>
        </p:txBody>
      </p:sp>
      <p:sp>
        <p:nvSpPr>
          <p:cNvPr id="120" name="文本框 119">
            <a:extLst>
              <a:ext uri="{FF2B5EF4-FFF2-40B4-BE49-F238E27FC236}">
                <a16:creationId xmlns:a16="http://schemas.microsoft.com/office/drawing/2014/main" id="{4DCEA2B9-51E4-C297-9612-FCF9F3D9368B}"/>
              </a:ext>
            </a:extLst>
          </p:cNvPr>
          <p:cNvSpPr txBox="1"/>
          <p:nvPr/>
        </p:nvSpPr>
        <p:spPr>
          <a:xfrm>
            <a:off x="5185811" y="897965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-</a:t>
            </a:r>
            <a:endParaRPr lang="zh-CN" altLang="en-US" dirty="0"/>
          </a:p>
        </p:txBody>
      </p:sp>
      <p:sp>
        <p:nvSpPr>
          <p:cNvPr id="121" name="文本框 120">
            <a:extLst>
              <a:ext uri="{FF2B5EF4-FFF2-40B4-BE49-F238E27FC236}">
                <a16:creationId xmlns:a16="http://schemas.microsoft.com/office/drawing/2014/main" id="{3CD4075A-5A18-7EC4-9A29-9BFD99AFB85E}"/>
              </a:ext>
            </a:extLst>
          </p:cNvPr>
          <p:cNvSpPr txBox="1"/>
          <p:nvPr/>
        </p:nvSpPr>
        <p:spPr>
          <a:xfrm>
            <a:off x="5557407" y="902884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-</a:t>
            </a:r>
            <a:endParaRPr lang="zh-CN" altLang="en-US" dirty="0"/>
          </a:p>
        </p:txBody>
      </p:sp>
      <p:sp>
        <p:nvSpPr>
          <p:cNvPr id="122" name="文本框 121">
            <a:extLst>
              <a:ext uri="{FF2B5EF4-FFF2-40B4-BE49-F238E27FC236}">
                <a16:creationId xmlns:a16="http://schemas.microsoft.com/office/drawing/2014/main" id="{0A06FE04-D376-52AA-6E32-518BBB431388}"/>
              </a:ext>
            </a:extLst>
          </p:cNvPr>
          <p:cNvSpPr txBox="1"/>
          <p:nvPr/>
        </p:nvSpPr>
        <p:spPr>
          <a:xfrm>
            <a:off x="5192299" y="1240982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-</a:t>
            </a:r>
            <a:endParaRPr lang="zh-CN" altLang="en-US" dirty="0"/>
          </a:p>
        </p:txBody>
      </p:sp>
      <p:sp>
        <p:nvSpPr>
          <p:cNvPr id="123" name="文本框 122">
            <a:extLst>
              <a:ext uri="{FF2B5EF4-FFF2-40B4-BE49-F238E27FC236}">
                <a16:creationId xmlns:a16="http://schemas.microsoft.com/office/drawing/2014/main" id="{1D488E75-8BBB-A51F-8E2C-74947279C59E}"/>
              </a:ext>
            </a:extLst>
          </p:cNvPr>
          <p:cNvSpPr txBox="1"/>
          <p:nvPr/>
        </p:nvSpPr>
        <p:spPr>
          <a:xfrm>
            <a:off x="5374853" y="1240613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-</a:t>
            </a:r>
            <a:endParaRPr lang="zh-CN" altLang="en-US" dirty="0"/>
          </a:p>
        </p:txBody>
      </p:sp>
      <p:cxnSp>
        <p:nvCxnSpPr>
          <p:cNvPr id="132" name="直接连接符 131">
            <a:extLst>
              <a:ext uri="{FF2B5EF4-FFF2-40B4-BE49-F238E27FC236}">
                <a16:creationId xmlns:a16="http://schemas.microsoft.com/office/drawing/2014/main" id="{83625B0B-45BC-FC4E-0039-6F77214AE803}"/>
              </a:ext>
            </a:extLst>
          </p:cNvPr>
          <p:cNvCxnSpPr>
            <a:cxnSpLocks/>
          </p:cNvCxnSpPr>
          <p:nvPr/>
        </p:nvCxnSpPr>
        <p:spPr>
          <a:xfrm>
            <a:off x="4203454" y="659208"/>
            <a:ext cx="647700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4" name="直接连接符 133">
            <a:extLst>
              <a:ext uri="{FF2B5EF4-FFF2-40B4-BE49-F238E27FC236}">
                <a16:creationId xmlns:a16="http://schemas.microsoft.com/office/drawing/2014/main" id="{36DA2161-FD99-4220-0494-AA30AC8768F3}"/>
              </a:ext>
            </a:extLst>
          </p:cNvPr>
          <p:cNvCxnSpPr>
            <a:cxnSpLocks/>
          </p:cNvCxnSpPr>
          <p:nvPr/>
        </p:nvCxnSpPr>
        <p:spPr>
          <a:xfrm>
            <a:off x="5092454" y="654759"/>
            <a:ext cx="647700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5" name="文本框 134">
            <a:extLst>
              <a:ext uri="{FF2B5EF4-FFF2-40B4-BE49-F238E27FC236}">
                <a16:creationId xmlns:a16="http://schemas.microsoft.com/office/drawing/2014/main" id="{6A1F5D47-20BA-E58E-48E0-32EEF88D8CB4}"/>
              </a:ext>
            </a:extLst>
          </p:cNvPr>
          <p:cNvSpPr txBox="1"/>
          <p:nvPr/>
        </p:nvSpPr>
        <p:spPr>
          <a:xfrm>
            <a:off x="4177962" y="322410"/>
            <a:ext cx="7024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Input</a:t>
            </a:r>
            <a:endParaRPr lang="zh-CN" altLang="en-US" dirty="0"/>
          </a:p>
        </p:txBody>
      </p:sp>
      <p:sp>
        <p:nvSpPr>
          <p:cNvPr id="136" name="文本框 135">
            <a:extLst>
              <a:ext uri="{FF2B5EF4-FFF2-40B4-BE49-F238E27FC236}">
                <a16:creationId xmlns:a16="http://schemas.microsoft.com/office/drawing/2014/main" id="{1B1E3480-160C-B7EE-AF4A-78E875974890}"/>
              </a:ext>
            </a:extLst>
          </p:cNvPr>
          <p:cNvSpPr txBox="1"/>
          <p:nvPr/>
        </p:nvSpPr>
        <p:spPr>
          <a:xfrm>
            <a:off x="4935896" y="335439"/>
            <a:ext cx="9525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IP: MYC</a:t>
            </a:r>
            <a:endParaRPr lang="zh-CN" altLang="en-US" dirty="0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1BFB0B9E-099B-80F6-D959-B1F8247BD5A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35818" y="4726182"/>
            <a:ext cx="2387964" cy="1250839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65F4CC39-0CEB-71CC-C4E1-4CB9F877522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35818" y="3345397"/>
            <a:ext cx="2368860" cy="1308020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FA4A87D9-9A6E-69D0-F1DD-F1182CD5730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35818" y="2078565"/>
            <a:ext cx="2368471" cy="1194067"/>
          </a:xfrm>
          <a:prstGeom prst="rect">
            <a:avLst/>
          </a:prstGeom>
        </p:spPr>
      </p:pic>
      <p:sp>
        <p:nvSpPr>
          <p:cNvPr id="43" name="矩形 42">
            <a:extLst>
              <a:ext uri="{FF2B5EF4-FFF2-40B4-BE49-F238E27FC236}">
                <a16:creationId xmlns:a16="http://schemas.microsoft.com/office/drawing/2014/main" id="{3C8D674D-0DD0-D66B-6ABA-6BFFACB150AD}"/>
              </a:ext>
            </a:extLst>
          </p:cNvPr>
          <p:cNvSpPr/>
          <p:nvPr/>
        </p:nvSpPr>
        <p:spPr>
          <a:xfrm>
            <a:off x="7206231" y="4740516"/>
            <a:ext cx="1935105" cy="335559"/>
          </a:xfrm>
          <a:prstGeom prst="rect">
            <a:avLst/>
          </a:prstGeom>
          <a:noFill/>
          <a:ln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4" name="文本框 43">
            <a:extLst>
              <a:ext uri="{FF2B5EF4-FFF2-40B4-BE49-F238E27FC236}">
                <a16:creationId xmlns:a16="http://schemas.microsoft.com/office/drawing/2014/main" id="{93CFF766-3327-B4E0-A4F1-3B07B5652B58}"/>
              </a:ext>
            </a:extLst>
          </p:cNvPr>
          <p:cNvSpPr txBox="1"/>
          <p:nvPr/>
        </p:nvSpPr>
        <p:spPr>
          <a:xfrm>
            <a:off x="7686929" y="5058952"/>
            <a:ext cx="9332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GAPDH</a:t>
            </a:r>
            <a:endParaRPr lang="zh-CN" altLang="en-US" dirty="0"/>
          </a:p>
        </p:txBody>
      </p:sp>
      <p:sp>
        <p:nvSpPr>
          <p:cNvPr id="45" name="矩形 44">
            <a:extLst>
              <a:ext uri="{FF2B5EF4-FFF2-40B4-BE49-F238E27FC236}">
                <a16:creationId xmlns:a16="http://schemas.microsoft.com/office/drawing/2014/main" id="{22AE81A2-A338-C0D6-F632-49461ABF3FDC}"/>
              </a:ext>
            </a:extLst>
          </p:cNvPr>
          <p:cNvSpPr/>
          <p:nvPr/>
        </p:nvSpPr>
        <p:spPr>
          <a:xfrm>
            <a:off x="7127757" y="2822447"/>
            <a:ext cx="2076532" cy="320502"/>
          </a:xfrm>
          <a:prstGeom prst="rect">
            <a:avLst/>
          </a:prstGeom>
          <a:noFill/>
          <a:ln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6" name="文本框 45">
            <a:extLst>
              <a:ext uri="{FF2B5EF4-FFF2-40B4-BE49-F238E27FC236}">
                <a16:creationId xmlns:a16="http://schemas.microsoft.com/office/drawing/2014/main" id="{476EC6D0-DAC7-8548-3B57-D1A26D85647D}"/>
              </a:ext>
            </a:extLst>
          </p:cNvPr>
          <p:cNvSpPr txBox="1"/>
          <p:nvPr/>
        </p:nvSpPr>
        <p:spPr>
          <a:xfrm>
            <a:off x="7624983" y="2475326"/>
            <a:ext cx="12650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RUNX1</a:t>
            </a:r>
            <a:endParaRPr lang="zh-CN" altLang="en-US" dirty="0"/>
          </a:p>
        </p:txBody>
      </p:sp>
      <p:sp>
        <p:nvSpPr>
          <p:cNvPr id="47" name="矩形 46">
            <a:extLst>
              <a:ext uri="{FF2B5EF4-FFF2-40B4-BE49-F238E27FC236}">
                <a16:creationId xmlns:a16="http://schemas.microsoft.com/office/drawing/2014/main" id="{5E98957F-7BD0-FAB9-B49A-FB7CF580BFB2}"/>
              </a:ext>
            </a:extLst>
          </p:cNvPr>
          <p:cNvSpPr/>
          <p:nvPr/>
        </p:nvSpPr>
        <p:spPr>
          <a:xfrm>
            <a:off x="7127757" y="3445387"/>
            <a:ext cx="1935105" cy="335559"/>
          </a:xfrm>
          <a:prstGeom prst="rect">
            <a:avLst/>
          </a:prstGeom>
          <a:noFill/>
          <a:ln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8" name="文本框 47">
            <a:extLst>
              <a:ext uri="{FF2B5EF4-FFF2-40B4-BE49-F238E27FC236}">
                <a16:creationId xmlns:a16="http://schemas.microsoft.com/office/drawing/2014/main" id="{81447F89-55BC-EA13-2F43-77B491D343B0}"/>
              </a:ext>
            </a:extLst>
          </p:cNvPr>
          <p:cNvSpPr txBox="1"/>
          <p:nvPr/>
        </p:nvSpPr>
        <p:spPr>
          <a:xfrm>
            <a:off x="7878275" y="3748833"/>
            <a:ext cx="6094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SPI1</a:t>
            </a:r>
            <a:endParaRPr lang="zh-CN" altLang="en-US" dirty="0"/>
          </a:p>
        </p:txBody>
      </p:sp>
      <p:sp>
        <p:nvSpPr>
          <p:cNvPr id="49" name="文本框 48">
            <a:extLst>
              <a:ext uri="{FF2B5EF4-FFF2-40B4-BE49-F238E27FC236}">
                <a16:creationId xmlns:a16="http://schemas.microsoft.com/office/drawing/2014/main" id="{87077BD4-1532-569E-7420-BD2BB0BA1322}"/>
              </a:ext>
            </a:extLst>
          </p:cNvPr>
          <p:cNvSpPr txBox="1"/>
          <p:nvPr/>
        </p:nvSpPr>
        <p:spPr>
          <a:xfrm rot="16200000">
            <a:off x="6977830" y="1607235"/>
            <a:ext cx="6912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PC-3</a:t>
            </a:r>
            <a:endParaRPr lang="zh-CN" altLang="en-US" dirty="0"/>
          </a:p>
        </p:txBody>
      </p:sp>
      <p:sp>
        <p:nvSpPr>
          <p:cNvPr id="51" name="文本框 50">
            <a:extLst>
              <a:ext uri="{FF2B5EF4-FFF2-40B4-BE49-F238E27FC236}">
                <a16:creationId xmlns:a16="http://schemas.microsoft.com/office/drawing/2014/main" id="{CA74B484-1F0E-DFAB-25D3-2467116F275C}"/>
              </a:ext>
            </a:extLst>
          </p:cNvPr>
          <p:cNvSpPr txBox="1"/>
          <p:nvPr/>
        </p:nvSpPr>
        <p:spPr>
          <a:xfrm rot="16200000">
            <a:off x="7172928" y="1521474"/>
            <a:ext cx="8627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DU145</a:t>
            </a:r>
            <a:endParaRPr lang="zh-CN" altLang="en-US" dirty="0"/>
          </a:p>
        </p:txBody>
      </p:sp>
      <p:sp>
        <p:nvSpPr>
          <p:cNvPr id="53" name="文本框 52">
            <a:extLst>
              <a:ext uri="{FF2B5EF4-FFF2-40B4-BE49-F238E27FC236}">
                <a16:creationId xmlns:a16="http://schemas.microsoft.com/office/drawing/2014/main" id="{4D53A431-B5C2-DD6A-161B-4BEC93768BB7}"/>
              </a:ext>
            </a:extLst>
          </p:cNvPr>
          <p:cNvSpPr txBox="1"/>
          <p:nvPr/>
        </p:nvSpPr>
        <p:spPr>
          <a:xfrm rot="16200000">
            <a:off x="7541952" y="1609640"/>
            <a:ext cx="6864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C4-2</a:t>
            </a:r>
            <a:endParaRPr lang="zh-CN" altLang="en-US" dirty="0"/>
          </a:p>
        </p:txBody>
      </p:sp>
      <p:sp>
        <p:nvSpPr>
          <p:cNvPr id="61" name="文本框 60">
            <a:extLst>
              <a:ext uri="{FF2B5EF4-FFF2-40B4-BE49-F238E27FC236}">
                <a16:creationId xmlns:a16="http://schemas.microsoft.com/office/drawing/2014/main" id="{D23D3A78-AE47-3F88-51CF-4E443FCEE2A6}"/>
              </a:ext>
            </a:extLst>
          </p:cNvPr>
          <p:cNvSpPr txBox="1"/>
          <p:nvPr/>
        </p:nvSpPr>
        <p:spPr>
          <a:xfrm rot="16200000">
            <a:off x="7758691" y="1545519"/>
            <a:ext cx="8146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C4-2B</a:t>
            </a:r>
            <a:endParaRPr lang="zh-CN" altLang="en-US" dirty="0"/>
          </a:p>
        </p:txBody>
      </p:sp>
      <p:sp>
        <p:nvSpPr>
          <p:cNvPr id="62" name="文本框 61">
            <a:extLst>
              <a:ext uri="{FF2B5EF4-FFF2-40B4-BE49-F238E27FC236}">
                <a16:creationId xmlns:a16="http://schemas.microsoft.com/office/drawing/2014/main" id="{F6928B25-0A40-9DBD-F012-FA034161553F}"/>
              </a:ext>
            </a:extLst>
          </p:cNvPr>
          <p:cNvSpPr txBox="1"/>
          <p:nvPr/>
        </p:nvSpPr>
        <p:spPr>
          <a:xfrm rot="16200000">
            <a:off x="8024322" y="1530291"/>
            <a:ext cx="8451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LNCaP</a:t>
            </a:r>
            <a:endParaRPr lang="zh-CN" altLang="en-US" dirty="0"/>
          </a:p>
        </p:txBody>
      </p:sp>
      <p:sp>
        <p:nvSpPr>
          <p:cNvPr id="63" name="文本框 62">
            <a:extLst>
              <a:ext uri="{FF2B5EF4-FFF2-40B4-BE49-F238E27FC236}">
                <a16:creationId xmlns:a16="http://schemas.microsoft.com/office/drawing/2014/main" id="{4A915037-50D3-4E67-3814-7233E52D3D4D}"/>
              </a:ext>
            </a:extLst>
          </p:cNvPr>
          <p:cNvSpPr txBox="1"/>
          <p:nvPr/>
        </p:nvSpPr>
        <p:spPr>
          <a:xfrm rot="16200000">
            <a:off x="8315600" y="1540710"/>
            <a:ext cx="8242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22RV1</a:t>
            </a:r>
            <a:endParaRPr lang="zh-CN" altLang="en-US" dirty="0"/>
          </a:p>
        </p:txBody>
      </p:sp>
      <p:sp>
        <p:nvSpPr>
          <p:cNvPr id="64" name="文本框 63">
            <a:extLst>
              <a:ext uri="{FF2B5EF4-FFF2-40B4-BE49-F238E27FC236}">
                <a16:creationId xmlns:a16="http://schemas.microsoft.com/office/drawing/2014/main" id="{B27E1563-A107-4277-9C8B-5D7A5619A313}"/>
              </a:ext>
            </a:extLst>
          </p:cNvPr>
          <p:cNvSpPr txBox="1"/>
          <p:nvPr/>
        </p:nvSpPr>
        <p:spPr>
          <a:xfrm rot="16200000">
            <a:off x="8637334" y="1581587"/>
            <a:ext cx="7425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VCAP</a:t>
            </a:r>
            <a:endParaRPr lang="zh-CN" altLang="en-US" dirty="0"/>
          </a:p>
        </p:txBody>
      </p:sp>
      <p:sp>
        <p:nvSpPr>
          <p:cNvPr id="65" name="文本框 64">
            <a:extLst>
              <a:ext uri="{FF2B5EF4-FFF2-40B4-BE49-F238E27FC236}">
                <a16:creationId xmlns:a16="http://schemas.microsoft.com/office/drawing/2014/main" id="{504C5158-730B-A88E-2CB1-A37BFBB4C0BA}"/>
              </a:ext>
            </a:extLst>
          </p:cNvPr>
          <p:cNvSpPr txBox="1"/>
          <p:nvPr/>
        </p:nvSpPr>
        <p:spPr>
          <a:xfrm>
            <a:off x="7366329" y="601442"/>
            <a:ext cx="12650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Figure S9D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6584577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>
            <a:extLst>
              <a:ext uri="{FF2B5EF4-FFF2-40B4-BE49-F238E27FC236}">
                <a16:creationId xmlns:a16="http://schemas.microsoft.com/office/drawing/2014/main" id="{4A7283D1-1F89-A620-307E-13C5B0B2A2C6}"/>
              </a:ext>
            </a:extLst>
          </p:cNvPr>
          <p:cNvSpPr txBox="1"/>
          <p:nvPr/>
        </p:nvSpPr>
        <p:spPr>
          <a:xfrm>
            <a:off x="5821524" y="261845"/>
            <a:ext cx="12538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Figure S6A</a:t>
            </a:r>
            <a:endParaRPr lang="zh-CN" altLang="en-US" dirty="0"/>
          </a:p>
        </p:txBody>
      </p:sp>
      <p:sp>
        <p:nvSpPr>
          <p:cNvPr id="21" name="文本框 20">
            <a:extLst>
              <a:ext uri="{FF2B5EF4-FFF2-40B4-BE49-F238E27FC236}">
                <a16:creationId xmlns:a16="http://schemas.microsoft.com/office/drawing/2014/main" id="{6859460E-883F-A1CD-72CD-D374FB8A005B}"/>
              </a:ext>
            </a:extLst>
          </p:cNvPr>
          <p:cNvSpPr txBox="1"/>
          <p:nvPr/>
        </p:nvSpPr>
        <p:spPr>
          <a:xfrm>
            <a:off x="6041136" y="6146702"/>
            <a:ext cx="8146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C4-2B</a:t>
            </a:r>
            <a:endParaRPr lang="zh-CN" altLang="en-US" dirty="0"/>
          </a:p>
        </p:txBody>
      </p:sp>
      <p:sp>
        <p:nvSpPr>
          <p:cNvPr id="22" name="文本框 21">
            <a:extLst>
              <a:ext uri="{FF2B5EF4-FFF2-40B4-BE49-F238E27FC236}">
                <a16:creationId xmlns:a16="http://schemas.microsoft.com/office/drawing/2014/main" id="{C56B3B8A-85FF-700B-FFEB-6DE398B714BD}"/>
              </a:ext>
            </a:extLst>
          </p:cNvPr>
          <p:cNvSpPr txBox="1"/>
          <p:nvPr/>
        </p:nvSpPr>
        <p:spPr>
          <a:xfrm>
            <a:off x="4236236" y="5382745"/>
            <a:ext cx="8451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LNCaP</a:t>
            </a:r>
            <a:endParaRPr lang="zh-CN" altLang="en-US" dirty="0"/>
          </a:p>
        </p:txBody>
      </p:sp>
      <p:sp>
        <p:nvSpPr>
          <p:cNvPr id="23" name="文本框 22">
            <a:extLst>
              <a:ext uri="{FF2B5EF4-FFF2-40B4-BE49-F238E27FC236}">
                <a16:creationId xmlns:a16="http://schemas.microsoft.com/office/drawing/2014/main" id="{82E358DB-A1E3-7EDF-2377-D656E9C16C72}"/>
              </a:ext>
            </a:extLst>
          </p:cNvPr>
          <p:cNvSpPr txBox="1"/>
          <p:nvPr/>
        </p:nvSpPr>
        <p:spPr>
          <a:xfrm>
            <a:off x="7789100" y="5860797"/>
            <a:ext cx="7553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RM-1</a:t>
            </a:r>
            <a:endParaRPr lang="zh-CN" altLang="en-US" dirty="0"/>
          </a:p>
        </p:txBody>
      </p:sp>
      <p:pic>
        <p:nvPicPr>
          <p:cNvPr id="25" name="图片 24">
            <a:extLst>
              <a:ext uri="{FF2B5EF4-FFF2-40B4-BE49-F238E27FC236}">
                <a16:creationId xmlns:a16="http://schemas.microsoft.com/office/drawing/2014/main" id="{3D32D47B-E7B5-2084-71D0-2C48A1608F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13872" y="3878115"/>
            <a:ext cx="1089833" cy="1436344"/>
          </a:xfrm>
          <a:prstGeom prst="rect">
            <a:avLst/>
          </a:prstGeom>
        </p:spPr>
      </p:pic>
      <p:pic>
        <p:nvPicPr>
          <p:cNvPr id="27" name="图片 26">
            <a:extLst>
              <a:ext uri="{FF2B5EF4-FFF2-40B4-BE49-F238E27FC236}">
                <a16:creationId xmlns:a16="http://schemas.microsoft.com/office/drawing/2014/main" id="{1FF0BB80-C7D5-7E2A-30BC-D6D329F811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54311" y="1186931"/>
            <a:ext cx="1208954" cy="1226224"/>
          </a:xfrm>
          <a:prstGeom prst="rect">
            <a:avLst/>
          </a:prstGeom>
        </p:spPr>
      </p:pic>
      <p:pic>
        <p:nvPicPr>
          <p:cNvPr id="29" name="图片 28">
            <a:extLst>
              <a:ext uri="{FF2B5EF4-FFF2-40B4-BE49-F238E27FC236}">
                <a16:creationId xmlns:a16="http://schemas.microsoft.com/office/drawing/2014/main" id="{7A25D754-AD0F-C7F1-5E6C-E65D4DDB49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06643" y="2361421"/>
            <a:ext cx="1283635" cy="1513539"/>
          </a:xfrm>
          <a:prstGeom prst="rect">
            <a:avLst/>
          </a:prstGeom>
        </p:spPr>
      </p:pic>
      <p:pic>
        <p:nvPicPr>
          <p:cNvPr id="31" name="图片 30">
            <a:extLst>
              <a:ext uri="{FF2B5EF4-FFF2-40B4-BE49-F238E27FC236}">
                <a16:creationId xmlns:a16="http://schemas.microsoft.com/office/drawing/2014/main" id="{178F926B-C967-48CF-0A3E-1C6AF732101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79853" y="2464809"/>
            <a:ext cx="1157871" cy="1243008"/>
          </a:xfrm>
          <a:prstGeom prst="rect">
            <a:avLst/>
          </a:prstGeom>
        </p:spPr>
      </p:pic>
      <p:pic>
        <p:nvPicPr>
          <p:cNvPr id="33" name="图片 32">
            <a:extLst>
              <a:ext uri="{FF2B5EF4-FFF2-40B4-BE49-F238E27FC236}">
                <a16:creationId xmlns:a16="http://schemas.microsoft.com/office/drawing/2014/main" id="{034CA926-CBF2-4D35-11BB-B86FF1EAF2B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28236" y="4141018"/>
            <a:ext cx="1277064" cy="1719779"/>
          </a:xfrm>
          <a:prstGeom prst="rect">
            <a:avLst/>
          </a:prstGeom>
        </p:spPr>
      </p:pic>
      <p:pic>
        <p:nvPicPr>
          <p:cNvPr id="35" name="图片 34">
            <a:extLst>
              <a:ext uri="{FF2B5EF4-FFF2-40B4-BE49-F238E27FC236}">
                <a16:creationId xmlns:a16="http://schemas.microsoft.com/office/drawing/2014/main" id="{1AFA3C14-2DB2-83DC-1265-23E2FBBC903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596346" y="2798981"/>
            <a:ext cx="1140844" cy="1260037"/>
          </a:xfrm>
          <a:prstGeom prst="rect">
            <a:avLst/>
          </a:prstGeom>
        </p:spPr>
      </p:pic>
      <p:pic>
        <p:nvPicPr>
          <p:cNvPr id="37" name="图片 36">
            <a:extLst>
              <a:ext uri="{FF2B5EF4-FFF2-40B4-BE49-F238E27FC236}">
                <a16:creationId xmlns:a16="http://schemas.microsoft.com/office/drawing/2014/main" id="{BC3ACD03-8238-DB94-C83C-9AF00E9068E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62291" y="1150449"/>
            <a:ext cx="1208954" cy="1566532"/>
          </a:xfrm>
          <a:prstGeom prst="rect">
            <a:avLst/>
          </a:prstGeom>
        </p:spPr>
      </p:pic>
      <p:pic>
        <p:nvPicPr>
          <p:cNvPr id="39" name="图片 38">
            <a:extLst>
              <a:ext uri="{FF2B5EF4-FFF2-40B4-BE49-F238E27FC236}">
                <a16:creationId xmlns:a16="http://schemas.microsoft.com/office/drawing/2014/main" id="{33BAC65F-8A55-0FE0-A7CB-1F79EBC9AF7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835348" y="950746"/>
            <a:ext cx="1226224" cy="1226224"/>
          </a:xfrm>
          <a:prstGeom prst="rect">
            <a:avLst/>
          </a:prstGeom>
        </p:spPr>
      </p:pic>
      <p:pic>
        <p:nvPicPr>
          <p:cNvPr id="41" name="图片 40">
            <a:extLst>
              <a:ext uri="{FF2B5EF4-FFF2-40B4-BE49-F238E27FC236}">
                <a16:creationId xmlns:a16="http://schemas.microsoft.com/office/drawing/2014/main" id="{7CC85645-04DC-8D58-FDEA-457E9E002B3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843952" y="4059411"/>
            <a:ext cx="1209016" cy="2048611"/>
          </a:xfrm>
          <a:prstGeom prst="rect">
            <a:avLst/>
          </a:prstGeom>
        </p:spPr>
      </p:pic>
      <p:sp>
        <p:nvSpPr>
          <p:cNvPr id="42" name="矩形 41">
            <a:extLst>
              <a:ext uri="{FF2B5EF4-FFF2-40B4-BE49-F238E27FC236}">
                <a16:creationId xmlns:a16="http://schemas.microsoft.com/office/drawing/2014/main" id="{02555518-1CC6-7E82-5012-F2F6209AAC43}"/>
              </a:ext>
            </a:extLst>
          </p:cNvPr>
          <p:cNvSpPr/>
          <p:nvPr/>
        </p:nvSpPr>
        <p:spPr>
          <a:xfrm>
            <a:off x="4317596" y="2706251"/>
            <a:ext cx="850867" cy="424536"/>
          </a:xfrm>
          <a:prstGeom prst="rect">
            <a:avLst/>
          </a:prstGeom>
          <a:noFill/>
          <a:ln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3" name="矩形 42">
            <a:extLst>
              <a:ext uri="{FF2B5EF4-FFF2-40B4-BE49-F238E27FC236}">
                <a16:creationId xmlns:a16="http://schemas.microsoft.com/office/drawing/2014/main" id="{F203C387-EFDE-BFF8-B9F3-AF64176B4971}"/>
              </a:ext>
            </a:extLst>
          </p:cNvPr>
          <p:cNvSpPr/>
          <p:nvPr/>
        </p:nvSpPr>
        <p:spPr>
          <a:xfrm>
            <a:off x="4295820" y="1633723"/>
            <a:ext cx="850867" cy="424536"/>
          </a:xfrm>
          <a:prstGeom prst="rect">
            <a:avLst/>
          </a:prstGeom>
          <a:noFill/>
          <a:ln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4" name="矩形 43">
            <a:extLst>
              <a:ext uri="{FF2B5EF4-FFF2-40B4-BE49-F238E27FC236}">
                <a16:creationId xmlns:a16="http://schemas.microsoft.com/office/drawing/2014/main" id="{9048AF5A-5E5C-996C-FFD5-50C4F579CA80}"/>
              </a:ext>
            </a:extLst>
          </p:cNvPr>
          <p:cNvSpPr/>
          <p:nvPr/>
        </p:nvSpPr>
        <p:spPr>
          <a:xfrm>
            <a:off x="6156058" y="4788639"/>
            <a:ext cx="850867" cy="424536"/>
          </a:xfrm>
          <a:prstGeom prst="rect">
            <a:avLst/>
          </a:prstGeom>
          <a:noFill/>
          <a:ln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5" name="矩形 44">
            <a:extLst>
              <a:ext uri="{FF2B5EF4-FFF2-40B4-BE49-F238E27FC236}">
                <a16:creationId xmlns:a16="http://schemas.microsoft.com/office/drawing/2014/main" id="{CE57C557-0565-892E-A54A-85D7C54A7B03}"/>
              </a:ext>
            </a:extLst>
          </p:cNvPr>
          <p:cNvSpPr/>
          <p:nvPr/>
        </p:nvSpPr>
        <p:spPr>
          <a:xfrm>
            <a:off x="6161263" y="2689379"/>
            <a:ext cx="850867" cy="424536"/>
          </a:xfrm>
          <a:prstGeom prst="rect">
            <a:avLst/>
          </a:prstGeom>
          <a:noFill/>
          <a:ln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6" name="矩形 45">
            <a:extLst>
              <a:ext uri="{FF2B5EF4-FFF2-40B4-BE49-F238E27FC236}">
                <a16:creationId xmlns:a16="http://schemas.microsoft.com/office/drawing/2014/main" id="{CB88B77D-D804-5603-4233-A29E85826508}"/>
              </a:ext>
            </a:extLst>
          </p:cNvPr>
          <p:cNvSpPr/>
          <p:nvPr/>
        </p:nvSpPr>
        <p:spPr>
          <a:xfrm>
            <a:off x="6114203" y="1375507"/>
            <a:ext cx="850867" cy="424536"/>
          </a:xfrm>
          <a:prstGeom prst="rect">
            <a:avLst/>
          </a:prstGeom>
          <a:noFill/>
          <a:ln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7" name="矩形 46">
            <a:extLst>
              <a:ext uri="{FF2B5EF4-FFF2-40B4-BE49-F238E27FC236}">
                <a16:creationId xmlns:a16="http://schemas.microsoft.com/office/drawing/2014/main" id="{280DCFBA-9F50-5271-1FF0-2C839DBBC934}"/>
              </a:ext>
            </a:extLst>
          </p:cNvPr>
          <p:cNvSpPr/>
          <p:nvPr/>
        </p:nvSpPr>
        <p:spPr>
          <a:xfrm>
            <a:off x="7741333" y="4824376"/>
            <a:ext cx="850867" cy="424536"/>
          </a:xfrm>
          <a:prstGeom prst="rect">
            <a:avLst/>
          </a:prstGeom>
          <a:noFill/>
          <a:ln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8" name="矩形 47">
            <a:extLst>
              <a:ext uri="{FF2B5EF4-FFF2-40B4-BE49-F238E27FC236}">
                <a16:creationId xmlns:a16="http://schemas.microsoft.com/office/drawing/2014/main" id="{8BB02E13-497C-6B83-4ED9-8B5B4727E850}"/>
              </a:ext>
            </a:extLst>
          </p:cNvPr>
          <p:cNvSpPr/>
          <p:nvPr/>
        </p:nvSpPr>
        <p:spPr>
          <a:xfrm>
            <a:off x="7815519" y="3440887"/>
            <a:ext cx="850867" cy="424536"/>
          </a:xfrm>
          <a:prstGeom prst="rect">
            <a:avLst/>
          </a:prstGeom>
          <a:noFill/>
          <a:ln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9" name="矩形 48">
            <a:extLst>
              <a:ext uri="{FF2B5EF4-FFF2-40B4-BE49-F238E27FC236}">
                <a16:creationId xmlns:a16="http://schemas.microsoft.com/office/drawing/2014/main" id="{5D4764D9-2BFB-4E2F-7090-8C09C749EA93}"/>
              </a:ext>
            </a:extLst>
          </p:cNvPr>
          <p:cNvSpPr/>
          <p:nvPr/>
        </p:nvSpPr>
        <p:spPr>
          <a:xfrm>
            <a:off x="7856475" y="1860872"/>
            <a:ext cx="850867" cy="424536"/>
          </a:xfrm>
          <a:prstGeom prst="rect">
            <a:avLst/>
          </a:prstGeom>
          <a:noFill/>
          <a:ln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0" name="文本框 49">
            <a:extLst>
              <a:ext uri="{FF2B5EF4-FFF2-40B4-BE49-F238E27FC236}">
                <a16:creationId xmlns:a16="http://schemas.microsoft.com/office/drawing/2014/main" id="{C338D0F3-EB17-3DF1-2C01-715D98E85542}"/>
              </a:ext>
            </a:extLst>
          </p:cNvPr>
          <p:cNvSpPr txBox="1"/>
          <p:nvPr/>
        </p:nvSpPr>
        <p:spPr>
          <a:xfrm>
            <a:off x="7913341" y="1499034"/>
            <a:ext cx="8919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YAP1</a:t>
            </a:r>
            <a:endParaRPr lang="zh-CN" altLang="en-US" dirty="0"/>
          </a:p>
        </p:txBody>
      </p:sp>
      <p:sp>
        <p:nvSpPr>
          <p:cNvPr id="51" name="文本框 50">
            <a:extLst>
              <a:ext uri="{FF2B5EF4-FFF2-40B4-BE49-F238E27FC236}">
                <a16:creationId xmlns:a16="http://schemas.microsoft.com/office/drawing/2014/main" id="{E4DC1976-6366-6E3E-4C73-8E84A9B2826C}"/>
              </a:ext>
            </a:extLst>
          </p:cNvPr>
          <p:cNvSpPr txBox="1"/>
          <p:nvPr/>
        </p:nvSpPr>
        <p:spPr>
          <a:xfrm>
            <a:off x="7909651" y="3031007"/>
            <a:ext cx="11284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CD70</a:t>
            </a:r>
            <a:endParaRPr lang="zh-CN" altLang="en-US" dirty="0"/>
          </a:p>
        </p:txBody>
      </p:sp>
      <p:sp>
        <p:nvSpPr>
          <p:cNvPr id="52" name="文本框 51">
            <a:extLst>
              <a:ext uri="{FF2B5EF4-FFF2-40B4-BE49-F238E27FC236}">
                <a16:creationId xmlns:a16="http://schemas.microsoft.com/office/drawing/2014/main" id="{9147CDE2-0F06-91A7-66A0-1EB8CF47F7BB}"/>
              </a:ext>
            </a:extLst>
          </p:cNvPr>
          <p:cNvSpPr txBox="1"/>
          <p:nvPr/>
        </p:nvSpPr>
        <p:spPr>
          <a:xfrm>
            <a:off x="6251108" y="5269512"/>
            <a:ext cx="8919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Actin</a:t>
            </a:r>
            <a:endParaRPr lang="zh-CN" altLang="en-US" dirty="0"/>
          </a:p>
        </p:txBody>
      </p:sp>
      <p:sp>
        <p:nvSpPr>
          <p:cNvPr id="53" name="文本框 52">
            <a:extLst>
              <a:ext uri="{FF2B5EF4-FFF2-40B4-BE49-F238E27FC236}">
                <a16:creationId xmlns:a16="http://schemas.microsoft.com/office/drawing/2014/main" id="{3F7F590F-C0E0-321F-288E-74107052104C}"/>
              </a:ext>
            </a:extLst>
          </p:cNvPr>
          <p:cNvSpPr txBox="1"/>
          <p:nvPr/>
        </p:nvSpPr>
        <p:spPr>
          <a:xfrm>
            <a:off x="6135511" y="1061530"/>
            <a:ext cx="8919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YAP1</a:t>
            </a:r>
            <a:endParaRPr lang="zh-CN" altLang="en-US" dirty="0"/>
          </a:p>
        </p:txBody>
      </p:sp>
      <p:sp>
        <p:nvSpPr>
          <p:cNvPr id="54" name="文本框 53">
            <a:extLst>
              <a:ext uri="{FF2B5EF4-FFF2-40B4-BE49-F238E27FC236}">
                <a16:creationId xmlns:a16="http://schemas.microsoft.com/office/drawing/2014/main" id="{9B568274-4100-38AE-4E72-53CEA36C5100}"/>
              </a:ext>
            </a:extLst>
          </p:cNvPr>
          <p:cNvSpPr txBox="1"/>
          <p:nvPr/>
        </p:nvSpPr>
        <p:spPr>
          <a:xfrm>
            <a:off x="6196162" y="3086313"/>
            <a:ext cx="11284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CD70</a:t>
            </a:r>
            <a:endParaRPr lang="zh-CN" altLang="en-US" dirty="0"/>
          </a:p>
        </p:txBody>
      </p:sp>
      <p:sp>
        <p:nvSpPr>
          <p:cNvPr id="55" name="文本框 54">
            <a:extLst>
              <a:ext uri="{FF2B5EF4-FFF2-40B4-BE49-F238E27FC236}">
                <a16:creationId xmlns:a16="http://schemas.microsoft.com/office/drawing/2014/main" id="{023A3CDC-042A-58EB-86AD-2D9EA66028FE}"/>
              </a:ext>
            </a:extLst>
          </p:cNvPr>
          <p:cNvSpPr txBox="1"/>
          <p:nvPr/>
        </p:nvSpPr>
        <p:spPr>
          <a:xfrm>
            <a:off x="7856475" y="5248912"/>
            <a:ext cx="8919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Actin</a:t>
            </a:r>
            <a:endParaRPr lang="zh-CN" altLang="en-US" dirty="0"/>
          </a:p>
        </p:txBody>
      </p:sp>
      <p:sp>
        <p:nvSpPr>
          <p:cNvPr id="56" name="文本框 55">
            <a:extLst>
              <a:ext uri="{FF2B5EF4-FFF2-40B4-BE49-F238E27FC236}">
                <a16:creationId xmlns:a16="http://schemas.microsoft.com/office/drawing/2014/main" id="{BCD3FAD5-B4A1-66A6-0A14-DC40F4981FED}"/>
              </a:ext>
            </a:extLst>
          </p:cNvPr>
          <p:cNvSpPr txBox="1"/>
          <p:nvPr/>
        </p:nvSpPr>
        <p:spPr>
          <a:xfrm>
            <a:off x="4325329" y="1265861"/>
            <a:ext cx="8919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YAP1</a:t>
            </a:r>
            <a:endParaRPr lang="zh-CN" altLang="en-US" dirty="0"/>
          </a:p>
        </p:txBody>
      </p:sp>
      <p:sp>
        <p:nvSpPr>
          <p:cNvPr id="57" name="文本框 56">
            <a:extLst>
              <a:ext uri="{FF2B5EF4-FFF2-40B4-BE49-F238E27FC236}">
                <a16:creationId xmlns:a16="http://schemas.microsoft.com/office/drawing/2014/main" id="{D1D53AAC-D962-6337-B759-5044DA2B98E1}"/>
              </a:ext>
            </a:extLst>
          </p:cNvPr>
          <p:cNvSpPr txBox="1"/>
          <p:nvPr/>
        </p:nvSpPr>
        <p:spPr>
          <a:xfrm>
            <a:off x="4406459" y="3140517"/>
            <a:ext cx="11284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CD70</a:t>
            </a:r>
            <a:endParaRPr lang="zh-CN" altLang="en-US" dirty="0"/>
          </a:p>
        </p:txBody>
      </p:sp>
      <p:sp>
        <p:nvSpPr>
          <p:cNvPr id="58" name="文本框 57">
            <a:extLst>
              <a:ext uri="{FF2B5EF4-FFF2-40B4-BE49-F238E27FC236}">
                <a16:creationId xmlns:a16="http://schemas.microsoft.com/office/drawing/2014/main" id="{D6512066-75AD-D9DB-E48F-A8B4BF458F36}"/>
              </a:ext>
            </a:extLst>
          </p:cNvPr>
          <p:cNvSpPr txBox="1"/>
          <p:nvPr/>
        </p:nvSpPr>
        <p:spPr>
          <a:xfrm>
            <a:off x="4425799" y="4816241"/>
            <a:ext cx="8919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Actin</a:t>
            </a:r>
            <a:endParaRPr lang="zh-CN" altLang="en-US" dirty="0"/>
          </a:p>
        </p:txBody>
      </p:sp>
      <p:sp>
        <p:nvSpPr>
          <p:cNvPr id="59" name="矩形 58">
            <a:extLst>
              <a:ext uri="{FF2B5EF4-FFF2-40B4-BE49-F238E27FC236}">
                <a16:creationId xmlns:a16="http://schemas.microsoft.com/office/drawing/2014/main" id="{97C6F247-E5BC-1CEF-370F-E65524C0552E}"/>
              </a:ext>
            </a:extLst>
          </p:cNvPr>
          <p:cNvSpPr/>
          <p:nvPr/>
        </p:nvSpPr>
        <p:spPr>
          <a:xfrm>
            <a:off x="4345876" y="4384019"/>
            <a:ext cx="850867" cy="424536"/>
          </a:xfrm>
          <a:prstGeom prst="rect">
            <a:avLst/>
          </a:prstGeom>
          <a:noFill/>
          <a:ln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404778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>
            <a:extLst>
              <a:ext uri="{FF2B5EF4-FFF2-40B4-BE49-F238E27FC236}">
                <a16:creationId xmlns:a16="http://schemas.microsoft.com/office/drawing/2014/main" id="{93A34B99-178F-BBD5-5F45-5DF12411803E}"/>
              </a:ext>
            </a:extLst>
          </p:cNvPr>
          <p:cNvSpPr txBox="1"/>
          <p:nvPr/>
        </p:nvSpPr>
        <p:spPr>
          <a:xfrm>
            <a:off x="5224491" y="-995317"/>
            <a:ext cx="20890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Figure S9G (C4-2B)</a:t>
            </a:r>
            <a:endParaRPr lang="zh-CN" altLang="en-US" dirty="0"/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D0BA669D-6636-11B0-A6ED-2D71BBDE4F99}"/>
              </a:ext>
            </a:extLst>
          </p:cNvPr>
          <p:cNvSpPr txBox="1"/>
          <p:nvPr/>
        </p:nvSpPr>
        <p:spPr>
          <a:xfrm>
            <a:off x="1406303" y="333545"/>
            <a:ext cx="13949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FLAG-YAP1:</a:t>
            </a:r>
            <a:endParaRPr lang="zh-CN" altLang="en-US" dirty="0"/>
          </a:p>
        </p:txBody>
      </p:sp>
      <p:sp>
        <p:nvSpPr>
          <p:cNvPr id="27" name="文本框 26">
            <a:extLst>
              <a:ext uri="{FF2B5EF4-FFF2-40B4-BE49-F238E27FC236}">
                <a16:creationId xmlns:a16="http://schemas.microsoft.com/office/drawing/2014/main" id="{0612B732-8165-B2A6-3E80-DC907E521B57}"/>
              </a:ext>
            </a:extLst>
          </p:cNvPr>
          <p:cNvSpPr txBox="1"/>
          <p:nvPr/>
        </p:nvSpPr>
        <p:spPr>
          <a:xfrm rot="16200000">
            <a:off x="2593126" y="52883"/>
            <a:ext cx="8338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Vector</a:t>
            </a:r>
            <a:endParaRPr lang="zh-CN" altLang="en-US" dirty="0"/>
          </a:p>
        </p:txBody>
      </p:sp>
      <p:sp>
        <p:nvSpPr>
          <p:cNvPr id="47" name="文本框 46">
            <a:extLst>
              <a:ext uri="{FF2B5EF4-FFF2-40B4-BE49-F238E27FC236}">
                <a16:creationId xmlns:a16="http://schemas.microsoft.com/office/drawing/2014/main" id="{EF91424F-DE24-28C0-ACC8-77B649B0DA1C}"/>
              </a:ext>
            </a:extLst>
          </p:cNvPr>
          <p:cNvSpPr txBox="1"/>
          <p:nvPr/>
        </p:nvSpPr>
        <p:spPr>
          <a:xfrm rot="16200000">
            <a:off x="3070375" y="211581"/>
            <a:ext cx="5164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WT</a:t>
            </a:r>
            <a:endParaRPr lang="zh-CN" altLang="en-US" dirty="0"/>
          </a:p>
        </p:txBody>
      </p:sp>
      <p:sp>
        <p:nvSpPr>
          <p:cNvPr id="48" name="文本框 47">
            <a:extLst>
              <a:ext uri="{FF2B5EF4-FFF2-40B4-BE49-F238E27FC236}">
                <a16:creationId xmlns:a16="http://schemas.microsoft.com/office/drawing/2014/main" id="{4287F6BC-5FC1-AEF1-30CB-C3DE8C39A2DB}"/>
              </a:ext>
            </a:extLst>
          </p:cNvPr>
          <p:cNvSpPr txBox="1"/>
          <p:nvPr/>
        </p:nvSpPr>
        <p:spPr>
          <a:xfrm rot="16200000">
            <a:off x="3303471" y="183528"/>
            <a:ext cx="5725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5SA</a:t>
            </a:r>
            <a:endParaRPr lang="zh-CN" altLang="en-US" dirty="0"/>
          </a:p>
        </p:txBody>
      </p:sp>
      <p:sp>
        <p:nvSpPr>
          <p:cNvPr id="49" name="文本框 48">
            <a:extLst>
              <a:ext uri="{FF2B5EF4-FFF2-40B4-BE49-F238E27FC236}">
                <a16:creationId xmlns:a16="http://schemas.microsoft.com/office/drawing/2014/main" id="{4726A930-D05C-4BD8-8A4D-98DD40EB9A8F}"/>
              </a:ext>
            </a:extLst>
          </p:cNvPr>
          <p:cNvSpPr txBox="1"/>
          <p:nvPr/>
        </p:nvSpPr>
        <p:spPr>
          <a:xfrm rot="16200000">
            <a:off x="3369222" y="-148293"/>
            <a:ext cx="12362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5SA+S94A</a:t>
            </a:r>
            <a:endParaRPr lang="zh-CN" altLang="en-US" dirty="0"/>
          </a:p>
        </p:txBody>
      </p:sp>
      <p:pic>
        <p:nvPicPr>
          <p:cNvPr id="58" name="图片 57">
            <a:extLst>
              <a:ext uri="{FF2B5EF4-FFF2-40B4-BE49-F238E27FC236}">
                <a16:creationId xmlns:a16="http://schemas.microsoft.com/office/drawing/2014/main" id="{2F74D39F-665B-273C-54E5-4ADF767C23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50409" y="728523"/>
            <a:ext cx="1637201" cy="2031883"/>
          </a:xfrm>
          <a:prstGeom prst="rect">
            <a:avLst/>
          </a:prstGeom>
        </p:spPr>
      </p:pic>
      <p:pic>
        <p:nvPicPr>
          <p:cNvPr id="62" name="图片 61">
            <a:extLst>
              <a:ext uri="{FF2B5EF4-FFF2-40B4-BE49-F238E27FC236}">
                <a16:creationId xmlns:a16="http://schemas.microsoft.com/office/drawing/2014/main" id="{4A73DD40-21C4-37EF-5EA2-D40887AEB2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21172" y="4869970"/>
            <a:ext cx="1695673" cy="1988030"/>
          </a:xfrm>
          <a:prstGeom prst="rect">
            <a:avLst/>
          </a:prstGeom>
        </p:spPr>
      </p:pic>
      <p:pic>
        <p:nvPicPr>
          <p:cNvPr id="64" name="图片 63">
            <a:extLst>
              <a:ext uri="{FF2B5EF4-FFF2-40B4-BE49-F238E27FC236}">
                <a16:creationId xmlns:a16="http://schemas.microsoft.com/office/drawing/2014/main" id="{7E9D63D0-BE47-D43A-36E4-5EF2C33C8D0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50293" y="649675"/>
            <a:ext cx="1724909" cy="1564112"/>
          </a:xfrm>
          <a:prstGeom prst="rect">
            <a:avLst/>
          </a:prstGeom>
        </p:spPr>
      </p:pic>
      <p:pic>
        <p:nvPicPr>
          <p:cNvPr id="66" name="图片 65">
            <a:extLst>
              <a:ext uri="{FF2B5EF4-FFF2-40B4-BE49-F238E27FC236}">
                <a16:creationId xmlns:a16="http://schemas.microsoft.com/office/drawing/2014/main" id="{D0383603-3AD2-05D4-4E10-54AA238B211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22053" y="2271985"/>
            <a:ext cx="1724909" cy="1461787"/>
          </a:xfrm>
          <a:prstGeom prst="rect">
            <a:avLst/>
          </a:prstGeom>
        </p:spPr>
      </p:pic>
      <p:pic>
        <p:nvPicPr>
          <p:cNvPr id="68" name="图片 67">
            <a:extLst>
              <a:ext uri="{FF2B5EF4-FFF2-40B4-BE49-F238E27FC236}">
                <a16:creationId xmlns:a16="http://schemas.microsoft.com/office/drawing/2014/main" id="{9D85C9FB-EE3A-392C-7BE7-6988AAA105F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20189" y="3808989"/>
            <a:ext cx="1651818" cy="1388697"/>
          </a:xfrm>
          <a:prstGeom prst="rect">
            <a:avLst/>
          </a:prstGeom>
        </p:spPr>
      </p:pic>
      <p:pic>
        <p:nvPicPr>
          <p:cNvPr id="70" name="图片 69">
            <a:extLst>
              <a:ext uri="{FF2B5EF4-FFF2-40B4-BE49-F238E27FC236}">
                <a16:creationId xmlns:a16="http://schemas.microsoft.com/office/drawing/2014/main" id="{EF8E1F44-44C1-FC23-CAF2-E199230C333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14686" y="702877"/>
            <a:ext cx="1593348" cy="1958795"/>
          </a:xfrm>
          <a:prstGeom prst="rect">
            <a:avLst/>
          </a:prstGeom>
        </p:spPr>
      </p:pic>
      <p:pic>
        <p:nvPicPr>
          <p:cNvPr id="72" name="图片 71">
            <a:extLst>
              <a:ext uri="{FF2B5EF4-FFF2-40B4-BE49-F238E27FC236}">
                <a16:creationId xmlns:a16="http://schemas.microsoft.com/office/drawing/2014/main" id="{86DC2ABD-23CE-82E9-6DD9-A3C224D5E00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402106" y="2890108"/>
            <a:ext cx="1685504" cy="1822166"/>
          </a:xfrm>
          <a:prstGeom prst="rect">
            <a:avLst/>
          </a:prstGeom>
        </p:spPr>
      </p:pic>
      <p:sp>
        <p:nvSpPr>
          <p:cNvPr id="74" name="文本框 73">
            <a:extLst>
              <a:ext uri="{FF2B5EF4-FFF2-40B4-BE49-F238E27FC236}">
                <a16:creationId xmlns:a16="http://schemas.microsoft.com/office/drawing/2014/main" id="{682E70D8-07F4-DD99-B43F-C710E8561DD9}"/>
              </a:ext>
            </a:extLst>
          </p:cNvPr>
          <p:cNvSpPr txBox="1"/>
          <p:nvPr/>
        </p:nvSpPr>
        <p:spPr>
          <a:xfrm rot="16200000">
            <a:off x="5428260" y="48067"/>
            <a:ext cx="8338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Vector</a:t>
            </a:r>
            <a:endParaRPr lang="zh-CN" altLang="en-US" dirty="0"/>
          </a:p>
        </p:txBody>
      </p:sp>
      <p:sp>
        <p:nvSpPr>
          <p:cNvPr id="75" name="文本框 74">
            <a:extLst>
              <a:ext uri="{FF2B5EF4-FFF2-40B4-BE49-F238E27FC236}">
                <a16:creationId xmlns:a16="http://schemas.microsoft.com/office/drawing/2014/main" id="{AF10076C-9C60-52FE-FFC0-6FEC167DF44D}"/>
              </a:ext>
            </a:extLst>
          </p:cNvPr>
          <p:cNvSpPr txBox="1"/>
          <p:nvPr/>
        </p:nvSpPr>
        <p:spPr>
          <a:xfrm rot="16200000">
            <a:off x="5905509" y="206765"/>
            <a:ext cx="5164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WT</a:t>
            </a:r>
            <a:endParaRPr lang="zh-CN" altLang="en-US" dirty="0"/>
          </a:p>
        </p:txBody>
      </p:sp>
      <p:sp>
        <p:nvSpPr>
          <p:cNvPr id="76" name="文本框 75">
            <a:extLst>
              <a:ext uri="{FF2B5EF4-FFF2-40B4-BE49-F238E27FC236}">
                <a16:creationId xmlns:a16="http://schemas.microsoft.com/office/drawing/2014/main" id="{4974310B-CE03-C649-EA50-9B92ABE1DC51}"/>
              </a:ext>
            </a:extLst>
          </p:cNvPr>
          <p:cNvSpPr txBox="1"/>
          <p:nvPr/>
        </p:nvSpPr>
        <p:spPr>
          <a:xfrm rot="16200000">
            <a:off x="6138605" y="178712"/>
            <a:ext cx="5725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5SA</a:t>
            </a:r>
            <a:endParaRPr lang="zh-CN" altLang="en-US" dirty="0"/>
          </a:p>
        </p:txBody>
      </p:sp>
      <p:sp>
        <p:nvSpPr>
          <p:cNvPr id="77" name="文本框 76">
            <a:extLst>
              <a:ext uri="{FF2B5EF4-FFF2-40B4-BE49-F238E27FC236}">
                <a16:creationId xmlns:a16="http://schemas.microsoft.com/office/drawing/2014/main" id="{979AF79B-67B0-55B8-D91B-519A264F4E1F}"/>
              </a:ext>
            </a:extLst>
          </p:cNvPr>
          <p:cNvSpPr txBox="1"/>
          <p:nvPr/>
        </p:nvSpPr>
        <p:spPr>
          <a:xfrm rot="16200000">
            <a:off x="6204356" y="-153109"/>
            <a:ext cx="12362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5SA+S94A</a:t>
            </a:r>
            <a:endParaRPr lang="zh-CN" altLang="en-US" dirty="0"/>
          </a:p>
        </p:txBody>
      </p:sp>
      <p:sp>
        <p:nvSpPr>
          <p:cNvPr id="79" name="文本框 78">
            <a:extLst>
              <a:ext uri="{FF2B5EF4-FFF2-40B4-BE49-F238E27FC236}">
                <a16:creationId xmlns:a16="http://schemas.microsoft.com/office/drawing/2014/main" id="{A296AF3A-97BD-8D61-BB39-0ADC637FFA2F}"/>
              </a:ext>
            </a:extLst>
          </p:cNvPr>
          <p:cNvSpPr txBox="1"/>
          <p:nvPr/>
        </p:nvSpPr>
        <p:spPr>
          <a:xfrm rot="16200000">
            <a:off x="8082919" y="66710"/>
            <a:ext cx="8338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Vector</a:t>
            </a:r>
            <a:endParaRPr lang="zh-CN" altLang="en-US" dirty="0"/>
          </a:p>
        </p:txBody>
      </p:sp>
      <p:sp>
        <p:nvSpPr>
          <p:cNvPr id="80" name="文本框 79">
            <a:extLst>
              <a:ext uri="{FF2B5EF4-FFF2-40B4-BE49-F238E27FC236}">
                <a16:creationId xmlns:a16="http://schemas.microsoft.com/office/drawing/2014/main" id="{A90E9FDC-3E11-6BB2-16B6-CDE4BB3749D4}"/>
              </a:ext>
            </a:extLst>
          </p:cNvPr>
          <p:cNvSpPr txBox="1"/>
          <p:nvPr/>
        </p:nvSpPr>
        <p:spPr>
          <a:xfrm rot="16200000">
            <a:off x="8560168" y="225408"/>
            <a:ext cx="5164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WT</a:t>
            </a:r>
            <a:endParaRPr lang="zh-CN" altLang="en-US" dirty="0"/>
          </a:p>
        </p:txBody>
      </p:sp>
      <p:sp>
        <p:nvSpPr>
          <p:cNvPr id="81" name="文本框 80">
            <a:extLst>
              <a:ext uri="{FF2B5EF4-FFF2-40B4-BE49-F238E27FC236}">
                <a16:creationId xmlns:a16="http://schemas.microsoft.com/office/drawing/2014/main" id="{F0B87D7D-D656-3F15-BCD5-467307819E9E}"/>
              </a:ext>
            </a:extLst>
          </p:cNvPr>
          <p:cNvSpPr txBox="1"/>
          <p:nvPr/>
        </p:nvSpPr>
        <p:spPr>
          <a:xfrm rot="16200000">
            <a:off x="8793264" y="197355"/>
            <a:ext cx="5725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5SA</a:t>
            </a:r>
            <a:endParaRPr lang="zh-CN" altLang="en-US" dirty="0"/>
          </a:p>
        </p:txBody>
      </p:sp>
      <p:sp>
        <p:nvSpPr>
          <p:cNvPr id="82" name="文本框 81">
            <a:extLst>
              <a:ext uri="{FF2B5EF4-FFF2-40B4-BE49-F238E27FC236}">
                <a16:creationId xmlns:a16="http://schemas.microsoft.com/office/drawing/2014/main" id="{B534961E-786B-DABE-4FAB-18F12A8E54AA}"/>
              </a:ext>
            </a:extLst>
          </p:cNvPr>
          <p:cNvSpPr txBox="1"/>
          <p:nvPr/>
        </p:nvSpPr>
        <p:spPr>
          <a:xfrm rot="16200000">
            <a:off x="8859015" y="-134466"/>
            <a:ext cx="12362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5SA+S94A</a:t>
            </a:r>
            <a:endParaRPr lang="zh-CN" altLang="en-US" dirty="0"/>
          </a:p>
        </p:txBody>
      </p:sp>
      <p:sp>
        <p:nvSpPr>
          <p:cNvPr id="83" name="矩形 82">
            <a:extLst>
              <a:ext uri="{FF2B5EF4-FFF2-40B4-BE49-F238E27FC236}">
                <a16:creationId xmlns:a16="http://schemas.microsoft.com/office/drawing/2014/main" id="{BE55025A-BA24-6CC8-FAD7-F6ABF0349DBA}"/>
              </a:ext>
            </a:extLst>
          </p:cNvPr>
          <p:cNvSpPr/>
          <p:nvPr/>
        </p:nvSpPr>
        <p:spPr>
          <a:xfrm>
            <a:off x="2786991" y="4445936"/>
            <a:ext cx="1311578" cy="369332"/>
          </a:xfrm>
          <a:prstGeom prst="rect">
            <a:avLst/>
          </a:prstGeom>
          <a:noFill/>
          <a:ln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4" name="矩形 83">
            <a:extLst>
              <a:ext uri="{FF2B5EF4-FFF2-40B4-BE49-F238E27FC236}">
                <a16:creationId xmlns:a16="http://schemas.microsoft.com/office/drawing/2014/main" id="{42DBB894-76F2-0C9D-BF20-F98F45A2CC64}"/>
              </a:ext>
            </a:extLst>
          </p:cNvPr>
          <p:cNvSpPr/>
          <p:nvPr/>
        </p:nvSpPr>
        <p:spPr>
          <a:xfrm>
            <a:off x="2841679" y="2807042"/>
            <a:ext cx="1311578" cy="369332"/>
          </a:xfrm>
          <a:prstGeom prst="rect">
            <a:avLst/>
          </a:prstGeom>
          <a:noFill/>
          <a:ln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5" name="矩形 84">
            <a:extLst>
              <a:ext uri="{FF2B5EF4-FFF2-40B4-BE49-F238E27FC236}">
                <a16:creationId xmlns:a16="http://schemas.microsoft.com/office/drawing/2014/main" id="{20539DDD-7D09-B84F-7B34-A8C0F866D4E8}"/>
              </a:ext>
            </a:extLst>
          </p:cNvPr>
          <p:cNvSpPr/>
          <p:nvPr/>
        </p:nvSpPr>
        <p:spPr>
          <a:xfrm>
            <a:off x="2793503" y="819855"/>
            <a:ext cx="1311578" cy="369332"/>
          </a:xfrm>
          <a:prstGeom prst="rect">
            <a:avLst/>
          </a:prstGeom>
          <a:noFill/>
          <a:ln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6" name="矩形 85">
            <a:extLst>
              <a:ext uri="{FF2B5EF4-FFF2-40B4-BE49-F238E27FC236}">
                <a16:creationId xmlns:a16="http://schemas.microsoft.com/office/drawing/2014/main" id="{CF06DAC4-EF5A-4E50-9D60-F528C6DF4F17}"/>
              </a:ext>
            </a:extLst>
          </p:cNvPr>
          <p:cNvSpPr/>
          <p:nvPr/>
        </p:nvSpPr>
        <p:spPr>
          <a:xfrm>
            <a:off x="5746699" y="5740545"/>
            <a:ext cx="1311578" cy="369332"/>
          </a:xfrm>
          <a:prstGeom prst="rect">
            <a:avLst/>
          </a:prstGeom>
          <a:noFill/>
          <a:ln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7" name="矩形 86">
            <a:extLst>
              <a:ext uri="{FF2B5EF4-FFF2-40B4-BE49-F238E27FC236}">
                <a16:creationId xmlns:a16="http://schemas.microsoft.com/office/drawing/2014/main" id="{DDFEFEC3-EB95-F7C5-DB72-97B7BBF785F1}"/>
              </a:ext>
            </a:extLst>
          </p:cNvPr>
          <p:cNvSpPr/>
          <p:nvPr/>
        </p:nvSpPr>
        <p:spPr>
          <a:xfrm>
            <a:off x="5646396" y="3461664"/>
            <a:ext cx="1311578" cy="369332"/>
          </a:xfrm>
          <a:prstGeom prst="rect">
            <a:avLst/>
          </a:prstGeom>
          <a:noFill/>
          <a:ln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8" name="矩形 87">
            <a:extLst>
              <a:ext uri="{FF2B5EF4-FFF2-40B4-BE49-F238E27FC236}">
                <a16:creationId xmlns:a16="http://schemas.microsoft.com/office/drawing/2014/main" id="{30104008-931D-45AE-5745-C59E47C7C16D}"/>
              </a:ext>
            </a:extLst>
          </p:cNvPr>
          <p:cNvSpPr/>
          <p:nvPr/>
        </p:nvSpPr>
        <p:spPr>
          <a:xfrm>
            <a:off x="5633781" y="1071812"/>
            <a:ext cx="1311578" cy="369332"/>
          </a:xfrm>
          <a:prstGeom prst="rect">
            <a:avLst/>
          </a:prstGeom>
          <a:noFill/>
          <a:ln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9" name="矩形 88">
            <a:extLst>
              <a:ext uri="{FF2B5EF4-FFF2-40B4-BE49-F238E27FC236}">
                <a16:creationId xmlns:a16="http://schemas.microsoft.com/office/drawing/2014/main" id="{36FD52EB-A59C-D55E-8072-333B24814A2F}"/>
              </a:ext>
            </a:extLst>
          </p:cNvPr>
          <p:cNvSpPr/>
          <p:nvPr/>
        </p:nvSpPr>
        <p:spPr>
          <a:xfrm>
            <a:off x="8291057" y="1810867"/>
            <a:ext cx="1311578" cy="369332"/>
          </a:xfrm>
          <a:prstGeom prst="rect">
            <a:avLst/>
          </a:prstGeom>
          <a:noFill/>
          <a:ln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0" name="文本框 89">
            <a:extLst>
              <a:ext uri="{FF2B5EF4-FFF2-40B4-BE49-F238E27FC236}">
                <a16:creationId xmlns:a16="http://schemas.microsoft.com/office/drawing/2014/main" id="{9115A57A-AFEA-F0FA-F04C-17526A1E84D1}"/>
              </a:ext>
            </a:extLst>
          </p:cNvPr>
          <p:cNvSpPr txBox="1"/>
          <p:nvPr/>
        </p:nvSpPr>
        <p:spPr>
          <a:xfrm>
            <a:off x="5646396" y="3876819"/>
            <a:ext cx="13115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pan-TEADs</a:t>
            </a:r>
            <a:endParaRPr lang="zh-CN" altLang="en-US" dirty="0"/>
          </a:p>
        </p:txBody>
      </p:sp>
      <p:sp>
        <p:nvSpPr>
          <p:cNvPr id="91" name="文本框 90">
            <a:extLst>
              <a:ext uri="{FF2B5EF4-FFF2-40B4-BE49-F238E27FC236}">
                <a16:creationId xmlns:a16="http://schemas.microsoft.com/office/drawing/2014/main" id="{5B231629-99C3-4AC9-CC66-8179DFC01D7D}"/>
              </a:ext>
            </a:extLst>
          </p:cNvPr>
          <p:cNvSpPr txBox="1"/>
          <p:nvPr/>
        </p:nvSpPr>
        <p:spPr>
          <a:xfrm>
            <a:off x="3142368" y="3209012"/>
            <a:ext cx="8947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RUNX1</a:t>
            </a:r>
            <a:endParaRPr lang="zh-CN" altLang="en-US" dirty="0"/>
          </a:p>
        </p:txBody>
      </p:sp>
      <p:sp>
        <p:nvSpPr>
          <p:cNvPr id="92" name="文本框 91">
            <a:extLst>
              <a:ext uri="{FF2B5EF4-FFF2-40B4-BE49-F238E27FC236}">
                <a16:creationId xmlns:a16="http://schemas.microsoft.com/office/drawing/2014/main" id="{E98576AE-910E-492D-C483-F9F0F7D58613}"/>
              </a:ext>
            </a:extLst>
          </p:cNvPr>
          <p:cNvSpPr txBox="1"/>
          <p:nvPr/>
        </p:nvSpPr>
        <p:spPr>
          <a:xfrm>
            <a:off x="6006060" y="700955"/>
            <a:ext cx="7056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FLAG</a:t>
            </a:r>
            <a:endParaRPr lang="zh-CN" altLang="en-US" dirty="0"/>
          </a:p>
        </p:txBody>
      </p:sp>
      <p:sp>
        <p:nvSpPr>
          <p:cNvPr id="93" name="文本框 92">
            <a:extLst>
              <a:ext uri="{FF2B5EF4-FFF2-40B4-BE49-F238E27FC236}">
                <a16:creationId xmlns:a16="http://schemas.microsoft.com/office/drawing/2014/main" id="{7FC39AE2-792A-8AB4-057C-51F44E82953D}"/>
              </a:ext>
            </a:extLst>
          </p:cNvPr>
          <p:cNvSpPr txBox="1"/>
          <p:nvPr/>
        </p:nvSpPr>
        <p:spPr>
          <a:xfrm>
            <a:off x="5977502" y="6114606"/>
            <a:ext cx="8947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RUNX1</a:t>
            </a:r>
            <a:endParaRPr lang="zh-CN" altLang="en-US" dirty="0"/>
          </a:p>
        </p:txBody>
      </p:sp>
      <p:sp>
        <p:nvSpPr>
          <p:cNvPr id="94" name="文本框 93">
            <a:extLst>
              <a:ext uri="{FF2B5EF4-FFF2-40B4-BE49-F238E27FC236}">
                <a16:creationId xmlns:a16="http://schemas.microsoft.com/office/drawing/2014/main" id="{435123A1-FEBF-4A02-32B3-E79F16F5D66C}"/>
              </a:ext>
            </a:extLst>
          </p:cNvPr>
          <p:cNvSpPr txBox="1"/>
          <p:nvPr/>
        </p:nvSpPr>
        <p:spPr>
          <a:xfrm>
            <a:off x="2807222" y="4815268"/>
            <a:ext cx="13115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pan-TEADs</a:t>
            </a:r>
            <a:endParaRPr lang="zh-CN" altLang="en-US" dirty="0"/>
          </a:p>
        </p:txBody>
      </p:sp>
      <p:sp>
        <p:nvSpPr>
          <p:cNvPr id="95" name="文本框 94">
            <a:extLst>
              <a:ext uri="{FF2B5EF4-FFF2-40B4-BE49-F238E27FC236}">
                <a16:creationId xmlns:a16="http://schemas.microsoft.com/office/drawing/2014/main" id="{0890DCF0-1FD9-8D00-E298-E5102BF5A5E7}"/>
              </a:ext>
            </a:extLst>
          </p:cNvPr>
          <p:cNvSpPr txBox="1"/>
          <p:nvPr/>
        </p:nvSpPr>
        <p:spPr>
          <a:xfrm>
            <a:off x="8553275" y="2203258"/>
            <a:ext cx="8996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altLang="zh-CN" dirty="0"/>
              <a:t>Β</a:t>
            </a:r>
            <a:r>
              <a:rPr lang="en-US" altLang="zh-CN" dirty="0"/>
              <a:t>-actin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6729803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E5595A-288A-5226-F4B3-B83C4B1977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>
            <a:extLst>
              <a:ext uri="{FF2B5EF4-FFF2-40B4-BE49-F238E27FC236}">
                <a16:creationId xmlns:a16="http://schemas.microsoft.com/office/drawing/2014/main" id="{6E3C9353-2E7E-6B9B-1F33-8726F7E9E7AE}"/>
              </a:ext>
            </a:extLst>
          </p:cNvPr>
          <p:cNvSpPr txBox="1"/>
          <p:nvPr/>
        </p:nvSpPr>
        <p:spPr>
          <a:xfrm>
            <a:off x="5372772" y="-55605"/>
            <a:ext cx="21194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Figure S9G (LNCaP)</a:t>
            </a:r>
            <a:endParaRPr lang="zh-CN" altLang="en-US" dirty="0"/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92E7AA32-CCCF-15EE-04AE-61E20E38011F}"/>
              </a:ext>
            </a:extLst>
          </p:cNvPr>
          <p:cNvSpPr txBox="1"/>
          <p:nvPr/>
        </p:nvSpPr>
        <p:spPr>
          <a:xfrm>
            <a:off x="1554584" y="1273257"/>
            <a:ext cx="13949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FLAG-YAP1:</a:t>
            </a:r>
            <a:endParaRPr lang="zh-CN" altLang="en-US" dirty="0"/>
          </a:p>
        </p:txBody>
      </p:sp>
      <p:sp>
        <p:nvSpPr>
          <p:cNvPr id="27" name="文本框 26">
            <a:extLst>
              <a:ext uri="{FF2B5EF4-FFF2-40B4-BE49-F238E27FC236}">
                <a16:creationId xmlns:a16="http://schemas.microsoft.com/office/drawing/2014/main" id="{D38316C3-A75B-C21F-04E4-F3EFED4B0D9F}"/>
              </a:ext>
            </a:extLst>
          </p:cNvPr>
          <p:cNvSpPr txBox="1"/>
          <p:nvPr/>
        </p:nvSpPr>
        <p:spPr>
          <a:xfrm rot="16200000">
            <a:off x="2741407" y="992595"/>
            <a:ext cx="8338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Vector</a:t>
            </a:r>
            <a:endParaRPr lang="zh-CN" altLang="en-US" dirty="0"/>
          </a:p>
        </p:txBody>
      </p:sp>
      <p:sp>
        <p:nvSpPr>
          <p:cNvPr id="47" name="文本框 46">
            <a:extLst>
              <a:ext uri="{FF2B5EF4-FFF2-40B4-BE49-F238E27FC236}">
                <a16:creationId xmlns:a16="http://schemas.microsoft.com/office/drawing/2014/main" id="{39D0BCD0-D826-BC5F-A322-35C853FAAA2C}"/>
              </a:ext>
            </a:extLst>
          </p:cNvPr>
          <p:cNvSpPr txBox="1"/>
          <p:nvPr/>
        </p:nvSpPr>
        <p:spPr>
          <a:xfrm rot="16200000">
            <a:off x="3218656" y="1151293"/>
            <a:ext cx="5164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WT</a:t>
            </a:r>
            <a:endParaRPr lang="zh-CN" altLang="en-US" dirty="0"/>
          </a:p>
        </p:txBody>
      </p:sp>
      <p:sp>
        <p:nvSpPr>
          <p:cNvPr id="48" name="文本框 47">
            <a:extLst>
              <a:ext uri="{FF2B5EF4-FFF2-40B4-BE49-F238E27FC236}">
                <a16:creationId xmlns:a16="http://schemas.microsoft.com/office/drawing/2014/main" id="{46AE46A2-629D-C378-65C1-0A369CA30971}"/>
              </a:ext>
            </a:extLst>
          </p:cNvPr>
          <p:cNvSpPr txBox="1"/>
          <p:nvPr/>
        </p:nvSpPr>
        <p:spPr>
          <a:xfrm rot="16200000">
            <a:off x="3451752" y="1123240"/>
            <a:ext cx="5725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5SA</a:t>
            </a:r>
            <a:endParaRPr lang="zh-CN" altLang="en-US" dirty="0"/>
          </a:p>
        </p:txBody>
      </p:sp>
      <p:sp>
        <p:nvSpPr>
          <p:cNvPr id="49" name="文本框 48">
            <a:extLst>
              <a:ext uri="{FF2B5EF4-FFF2-40B4-BE49-F238E27FC236}">
                <a16:creationId xmlns:a16="http://schemas.microsoft.com/office/drawing/2014/main" id="{C0560CD9-5C23-66F7-ECBD-BBD91FE2BFA2}"/>
              </a:ext>
            </a:extLst>
          </p:cNvPr>
          <p:cNvSpPr txBox="1"/>
          <p:nvPr/>
        </p:nvSpPr>
        <p:spPr>
          <a:xfrm rot="16200000">
            <a:off x="3517503" y="791419"/>
            <a:ext cx="12362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5SA+S94A</a:t>
            </a:r>
            <a:endParaRPr lang="zh-CN" altLang="en-US" dirty="0"/>
          </a:p>
        </p:txBody>
      </p:sp>
      <p:sp>
        <p:nvSpPr>
          <p:cNvPr id="74" name="文本框 73">
            <a:extLst>
              <a:ext uri="{FF2B5EF4-FFF2-40B4-BE49-F238E27FC236}">
                <a16:creationId xmlns:a16="http://schemas.microsoft.com/office/drawing/2014/main" id="{33252E30-3274-F22B-86D1-804DAF25DE36}"/>
              </a:ext>
            </a:extLst>
          </p:cNvPr>
          <p:cNvSpPr txBox="1"/>
          <p:nvPr/>
        </p:nvSpPr>
        <p:spPr>
          <a:xfrm rot="16200000">
            <a:off x="5576541" y="987779"/>
            <a:ext cx="8338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Vector</a:t>
            </a:r>
            <a:endParaRPr lang="zh-CN" altLang="en-US" dirty="0"/>
          </a:p>
        </p:txBody>
      </p:sp>
      <p:sp>
        <p:nvSpPr>
          <p:cNvPr id="75" name="文本框 74">
            <a:extLst>
              <a:ext uri="{FF2B5EF4-FFF2-40B4-BE49-F238E27FC236}">
                <a16:creationId xmlns:a16="http://schemas.microsoft.com/office/drawing/2014/main" id="{73F8B4C0-8ADF-74FA-76A4-2840A9820F3E}"/>
              </a:ext>
            </a:extLst>
          </p:cNvPr>
          <p:cNvSpPr txBox="1"/>
          <p:nvPr/>
        </p:nvSpPr>
        <p:spPr>
          <a:xfrm rot="16200000">
            <a:off x="6053790" y="1146477"/>
            <a:ext cx="5164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WT</a:t>
            </a:r>
            <a:endParaRPr lang="zh-CN" altLang="en-US" dirty="0"/>
          </a:p>
        </p:txBody>
      </p:sp>
      <p:sp>
        <p:nvSpPr>
          <p:cNvPr id="76" name="文本框 75">
            <a:extLst>
              <a:ext uri="{FF2B5EF4-FFF2-40B4-BE49-F238E27FC236}">
                <a16:creationId xmlns:a16="http://schemas.microsoft.com/office/drawing/2014/main" id="{8BA4215A-901B-ADF1-93F3-BA838411C146}"/>
              </a:ext>
            </a:extLst>
          </p:cNvPr>
          <p:cNvSpPr txBox="1"/>
          <p:nvPr/>
        </p:nvSpPr>
        <p:spPr>
          <a:xfrm rot="16200000">
            <a:off x="6286886" y="1118424"/>
            <a:ext cx="5725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5SA</a:t>
            </a:r>
            <a:endParaRPr lang="zh-CN" altLang="en-US" dirty="0"/>
          </a:p>
        </p:txBody>
      </p:sp>
      <p:sp>
        <p:nvSpPr>
          <p:cNvPr id="77" name="文本框 76">
            <a:extLst>
              <a:ext uri="{FF2B5EF4-FFF2-40B4-BE49-F238E27FC236}">
                <a16:creationId xmlns:a16="http://schemas.microsoft.com/office/drawing/2014/main" id="{2F10AD10-6BF2-6BD4-E3CC-81BBF1ABC2AB}"/>
              </a:ext>
            </a:extLst>
          </p:cNvPr>
          <p:cNvSpPr txBox="1"/>
          <p:nvPr/>
        </p:nvSpPr>
        <p:spPr>
          <a:xfrm rot="16200000">
            <a:off x="6352637" y="786603"/>
            <a:ext cx="12362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5SA+S94A</a:t>
            </a:r>
            <a:endParaRPr lang="zh-CN" altLang="en-US" dirty="0"/>
          </a:p>
        </p:txBody>
      </p:sp>
      <p:sp>
        <p:nvSpPr>
          <p:cNvPr id="79" name="文本框 78">
            <a:extLst>
              <a:ext uri="{FF2B5EF4-FFF2-40B4-BE49-F238E27FC236}">
                <a16:creationId xmlns:a16="http://schemas.microsoft.com/office/drawing/2014/main" id="{155362B4-031E-D77B-7D60-924EDEC1211C}"/>
              </a:ext>
            </a:extLst>
          </p:cNvPr>
          <p:cNvSpPr txBox="1"/>
          <p:nvPr/>
        </p:nvSpPr>
        <p:spPr>
          <a:xfrm rot="16200000">
            <a:off x="8231200" y="1006422"/>
            <a:ext cx="8338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Vector</a:t>
            </a:r>
            <a:endParaRPr lang="zh-CN" altLang="en-US" dirty="0"/>
          </a:p>
        </p:txBody>
      </p:sp>
      <p:sp>
        <p:nvSpPr>
          <p:cNvPr id="80" name="文本框 79">
            <a:extLst>
              <a:ext uri="{FF2B5EF4-FFF2-40B4-BE49-F238E27FC236}">
                <a16:creationId xmlns:a16="http://schemas.microsoft.com/office/drawing/2014/main" id="{552AE757-AD64-11E1-704B-A748D1A8C78E}"/>
              </a:ext>
            </a:extLst>
          </p:cNvPr>
          <p:cNvSpPr txBox="1"/>
          <p:nvPr/>
        </p:nvSpPr>
        <p:spPr>
          <a:xfrm rot="16200000">
            <a:off x="8708449" y="1165120"/>
            <a:ext cx="5164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WT</a:t>
            </a:r>
            <a:endParaRPr lang="zh-CN" altLang="en-US" dirty="0"/>
          </a:p>
        </p:txBody>
      </p:sp>
      <p:sp>
        <p:nvSpPr>
          <p:cNvPr id="81" name="文本框 80">
            <a:extLst>
              <a:ext uri="{FF2B5EF4-FFF2-40B4-BE49-F238E27FC236}">
                <a16:creationId xmlns:a16="http://schemas.microsoft.com/office/drawing/2014/main" id="{EB636929-BE41-D2B9-0126-84FF0F446AB0}"/>
              </a:ext>
            </a:extLst>
          </p:cNvPr>
          <p:cNvSpPr txBox="1"/>
          <p:nvPr/>
        </p:nvSpPr>
        <p:spPr>
          <a:xfrm rot="16200000">
            <a:off x="8941545" y="1137067"/>
            <a:ext cx="5725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5SA</a:t>
            </a:r>
            <a:endParaRPr lang="zh-CN" altLang="en-US" dirty="0"/>
          </a:p>
        </p:txBody>
      </p:sp>
      <p:sp>
        <p:nvSpPr>
          <p:cNvPr id="82" name="文本框 81">
            <a:extLst>
              <a:ext uri="{FF2B5EF4-FFF2-40B4-BE49-F238E27FC236}">
                <a16:creationId xmlns:a16="http://schemas.microsoft.com/office/drawing/2014/main" id="{74EED4DD-B119-9EF1-9CC5-34A645655EBC}"/>
              </a:ext>
            </a:extLst>
          </p:cNvPr>
          <p:cNvSpPr txBox="1"/>
          <p:nvPr/>
        </p:nvSpPr>
        <p:spPr>
          <a:xfrm rot="16200000">
            <a:off x="9007296" y="805246"/>
            <a:ext cx="12362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5SA+S94A</a:t>
            </a:r>
            <a:endParaRPr lang="zh-CN" altLang="en-US" dirty="0"/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BC27133A-B3D3-5FD8-CFBD-A6F8210C9F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26626" y="6754269"/>
            <a:ext cx="1606407" cy="1580286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E1B273DE-4CD0-65B3-7DC3-19CB9CD036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70067" y="3043592"/>
            <a:ext cx="1606406" cy="1620497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0BF6CEDE-30EE-69C6-905C-4B3C574AD5B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32677" y="4773092"/>
            <a:ext cx="1528045" cy="1737008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9313D4BA-E18F-53A5-2EFC-35A27BAA016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83127" y="1589387"/>
            <a:ext cx="1593346" cy="1345202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074903E1-8B1C-BFEA-994E-989E2E0D5F3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60432" y="4816531"/>
            <a:ext cx="1628682" cy="1352635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92C23240-27E1-CBD6-5817-F3ED3A504FD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30456" y="1608030"/>
            <a:ext cx="1544617" cy="1362071"/>
          </a:xfrm>
          <a:prstGeom prst="rect">
            <a:avLst/>
          </a:prstGeom>
        </p:spPr>
      </p:pic>
      <p:sp>
        <p:nvSpPr>
          <p:cNvPr id="17" name="矩形 16">
            <a:extLst>
              <a:ext uri="{FF2B5EF4-FFF2-40B4-BE49-F238E27FC236}">
                <a16:creationId xmlns:a16="http://schemas.microsoft.com/office/drawing/2014/main" id="{52B86446-C155-4B26-3A84-0DA6F153BDD0}"/>
              </a:ext>
            </a:extLst>
          </p:cNvPr>
          <p:cNvSpPr/>
          <p:nvPr/>
        </p:nvSpPr>
        <p:spPr>
          <a:xfrm>
            <a:off x="2972343" y="5360934"/>
            <a:ext cx="1311578" cy="369332"/>
          </a:xfrm>
          <a:prstGeom prst="rect">
            <a:avLst/>
          </a:prstGeom>
          <a:noFill/>
          <a:ln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1D43EA6F-02E0-B647-BEF2-E576A68F0A3B}"/>
              </a:ext>
            </a:extLst>
          </p:cNvPr>
          <p:cNvSpPr/>
          <p:nvPr/>
        </p:nvSpPr>
        <p:spPr>
          <a:xfrm>
            <a:off x="3022685" y="2172240"/>
            <a:ext cx="1311578" cy="369332"/>
          </a:xfrm>
          <a:prstGeom prst="rect">
            <a:avLst/>
          </a:prstGeom>
          <a:noFill/>
          <a:ln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996534D4-62FF-5758-2AC5-9B5AFE723891}"/>
              </a:ext>
            </a:extLst>
          </p:cNvPr>
          <p:cNvSpPr/>
          <p:nvPr/>
        </p:nvSpPr>
        <p:spPr>
          <a:xfrm>
            <a:off x="5894980" y="5469459"/>
            <a:ext cx="1311578" cy="369332"/>
          </a:xfrm>
          <a:prstGeom prst="rect">
            <a:avLst/>
          </a:prstGeom>
          <a:noFill/>
          <a:ln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CEE71F0F-A599-897B-BC5D-8CDBFFC93296}"/>
              </a:ext>
            </a:extLst>
          </p:cNvPr>
          <p:cNvSpPr/>
          <p:nvPr/>
        </p:nvSpPr>
        <p:spPr>
          <a:xfrm>
            <a:off x="5892200" y="3572617"/>
            <a:ext cx="1311578" cy="369332"/>
          </a:xfrm>
          <a:prstGeom prst="rect">
            <a:avLst/>
          </a:prstGeom>
          <a:noFill/>
          <a:ln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4AC12AC8-6483-6DB4-6117-C31E183E351A}"/>
              </a:ext>
            </a:extLst>
          </p:cNvPr>
          <p:cNvSpPr/>
          <p:nvPr/>
        </p:nvSpPr>
        <p:spPr>
          <a:xfrm>
            <a:off x="5765163" y="1767795"/>
            <a:ext cx="1311578" cy="369332"/>
          </a:xfrm>
          <a:prstGeom prst="rect">
            <a:avLst/>
          </a:prstGeom>
          <a:noFill/>
          <a:ln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文本框 23">
            <a:extLst>
              <a:ext uri="{FF2B5EF4-FFF2-40B4-BE49-F238E27FC236}">
                <a16:creationId xmlns:a16="http://schemas.microsoft.com/office/drawing/2014/main" id="{F884F190-7655-A364-E02B-3C2DBB410CE6}"/>
              </a:ext>
            </a:extLst>
          </p:cNvPr>
          <p:cNvSpPr txBox="1"/>
          <p:nvPr/>
        </p:nvSpPr>
        <p:spPr>
          <a:xfrm>
            <a:off x="5892200" y="3987772"/>
            <a:ext cx="13115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pan-TEADs</a:t>
            </a:r>
            <a:endParaRPr lang="zh-CN" altLang="en-US" dirty="0"/>
          </a:p>
        </p:txBody>
      </p:sp>
      <p:sp>
        <p:nvSpPr>
          <p:cNvPr id="26" name="文本框 25">
            <a:extLst>
              <a:ext uri="{FF2B5EF4-FFF2-40B4-BE49-F238E27FC236}">
                <a16:creationId xmlns:a16="http://schemas.microsoft.com/office/drawing/2014/main" id="{4EB7EF15-7F54-C0E3-8E1A-83F92227C34C}"/>
              </a:ext>
            </a:extLst>
          </p:cNvPr>
          <p:cNvSpPr txBox="1"/>
          <p:nvPr/>
        </p:nvSpPr>
        <p:spPr>
          <a:xfrm>
            <a:off x="6148748" y="2253604"/>
            <a:ext cx="7056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FLAG</a:t>
            </a:r>
            <a:endParaRPr lang="zh-CN" altLang="en-US" dirty="0"/>
          </a:p>
        </p:txBody>
      </p:sp>
      <p:sp>
        <p:nvSpPr>
          <p:cNvPr id="28" name="文本框 27">
            <a:extLst>
              <a:ext uri="{FF2B5EF4-FFF2-40B4-BE49-F238E27FC236}">
                <a16:creationId xmlns:a16="http://schemas.microsoft.com/office/drawing/2014/main" id="{F764BBB3-5FD4-9795-C592-EB8D3CD214CE}"/>
              </a:ext>
            </a:extLst>
          </p:cNvPr>
          <p:cNvSpPr txBox="1"/>
          <p:nvPr/>
        </p:nvSpPr>
        <p:spPr>
          <a:xfrm>
            <a:off x="6125783" y="5843520"/>
            <a:ext cx="8947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RUNX1</a:t>
            </a:r>
            <a:endParaRPr lang="zh-CN" altLang="en-US" dirty="0"/>
          </a:p>
        </p:txBody>
      </p:sp>
      <p:sp>
        <p:nvSpPr>
          <p:cNvPr id="29" name="文本框 28">
            <a:extLst>
              <a:ext uri="{FF2B5EF4-FFF2-40B4-BE49-F238E27FC236}">
                <a16:creationId xmlns:a16="http://schemas.microsoft.com/office/drawing/2014/main" id="{84DF9F30-1FE6-EA8F-499C-DCD23AB407CB}"/>
              </a:ext>
            </a:extLst>
          </p:cNvPr>
          <p:cNvSpPr txBox="1"/>
          <p:nvPr/>
        </p:nvSpPr>
        <p:spPr>
          <a:xfrm>
            <a:off x="2955503" y="5754980"/>
            <a:ext cx="13115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pan-TEADs</a:t>
            </a:r>
            <a:endParaRPr lang="zh-CN" altLang="en-US" dirty="0"/>
          </a:p>
        </p:txBody>
      </p:sp>
      <p:sp>
        <p:nvSpPr>
          <p:cNvPr id="31" name="文本框 30">
            <a:extLst>
              <a:ext uri="{FF2B5EF4-FFF2-40B4-BE49-F238E27FC236}">
                <a16:creationId xmlns:a16="http://schemas.microsoft.com/office/drawing/2014/main" id="{EDE591CC-5675-70F5-288A-57CD2515163E}"/>
              </a:ext>
            </a:extLst>
          </p:cNvPr>
          <p:cNvSpPr txBox="1"/>
          <p:nvPr/>
        </p:nvSpPr>
        <p:spPr>
          <a:xfrm>
            <a:off x="3281462" y="2600769"/>
            <a:ext cx="7056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FLAG</a:t>
            </a:r>
            <a:endParaRPr lang="zh-CN" altLang="en-US" dirty="0"/>
          </a:p>
        </p:txBody>
      </p:sp>
      <p:pic>
        <p:nvPicPr>
          <p:cNvPr id="33" name="图片 32">
            <a:extLst>
              <a:ext uri="{FF2B5EF4-FFF2-40B4-BE49-F238E27FC236}">
                <a16:creationId xmlns:a16="http://schemas.microsoft.com/office/drawing/2014/main" id="{32C7B22B-D3E1-AE91-C1B2-CD837C1ACA0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298763" y="1569470"/>
            <a:ext cx="1675429" cy="1620497"/>
          </a:xfrm>
          <a:prstGeom prst="rect">
            <a:avLst/>
          </a:prstGeom>
        </p:spPr>
      </p:pic>
      <p:sp>
        <p:nvSpPr>
          <p:cNvPr id="34" name="矩形 33">
            <a:extLst>
              <a:ext uri="{FF2B5EF4-FFF2-40B4-BE49-F238E27FC236}">
                <a16:creationId xmlns:a16="http://schemas.microsoft.com/office/drawing/2014/main" id="{7A053529-0CEE-EB32-23B7-2EB77E2E8EFC}"/>
              </a:ext>
            </a:extLst>
          </p:cNvPr>
          <p:cNvSpPr/>
          <p:nvPr/>
        </p:nvSpPr>
        <p:spPr>
          <a:xfrm>
            <a:off x="8403287" y="2337193"/>
            <a:ext cx="1311578" cy="369332"/>
          </a:xfrm>
          <a:prstGeom prst="rect">
            <a:avLst/>
          </a:prstGeom>
          <a:noFill/>
          <a:ln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5" name="文本框 34">
            <a:extLst>
              <a:ext uri="{FF2B5EF4-FFF2-40B4-BE49-F238E27FC236}">
                <a16:creationId xmlns:a16="http://schemas.microsoft.com/office/drawing/2014/main" id="{E58CF400-B005-754F-681F-2F5F6A3EDF42}"/>
              </a:ext>
            </a:extLst>
          </p:cNvPr>
          <p:cNvSpPr txBox="1"/>
          <p:nvPr/>
        </p:nvSpPr>
        <p:spPr>
          <a:xfrm>
            <a:off x="8665505" y="2729584"/>
            <a:ext cx="8996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altLang="zh-CN" dirty="0"/>
              <a:t>Β</a:t>
            </a:r>
            <a:r>
              <a:rPr lang="en-US" altLang="zh-CN" dirty="0"/>
              <a:t>-actin</a:t>
            </a:r>
            <a:endParaRPr lang="zh-CN" altLang="en-US" dirty="0"/>
          </a:p>
        </p:txBody>
      </p:sp>
      <p:pic>
        <p:nvPicPr>
          <p:cNvPr id="37" name="图片 36">
            <a:extLst>
              <a:ext uri="{FF2B5EF4-FFF2-40B4-BE49-F238E27FC236}">
                <a16:creationId xmlns:a16="http://schemas.microsoft.com/office/drawing/2014/main" id="{F5BB87D6-3A43-519E-C24F-59623A4B9F4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819396" y="3158362"/>
            <a:ext cx="1555677" cy="1385967"/>
          </a:xfrm>
          <a:prstGeom prst="rect">
            <a:avLst/>
          </a:prstGeom>
        </p:spPr>
      </p:pic>
      <p:sp>
        <p:nvSpPr>
          <p:cNvPr id="38" name="矩形 37">
            <a:extLst>
              <a:ext uri="{FF2B5EF4-FFF2-40B4-BE49-F238E27FC236}">
                <a16:creationId xmlns:a16="http://schemas.microsoft.com/office/drawing/2014/main" id="{EFD6D459-BA2B-BF3B-2420-CADC340FBE21}"/>
              </a:ext>
            </a:extLst>
          </p:cNvPr>
          <p:cNvSpPr/>
          <p:nvPr/>
        </p:nvSpPr>
        <p:spPr>
          <a:xfrm>
            <a:off x="3002423" y="3746428"/>
            <a:ext cx="1311578" cy="369332"/>
          </a:xfrm>
          <a:prstGeom prst="rect">
            <a:avLst/>
          </a:prstGeom>
          <a:noFill/>
          <a:ln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9" name="文本框 38">
            <a:extLst>
              <a:ext uri="{FF2B5EF4-FFF2-40B4-BE49-F238E27FC236}">
                <a16:creationId xmlns:a16="http://schemas.microsoft.com/office/drawing/2014/main" id="{7A75D1B8-2D9A-0A57-9F22-BF7F5E5060C0}"/>
              </a:ext>
            </a:extLst>
          </p:cNvPr>
          <p:cNvSpPr txBox="1"/>
          <p:nvPr/>
        </p:nvSpPr>
        <p:spPr>
          <a:xfrm>
            <a:off x="3303112" y="4148398"/>
            <a:ext cx="8947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RUNX1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3098479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文本框 22">
            <a:extLst>
              <a:ext uri="{FF2B5EF4-FFF2-40B4-BE49-F238E27FC236}">
                <a16:creationId xmlns:a16="http://schemas.microsoft.com/office/drawing/2014/main" id="{2224BF51-9E3B-132C-242C-EC2BF1966BF7}"/>
              </a:ext>
            </a:extLst>
          </p:cNvPr>
          <p:cNvSpPr txBox="1"/>
          <p:nvPr/>
        </p:nvSpPr>
        <p:spPr>
          <a:xfrm>
            <a:off x="5593292" y="229489"/>
            <a:ext cx="12170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Figure S9F</a:t>
            </a:r>
            <a:endParaRPr lang="zh-CN" altLang="en-US" dirty="0"/>
          </a:p>
        </p:txBody>
      </p:sp>
      <p:pic>
        <p:nvPicPr>
          <p:cNvPr id="25" name="图片 24">
            <a:extLst>
              <a:ext uri="{FF2B5EF4-FFF2-40B4-BE49-F238E27FC236}">
                <a16:creationId xmlns:a16="http://schemas.microsoft.com/office/drawing/2014/main" id="{27372D3E-9F29-E53A-3466-BAED77315F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07593" y="3601547"/>
            <a:ext cx="2498847" cy="1378102"/>
          </a:xfrm>
          <a:prstGeom prst="rect">
            <a:avLst/>
          </a:prstGeom>
        </p:spPr>
      </p:pic>
      <p:pic>
        <p:nvPicPr>
          <p:cNvPr id="27" name="图片 26">
            <a:extLst>
              <a:ext uri="{FF2B5EF4-FFF2-40B4-BE49-F238E27FC236}">
                <a16:creationId xmlns:a16="http://schemas.microsoft.com/office/drawing/2014/main" id="{16C13F28-1A13-5BE6-906B-A6A5219A8A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90158" y="4438994"/>
            <a:ext cx="2548166" cy="1193736"/>
          </a:xfrm>
          <a:prstGeom prst="rect">
            <a:avLst/>
          </a:prstGeom>
        </p:spPr>
      </p:pic>
      <p:pic>
        <p:nvPicPr>
          <p:cNvPr id="29" name="图片 28">
            <a:extLst>
              <a:ext uri="{FF2B5EF4-FFF2-40B4-BE49-F238E27FC236}">
                <a16:creationId xmlns:a16="http://schemas.microsoft.com/office/drawing/2014/main" id="{DDA09040-5924-6304-F7EF-9E403687231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82933" y="1965797"/>
            <a:ext cx="2548164" cy="1592602"/>
          </a:xfrm>
          <a:prstGeom prst="rect">
            <a:avLst/>
          </a:prstGeom>
        </p:spPr>
      </p:pic>
      <p:pic>
        <p:nvPicPr>
          <p:cNvPr id="31" name="图片 30">
            <a:extLst>
              <a:ext uri="{FF2B5EF4-FFF2-40B4-BE49-F238E27FC236}">
                <a16:creationId xmlns:a16="http://schemas.microsoft.com/office/drawing/2014/main" id="{CE448AD3-66E1-7DEA-7B7B-68457D653CF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07593" y="5022797"/>
            <a:ext cx="2474186" cy="1405601"/>
          </a:xfrm>
          <a:prstGeom prst="rect">
            <a:avLst/>
          </a:prstGeom>
        </p:spPr>
      </p:pic>
      <p:pic>
        <p:nvPicPr>
          <p:cNvPr id="33" name="图片 32">
            <a:extLst>
              <a:ext uri="{FF2B5EF4-FFF2-40B4-BE49-F238E27FC236}">
                <a16:creationId xmlns:a16="http://schemas.microsoft.com/office/drawing/2014/main" id="{DCB6FEC4-00FA-C160-4430-3DBD67D6FC1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90158" y="1997034"/>
            <a:ext cx="2548165" cy="961727"/>
          </a:xfrm>
          <a:prstGeom prst="rect">
            <a:avLst/>
          </a:prstGeom>
        </p:spPr>
      </p:pic>
      <p:pic>
        <p:nvPicPr>
          <p:cNvPr id="35" name="图片 34">
            <a:extLst>
              <a:ext uri="{FF2B5EF4-FFF2-40B4-BE49-F238E27FC236}">
                <a16:creationId xmlns:a16="http://schemas.microsoft.com/office/drawing/2014/main" id="{8CB43A9E-2720-8E51-A3A1-C41004A69C2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90158" y="3017744"/>
            <a:ext cx="2523506" cy="1364501"/>
          </a:xfrm>
          <a:prstGeom prst="rect">
            <a:avLst/>
          </a:prstGeom>
        </p:spPr>
      </p:pic>
      <p:sp>
        <p:nvSpPr>
          <p:cNvPr id="37" name="文本框 36">
            <a:extLst>
              <a:ext uri="{FF2B5EF4-FFF2-40B4-BE49-F238E27FC236}">
                <a16:creationId xmlns:a16="http://schemas.microsoft.com/office/drawing/2014/main" id="{403955DA-1DE1-6509-9567-76A94530F9A1}"/>
              </a:ext>
            </a:extLst>
          </p:cNvPr>
          <p:cNvSpPr txBox="1"/>
          <p:nvPr/>
        </p:nvSpPr>
        <p:spPr>
          <a:xfrm>
            <a:off x="2643398" y="1320466"/>
            <a:ext cx="9669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 err="1"/>
              <a:t>siTEADs</a:t>
            </a:r>
            <a:endParaRPr lang="zh-CN" altLang="en-US" dirty="0"/>
          </a:p>
        </p:txBody>
      </p:sp>
      <p:sp>
        <p:nvSpPr>
          <p:cNvPr id="38" name="文本框 37">
            <a:extLst>
              <a:ext uri="{FF2B5EF4-FFF2-40B4-BE49-F238E27FC236}">
                <a16:creationId xmlns:a16="http://schemas.microsoft.com/office/drawing/2014/main" id="{1CEC4253-345B-857F-8AEB-D83BA6958416}"/>
              </a:ext>
            </a:extLst>
          </p:cNvPr>
          <p:cNvSpPr txBox="1"/>
          <p:nvPr/>
        </p:nvSpPr>
        <p:spPr>
          <a:xfrm>
            <a:off x="2266691" y="1022912"/>
            <a:ext cx="13436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FLAG-YAP1</a:t>
            </a:r>
            <a:endParaRPr lang="zh-CN" altLang="en-US" dirty="0"/>
          </a:p>
        </p:txBody>
      </p:sp>
      <p:sp>
        <p:nvSpPr>
          <p:cNvPr id="39" name="文本框 38">
            <a:extLst>
              <a:ext uri="{FF2B5EF4-FFF2-40B4-BE49-F238E27FC236}">
                <a16:creationId xmlns:a16="http://schemas.microsoft.com/office/drawing/2014/main" id="{E23CBC73-92F5-F7D9-B2B1-FF5A91BCD93F}"/>
              </a:ext>
            </a:extLst>
          </p:cNvPr>
          <p:cNvSpPr txBox="1"/>
          <p:nvPr/>
        </p:nvSpPr>
        <p:spPr>
          <a:xfrm>
            <a:off x="2569659" y="1637385"/>
            <a:ext cx="10406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siRUNX1</a:t>
            </a:r>
            <a:endParaRPr lang="zh-CN" altLang="en-US" dirty="0"/>
          </a:p>
        </p:txBody>
      </p:sp>
      <p:sp>
        <p:nvSpPr>
          <p:cNvPr id="40" name="文本框 39">
            <a:extLst>
              <a:ext uri="{FF2B5EF4-FFF2-40B4-BE49-F238E27FC236}">
                <a16:creationId xmlns:a16="http://schemas.microsoft.com/office/drawing/2014/main" id="{6F94D314-2D25-C5A3-12E8-4C42BE411605}"/>
              </a:ext>
            </a:extLst>
          </p:cNvPr>
          <p:cNvSpPr txBox="1"/>
          <p:nvPr/>
        </p:nvSpPr>
        <p:spPr>
          <a:xfrm>
            <a:off x="4255078" y="1362283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+</a:t>
            </a:r>
            <a:endParaRPr lang="zh-CN" altLang="en-US" dirty="0"/>
          </a:p>
        </p:txBody>
      </p:sp>
      <p:sp>
        <p:nvSpPr>
          <p:cNvPr id="41" name="文本框 40">
            <a:extLst>
              <a:ext uri="{FF2B5EF4-FFF2-40B4-BE49-F238E27FC236}">
                <a16:creationId xmlns:a16="http://schemas.microsoft.com/office/drawing/2014/main" id="{2AFE3802-1B92-88F6-5383-05397A551B3E}"/>
              </a:ext>
            </a:extLst>
          </p:cNvPr>
          <p:cNvSpPr txBox="1"/>
          <p:nvPr/>
        </p:nvSpPr>
        <p:spPr>
          <a:xfrm>
            <a:off x="3919567" y="1342636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-</a:t>
            </a:r>
            <a:endParaRPr lang="zh-CN" altLang="en-US" dirty="0"/>
          </a:p>
        </p:txBody>
      </p:sp>
      <p:sp>
        <p:nvSpPr>
          <p:cNvPr id="42" name="文本框 41">
            <a:extLst>
              <a:ext uri="{FF2B5EF4-FFF2-40B4-BE49-F238E27FC236}">
                <a16:creationId xmlns:a16="http://schemas.microsoft.com/office/drawing/2014/main" id="{280A635C-CFFB-A4CB-B836-6536D62748F1}"/>
              </a:ext>
            </a:extLst>
          </p:cNvPr>
          <p:cNvSpPr txBox="1"/>
          <p:nvPr/>
        </p:nvSpPr>
        <p:spPr>
          <a:xfrm>
            <a:off x="3575154" y="1351592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-</a:t>
            </a:r>
            <a:endParaRPr lang="zh-CN" altLang="en-US" dirty="0"/>
          </a:p>
        </p:txBody>
      </p:sp>
      <p:sp>
        <p:nvSpPr>
          <p:cNvPr id="43" name="文本框 42">
            <a:extLst>
              <a:ext uri="{FF2B5EF4-FFF2-40B4-BE49-F238E27FC236}">
                <a16:creationId xmlns:a16="http://schemas.microsoft.com/office/drawing/2014/main" id="{355EB5CB-F8AB-7330-9250-4E20183AED3A}"/>
              </a:ext>
            </a:extLst>
          </p:cNvPr>
          <p:cNvSpPr txBox="1"/>
          <p:nvPr/>
        </p:nvSpPr>
        <p:spPr>
          <a:xfrm>
            <a:off x="3569830" y="1637384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-</a:t>
            </a:r>
            <a:endParaRPr lang="zh-CN" altLang="en-US" dirty="0"/>
          </a:p>
        </p:txBody>
      </p:sp>
      <p:sp>
        <p:nvSpPr>
          <p:cNvPr id="44" name="文本框 43">
            <a:extLst>
              <a:ext uri="{FF2B5EF4-FFF2-40B4-BE49-F238E27FC236}">
                <a16:creationId xmlns:a16="http://schemas.microsoft.com/office/drawing/2014/main" id="{84AF47DC-A3CB-C126-EB88-D0324B8BDADE}"/>
              </a:ext>
            </a:extLst>
          </p:cNvPr>
          <p:cNvSpPr txBox="1"/>
          <p:nvPr/>
        </p:nvSpPr>
        <p:spPr>
          <a:xfrm>
            <a:off x="4274314" y="1629431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-</a:t>
            </a:r>
            <a:endParaRPr lang="zh-CN" altLang="en-US" dirty="0"/>
          </a:p>
        </p:txBody>
      </p:sp>
      <p:sp>
        <p:nvSpPr>
          <p:cNvPr id="45" name="文本框 44">
            <a:extLst>
              <a:ext uri="{FF2B5EF4-FFF2-40B4-BE49-F238E27FC236}">
                <a16:creationId xmlns:a16="http://schemas.microsoft.com/office/drawing/2014/main" id="{E0902A1C-3A17-CC49-55D8-61947B76E56D}"/>
              </a:ext>
            </a:extLst>
          </p:cNvPr>
          <p:cNvSpPr txBox="1"/>
          <p:nvPr/>
        </p:nvSpPr>
        <p:spPr>
          <a:xfrm>
            <a:off x="3907826" y="1656890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+</a:t>
            </a:r>
            <a:endParaRPr lang="zh-CN" altLang="en-US" dirty="0"/>
          </a:p>
        </p:txBody>
      </p:sp>
      <p:sp>
        <p:nvSpPr>
          <p:cNvPr id="46" name="文本框 45">
            <a:extLst>
              <a:ext uri="{FF2B5EF4-FFF2-40B4-BE49-F238E27FC236}">
                <a16:creationId xmlns:a16="http://schemas.microsoft.com/office/drawing/2014/main" id="{EA6C7F93-BF93-CA5C-98DA-E07EBEA1DB6A}"/>
              </a:ext>
            </a:extLst>
          </p:cNvPr>
          <p:cNvSpPr txBox="1"/>
          <p:nvPr/>
        </p:nvSpPr>
        <p:spPr>
          <a:xfrm>
            <a:off x="5317658" y="1015437"/>
            <a:ext cx="3227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+</a:t>
            </a:r>
            <a:endParaRPr lang="zh-CN" altLang="en-US" dirty="0"/>
          </a:p>
        </p:txBody>
      </p:sp>
      <p:sp>
        <p:nvSpPr>
          <p:cNvPr id="47" name="文本框 46">
            <a:extLst>
              <a:ext uri="{FF2B5EF4-FFF2-40B4-BE49-F238E27FC236}">
                <a16:creationId xmlns:a16="http://schemas.microsoft.com/office/drawing/2014/main" id="{ED0C6C04-0E18-7B55-BADE-388164B844A4}"/>
              </a:ext>
            </a:extLst>
          </p:cNvPr>
          <p:cNvSpPr txBox="1"/>
          <p:nvPr/>
        </p:nvSpPr>
        <p:spPr>
          <a:xfrm>
            <a:off x="4946304" y="1027604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+</a:t>
            </a:r>
            <a:endParaRPr lang="zh-CN" altLang="en-US" dirty="0"/>
          </a:p>
        </p:txBody>
      </p:sp>
      <p:sp>
        <p:nvSpPr>
          <p:cNvPr id="48" name="文本框 47">
            <a:extLst>
              <a:ext uri="{FF2B5EF4-FFF2-40B4-BE49-F238E27FC236}">
                <a16:creationId xmlns:a16="http://schemas.microsoft.com/office/drawing/2014/main" id="{24D54D09-95D4-5FE9-D866-747FB8126190}"/>
              </a:ext>
            </a:extLst>
          </p:cNvPr>
          <p:cNvSpPr txBox="1"/>
          <p:nvPr/>
        </p:nvSpPr>
        <p:spPr>
          <a:xfrm>
            <a:off x="4631624" y="1617878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-</a:t>
            </a:r>
            <a:endParaRPr lang="zh-CN" altLang="en-US" dirty="0"/>
          </a:p>
        </p:txBody>
      </p:sp>
      <p:sp>
        <p:nvSpPr>
          <p:cNvPr id="49" name="文本框 48">
            <a:extLst>
              <a:ext uri="{FF2B5EF4-FFF2-40B4-BE49-F238E27FC236}">
                <a16:creationId xmlns:a16="http://schemas.microsoft.com/office/drawing/2014/main" id="{009AEE5B-1A1F-9273-7DB6-3F1EE83429C2}"/>
              </a:ext>
            </a:extLst>
          </p:cNvPr>
          <p:cNvSpPr txBox="1"/>
          <p:nvPr/>
        </p:nvSpPr>
        <p:spPr>
          <a:xfrm>
            <a:off x="5328999" y="1609925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-</a:t>
            </a:r>
            <a:endParaRPr lang="zh-CN" altLang="en-US" dirty="0"/>
          </a:p>
        </p:txBody>
      </p:sp>
      <p:sp>
        <p:nvSpPr>
          <p:cNvPr id="50" name="文本框 49">
            <a:extLst>
              <a:ext uri="{FF2B5EF4-FFF2-40B4-BE49-F238E27FC236}">
                <a16:creationId xmlns:a16="http://schemas.microsoft.com/office/drawing/2014/main" id="{D2C16F27-778A-E979-59BA-A6CA994B0F71}"/>
              </a:ext>
            </a:extLst>
          </p:cNvPr>
          <p:cNvSpPr txBox="1"/>
          <p:nvPr/>
        </p:nvSpPr>
        <p:spPr>
          <a:xfrm>
            <a:off x="4962125" y="1637384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+</a:t>
            </a:r>
            <a:endParaRPr lang="zh-CN" altLang="en-US" dirty="0"/>
          </a:p>
        </p:txBody>
      </p:sp>
      <p:sp>
        <p:nvSpPr>
          <p:cNvPr id="51" name="文本框 50">
            <a:extLst>
              <a:ext uri="{FF2B5EF4-FFF2-40B4-BE49-F238E27FC236}">
                <a16:creationId xmlns:a16="http://schemas.microsoft.com/office/drawing/2014/main" id="{58BB3FDB-67F1-1F5F-06B3-D764845E301E}"/>
              </a:ext>
            </a:extLst>
          </p:cNvPr>
          <p:cNvSpPr txBox="1"/>
          <p:nvPr/>
        </p:nvSpPr>
        <p:spPr>
          <a:xfrm>
            <a:off x="5309763" y="1342636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+</a:t>
            </a:r>
            <a:endParaRPr lang="zh-CN" altLang="en-US" dirty="0"/>
          </a:p>
        </p:txBody>
      </p:sp>
      <p:sp>
        <p:nvSpPr>
          <p:cNvPr id="52" name="文本框 51">
            <a:extLst>
              <a:ext uri="{FF2B5EF4-FFF2-40B4-BE49-F238E27FC236}">
                <a16:creationId xmlns:a16="http://schemas.microsoft.com/office/drawing/2014/main" id="{855EB59B-1731-14EB-8169-A854F9BB21F3}"/>
              </a:ext>
            </a:extLst>
          </p:cNvPr>
          <p:cNvSpPr txBox="1"/>
          <p:nvPr/>
        </p:nvSpPr>
        <p:spPr>
          <a:xfrm>
            <a:off x="4968955" y="1322989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-</a:t>
            </a:r>
            <a:endParaRPr lang="zh-CN" altLang="en-US" dirty="0"/>
          </a:p>
        </p:txBody>
      </p:sp>
      <p:sp>
        <p:nvSpPr>
          <p:cNvPr id="53" name="文本框 52">
            <a:extLst>
              <a:ext uri="{FF2B5EF4-FFF2-40B4-BE49-F238E27FC236}">
                <a16:creationId xmlns:a16="http://schemas.microsoft.com/office/drawing/2014/main" id="{9A0EF9B0-C51F-5308-4C45-61E4B58FEE9B}"/>
              </a:ext>
            </a:extLst>
          </p:cNvPr>
          <p:cNvSpPr txBox="1"/>
          <p:nvPr/>
        </p:nvSpPr>
        <p:spPr>
          <a:xfrm>
            <a:off x="4624542" y="1331945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-</a:t>
            </a:r>
            <a:endParaRPr lang="zh-CN" altLang="en-US" dirty="0"/>
          </a:p>
        </p:txBody>
      </p:sp>
      <p:sp>
        <p:nvSpPr>
          <p:cNvPr id="54" name="文本框 53">
            <a:extLst>
              <a:ext uri="{FF2B5EF4-FFF2-40B4-BE49-F238E27FC236}">
                <a16:creationId xmlns:a16="http://schemas.microsoft.com/office/drawing/2014/main" id="{23A66FBC-FE02-DEED-8826-011F329BDBF4}"/>
              </a:ext>
            </a:extLst>
          </p:cNvPr>
          <p:cNvSpPr txBox="1"/>
          <p:nvPr/>
        </p:nvSpPr>
        <p:spPr>
          <a:xfrm>
            <a:off x="4597708" y="1029739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+</a:t>
            </a:r>
            <a:endParaRPr lang="zh-CN" altLang="en-US" dirty="0"/>
          </a:p>
        </p:txBody>
      </p:sp>
      <p:sp>
        <p:nvSpPr>
          <p:cNvPr id="55" name="文本框 54">
            <a:extLst>
              <a:ext uri="{FF2B5EF4-FFF2-40B4-BE49-F238E27FC236}">
                <a16:creationId xmlns:a16="http://schemas.microsoft.com/office/drawing/2014/main" id="{89F4990F-5E5D-079C-4625-129B9D456EBF}"/>
              </a:ext>
            </a:extLst>
          </p:cNvPr>
          <p:cNvSpPr txBox="1"/>
          <p:nvPr/>
        </p:nvSpPr>
        <p:spPr>
          <a:xfrm>
            <a:off x="3920792" y="1005362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-</a:t>
            </a:r>
            <a:endParaRPr lang="zh-CN" altLang="en-US" dirty="0"/>
          </a:p>
        </p:txBody>
      </p:sp>
      <p:sp>
        <p:nvSpPr>
          <p:cNvPr id="56" name="文本框 55">
            <a:extLst>
              <a:ext uri="{FF2B5EF4-FFF2-40B4-BE49-F238E27FC236}">
                <a16:creationId xmlns:a16="http://schemas.microsoft.com/office/drawing/2014/main" id="{80F5D887-2811-41B2-11C8-62F7E45B3217}"/>
              </a:ext>
            </a:extLst>
          </p:cNvPr>
          <p:cNvSpPr txBox="1"/>
          <p:nvPr/>
        </p:nvSpPr>
        <p:spPr>
          <a:xfrm>
            <a:off x="3576379" y="1005362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-</a:t>
            </a:r>
            <a:endParaRPr lang="zh-CN" altLang="en-US" dirty="0"/>
          </a:p>
        </p:txBody>
      </p:sp>
      <p:sp>
        <p:nvSpPr>
          <p:cNvPr id="57" name="文本框 56">
            <a:extLst>
              <a:ext uri="{FF2B5EF4-FFF2-40B4-BE49-F238E27FC236}">
                <a16:creationId xmlns:a16="http://schemas.microsoft.com/office/drawing/2014/main" id="{00800CA8-9F5D-B9A3-227E-0F307DC61841}"/>
              </a:ext>
            </a:extLst>
          </p:cNvPr>
          <p:cNvSpPr txBox="1"/>
          <p:nvPr/>
        </p:nvSpPr>
        <p:spPr>
          <a:xfrm>
            <a:off x="4274314" y="1005362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-</a:t>
            </a:r>
            <a:endParaRPr lang="zh-CN" altLang="en-US" dirty="0"/>
          </a:p>
        </p:txBody>
      </p:sp>
      <p:sp>
        <p:nvSpPr>
          <p:cNvPr id="58" name="文本框 57">
            <a:extLst>
              <a:ext uri="{FF2B5EF4-FFF2-40B4-BE49-F238E27FC236}">
                <a16:creationId xmlns:a16="http://schemas.microsoft.com/office/drawing/2014/main" id="{F6C541DB-0CC3-7F81-57A1-AA94B1DDF5F0}"/>
              </a:ext>
            </a:extLst>
          </p:cNvPr>
          <p:cNvSpPr txBox="1"/>
          <p:nvPr/>
        </p:nvSpPr>
        <p:spPr>
          <a:xfrm>
            <a:off x="6135084" y="1338243"/>
            <a:ext cx="9669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 err="1"/>
              <a:t>siTEADs</a:t>
            </a:r>
            <a:endParaRPr lang="zh-CN" altLang="en-US" dirty="0"/>
          </a:p>
        </p:txBody>
      </p:sp>
      <p:sp>
        <p:nvSpPr>
          <p:cNvPr id="59" name="文本框 58">
            <a:extLst>
              <a:ext uri="{FF2B5EF4-FFF2-40B4-BE49-F238E27FC236}">
                <a16:creationId xmlns:a16="http://schemas.microsoft.com/office/drawing/2014/main" id="{A7CDD091-DFDB-8E99-DFDA-96788264AE74}"/>
              </a:ext>
            </a:extLst>
          </p:cNvPr>
          <p:cNvSpPr txBox="1"/>
          <p:nvPr/>
        </p:nvSpPr>
        <p:spPr>
          <a:xfrm>
            <a:off x="5758377" y="1040689"/>
            <a:ext cx="13436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FLAG-YAP1</a:t>
            </a:r>
            <a:endParaRPr lang="zh-CN" altLang="en-US" dirty="0"/>
          </a:p>
        </p:txBody>
      </p:sp>
      <p:sp>
        <p:nvSpPr>
          <p:cNvPr id="60" name="文本框 59">
            <a:extLst>
              <a:ext uri="{FF2B5EF4-FFF2-40B4-BE49-F238E27FC236}">
                <a16:creationId xmlns:a16="http://schemas.microsoft.com/office/drawing/2014/main" id="{DE81499A-5CB2-A314-C972-C85BB51B59CC}"/>
              </a:ext>
            </a:extLst>
          </p:cNvPr>
          <p:cNvSpPr txBox="1"/>
          <p:nvPr/>
        </p:nvSpPr>
        <p:spPr>
          <a:xfrm>
            <a:off x="6061345" y="1655162"/>
            <a:ext cx="10406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siRUNX1</a:t>
            </a:r>
            <a:endParaRPr lang="zh-CN" altLang="en-US" dirty="0"/>
          </a:p>
        </p:txBody>
      </p:sp>
      <p:sp>
        <p:nvSpPr>
          <p:cNvPr id="61" name="文本框 60">
            <a:extLst>
              <a:ext uri="{FF2B5EF4-FFF2-40B4-BE49-F238E27FC236}">
                <a16:creationId xmlns:a16="http://schemas.microsoft.com/office/drawing/2014/main" id="{35E4A7EA-CA0D-5AE3-5DB4-DFF2C5E8886A}"/>
              </a:ext>
            </a:extLst>
          </p:cNvPr>
          <p:cNvSpPr txBox="1"/>
          <p:nvPr/>
        </p:nvSpPr>
        <p:spPr>
          <a:xfrm>
            <a:off x="7746764" y="1380060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+</a:t>
            </a:r>
            <a:endParaRPr lang="zh-CN" altLang="en-US" dirty="0"/>
          </a:p>
        </p:txBody>
      </p:sp>
      <p:sp>
        <p:nvSpPr>
          <p:cNvPr id="62" name="文本框 61">
            <a:extLst>
              <a:ext uri="{FF2B5EF4-FFF2-40B4-BE49-F238E27FC236}">
                <a16:creationId xmlns:a16="http://schemas.microsoft.com/office/drawing/2014/main" id="{080749D6-43AC-E6DD-7975-1AFB9C350BA5}"/>
              </a:ext>
            </a:extLst>
          </p:cNvPr>
          <p:cNvSpPr txBox="1"/>
          <p:nvPr/>
        </p:nvSpPr>
        <p:spPr>
          <a:xfrm>
            <a:off x="7411253" y="1360413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-</a:t>
            </a:r>
            <a:endParaRPr lang="zh-CN" altLang="en-US" dirty="0"/>
          </a:p>
        </p:txBody>
      </p:sp>
      <p:sp>
        <p:nvSpPr>
          <p:cNvPr id="63" name="文本框 62">
            <a:extLst>
              <a:ext uri="{FF2B5EF4-FFF2-40B4-BE49-F238E27FC236}">
                <a16:creationId xmlns:a16="http://schemas.microsoft.com/office/drawing/2014/main" id="{7967D74B-9BB8-A71A-C68D-D929815E245B}"/>
              </a:ext>
            </a:extLst>
          </p:cNvPr>
          <p:cNvSpPr txBox="1"/>
          <p:nvPr/>
        </p:nvSpPr>
        <p:spPr>
          <a:xfrm>
            <a:off x="7066840" y="1369369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-</a:t>
            </a:r>
            <a:endParaRPr lang="zh-CN" altLang="en-US" dirty="0"/>
          </a:p>
        </p:txBody>
      </p:sp>
      <p:sp>
        <p:nvSpPr>
          <p:cNvPr id="64" name="文本框 63">
            <a:extLst>
              <a:ext uri="{FF2B5EF4-FFF2-40B4-BE49-F238E27FC236}">
                <a16:creationId xmlns:a16="http://schemas.microsoft.com/office/drawing/2014/main" id="{63ED90F1-E35B-0158-6B40-53165E073B68}"/>
              </a:ext>
            </a:extLst>
          </p:cNvPr>
          <p:cNvSpPr txBox="1"/>
          <p:nvPr/>
        </p:nvSpPr>
        <p:spPr>
          <a:xfrm>
            <a:off x="7061516" y="1655161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-</a:t>
            </a:r>
            <a:endParaRPr lang="zh-CN" altLang="en-US" dirty="0"/>
          </a:p>
        </p:txBody>
      </p:sp>
      <p:sp>
        <p:nvSpPr>
          <p:cNvPr id="65" name="文本框 64">
            <a:extLst>
              <a:ext uri="{FF2B5EF4-FFF2-40B4-BE49-F238E27FC236}">
                <a16:creationId xmlns:a16="http://schemas.microsoft.com/office/drawing/2014/main" id="{8431C40A-A627-0A35-C24E-EC2C06C0343D}"/>
              </a:ext>
            </a:extLst>
          </p:cNvPr>
          <p:cNvSpPr txBox="1"/>
          <p:nvPr/>
        </p:nvSpPr>
        <p:spPr>
          <a:xfrm>
            <a:off x="7766000" y="1647208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-</a:t>
            </a:r>
            <a:endParaRPr lang="zh-CN" altLang="en-US" dirty="0"/>
          </a:p>
        </p:txBody>
      </p:sp>
      <p:sp>
        <p:nvSpPr>
          <p:cNvPr id="66" name="文本框 65">
            <a:extLst>
              <a:ext uri="{FF2B5EF4-FFF2-40B4-BE49-F238E27FC236}">
                <a16:creationId xmlns:a16="http://schemas.microsoft.com/office/drawing/2014/main" id="{9F5376A7-EEC6-E895-ECDA-2CA57767CCF7}"/>
              </a:ext>
            </a:extLst>
          </p:cNvPr>
          <p:cNvSpPr txBox="1"/>
          <p:nvPr/>
        </p:nvSpPr>
        <p:spPr>
          <a:xfrm>
            <a:off x="7399512" y="1674667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+</a:t>
            </a:r>
            <a:endParaRPr lang="zh-CN" altLang="en-US" dirty="0"/>
          </a:p>
        </p:txBody>
      </p:sp>
      <p:sp>
        <p:nvSpPr>
          <p:cNvPr id="67" name="文本框 66">
            <a:extLst>
              <a:ext uri="{FF2B5EF4-FFF2-40B4-BE49-F238E27FC236}">
                <a16:creationId xmlns:a16="http://schemas.microsoft.com/office/drawing/2014/main" id="{1D1882BE-DDD0-04FA-38A9-B525D9FC7052}"/>
              </a:ext>
            </a:extLst>
          </p:cNvPr>
          <p:cNvSpPr txBox="1"/>
          <p:nvPr/>
        </p:nvSpPr>
        <p:spPr>
          <a:xfrm>
            <a:off x="8809344" y="1033214"/>
            <a:ext cx="3227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+</a:t>
            </a:r>
            <a:endParaRPr lang="zh-CN" altLang="en-US" dirty="0"/>
          </a:p>
        </p:txBody>
      </p:sp>
      <p:sp>
        <p:nvSpPr>
          <p:cNvPr id="68" name="文本框 67">
            <a:extLst>
              <a:ext uri="{FF2B5EF4-FFF2-40B4-BE49-F238E27FC236}">
                <a16:creationId xmlns:a16="http://schemas.microsoft.com/office/drawing/2014/main" id="{F3CBF213-2645-330F-8364-E61A35F3233F}"/>
              </a:ext>
            </a:extLst>
          </p:cNvPr>
          <p:cNvSpPr txBox="1"/>
          <p:nvPr/>
        </p:nvSpPr>
        <p:spPr>
          <a:xfrm>
            <a:off x="8437990" y="1045381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+</a:t>
            </a:r>
            <a:endParaRPr lang="zh-CN" altLang="en-US" dirty="0"/>
          </a:p>
        </p:txBody>
      </p:sp>
      <p:sp>
        <p:nvSpPr>
          <p:cNvPr id="69" name="文本框 68">
            <a:extLst>
              <a:ext uri="{FF2B5EF4-FFF2-40B4-BE49-F238E27FC236}">
                <a16:creationId xmlns:a16="http://schemas.microsoft.com/office/drawing/2014/main" id="{4E56EB6C-199D-4CFC-96A9-A53B9FACE1FC}"/>
              </a:ext>
            </a:extLst>
          </p:cNvPr>
          <p:cNvSpPr txBox="1"/>
          <p:nvPr/>
        </p:nvSpPr>
        <p:spPr>
          <a:xfrm>
            <a:off x="8123310" y="1635655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-</a:t>
            </a:r>
            <a:endParaRPr lang="zh-CN" altLang="en-US" dirty="0"/>
          </a:p>
        </p:txBody>
      </p:sp>
      <p:sp>
        <p:nvSpPr>
          <p:cNvPr id="70" name="文本框 69">
            <a:extLst>
              <a:ext uri="{FF2B5EF4-FFF2-40B4-BE49-F238E27FC236}">
                <a16:creationId xmlns:a16="http://schemas.microsoft.com/office/drawing/2014/main" id="{5C2C5E4A-1C8D-E7A2-D1D0-B5B188523EC0}"/>
              </a:ext>
            </a:extLst>
          </p:cNvPr>
          <p:cNvSpPr txBox="1"/>
          <p:nvPr/>
        </p:nvSpPr>
        <p:spPr>
          <a:xfrm>
            <a:off x="8820685" y="1627702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-</a:t>
            </a:r>
            <a:endParaRPr lang="zh-CN" altLang="en-US" dirty="0"/>
          </a:p>
        </p:txBody>
      </p:sp>
      <p:sp>
        <p:nvSpPr>
          <p:cNvPr id="71" name="文本框 70">
            <a:extLst>
              <a:ext uri="{FF2B5EF4-FFF2-40B4-BE49-F238E27FC236}">
                <a16:creationId xmlns:a16="http://schemas.microsoft.com/office/drawing/2014/main" id="{A40BB55A-8080-B4D7-6ADC-AC9364C29ADB}"/>
              </a:ext>
            </a:extLst>
          </p:cNvPr>
          <p:cNvSpPr txBox="1"/>
          <p:nvPr/>
        </p:nvSpPr>
        <p:spPr>
          <a:xfrm>
            <a:off x="8453811" y="1655161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+</a:t>
            </a:r>
            <a:endParaRPr lang="zh-CN" altLang="en-US" dirty="0"/>
          </a:p>
        </p:txBody>
      </p:sp>
      <p:sp>
        <p:nvSpPr>
          <p:cNvPr id="72" name="文本框 71">
            <a:extLst>
              <a:ext uri="{FF2B5EF4-FFF2-40B4-BE49-F238E27FC236}">
                <a16:creationId xmlns:a16="http://schemas.microsoft.com/office/drawing/2014/main" id="{C70BC16C-7C4E-F15B-A17F-7159C3DBE5E3}"/>
              </a:ext>
            </a:extLst>
          </p:cNvPr>
          <p:cNvSpPr txBox="1"/>
          <p:nvPr/>
        </p:nvSpPr>
        <p:spPr>
          <a:xfrm>
            <a:off x="8801449" y="1360413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+</a:t>
            </a:r>
            <a:endParaRPr lang="zh-CN" altLang="en-US" dirty="0"/>
          </a:p>
        </p:txBody>
      </p:sp>
      <p:sp>
        <p:nvSpPr>
          <p:cNvPr id="73" name="文本框 72">
            <a:extLst>
              <a:ext uri="{FF2B5EF4-FFF2-40B4-BE49-F238E27FC236}">
                <a16:creationId xmlns:a16="http://schemas.microsoft.com/office/drawing/2014/main" id="{6A67B1CD-9973-47A2-939E-5D69CF47575A}"/>
              </a:ext>
            </a:extLst>
          </p:cNvPr>
          <p:cNvSpPr txBox="1"/>
          <p:nvPr/>
        </p:nvSpPr>
        <p:spPr>
          <a:xfrm>
            <a:off x="8460641" y="1340766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-</a:t>
            </a:r>
            <a:endParaRPr lang="zh-CN" altLang="en-US" dirty="0"/>
          </a:p>
        </p:txBody>
      </p:sp>
      <p:sp>
        <p:nvSpPr>
          <p:cNvPr id="74" name="文本框 73">
            <a:extLst>
              <a:ext uri="{FF2B5EF4-FFF2-40B4-BE49-F238E27FC236}">
                <a16:creationId xmlns:a16="http://schemas.microsoft.com/office/drawing/2014/main" id="{BC0E1FE4-CB37-DCFB-6EEB-50E7A49879C5}"/>
              </a:ext>
            </a:extLst>
          </p:cNvPr>
          <p:cNvSpPr txBox="1"/>
          <p:nvPr/>
        </p:nvSpPr>
        <p:spPr>
          <a:xfrm>
            <a:off x="8116228" y="1349722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-</a:t>
            </a:r>
            <a:endParaRPr lang="zh-CN" altLang="en-US" dirty="0"/>
          </a:p>
        </p:txBody>
      </p:sp>
      <p:sp>
        <p:nvSpPr>
          <p:cNvPr id="75" name="文本框 74">
            <a:extLst>
              <a:ext uri="{FF2B5EF4-FFF2-40B4-BE49-F238E27FC236}">
                <a16:creationId xmlns:a16="http://schemas.microsoft.com/office/drawing/2014/main" id="{3D46845B-5063-3F7F-45D0-40F5D64C777F}"/>
              </a:ext>
            </a:extLst>
          </p:cNvPr>
          <p:cNvSpPr txBox="1"/>
          <p:nvPr/>
        </p:nvSpPr>
        <p:spPr>
          <a:xfrm>
            <a:off x="8089394" y="1047516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+</a:t>
            </a:r>
            <a:endParaRPr lang="zh-CN" altLang="en-US" dirty="0"/>
          </a:p>
        </p:txBody>
      </p:sp>
      <p:sp>
        <p:nvSpPr>
          <p:cNvPr id="76" name="文本框 75">
            <a:extLst>
              <a:ext uri="{FF2B5EF4-FFF2-40B4-BE49-F238E27FC236}">
                <a16:creationId xmlns:a16="http://schemas.microsoft.com/office/drawing/2014/main" id="{E66CA637-7FB4-AF28-19FB-0A4341BC1DD4}"/>
              </a:ext>
            </a:extLst>
          </p:cNvPr>
          <p:cNvSpPr txBox="1"/>
          <p:nvPr/>
        </p:nvSpPr>
        <p:spPr>
          <a:xfrm>
            <a:off x="7412478" y="1023139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-</a:t>
            </a:r>
            <a:endParaRPr lang="zh-CN" altLang="en-US" dirty="0"/>
          </a:p>
        </p:txBody>
      </p:sp>
      <p:sp>
        <p:nvSpPr>
          <p:cNvPr id="77" name="文本框 76">
            <a:extLst>
              <a:ext uri="{FF2B5EF4-FFF2-40B4-BE49-F238E27FC236}">
                <a16:creationId xmlns:a16="http://schemas.microsoft.com/office/drawing/2014/main" id="{DCB6CB03-4716-6196-1AFA-9C5180123E63}"/>
              </a:ext>
            </a:extLst>
          </p:cNvPr>
          <p:cNvSpPr txBox="1"/>
          <p:nvPr/>
        </p:nvSpPr>
        <p:spPr>
          <a:xfrm>
            <a:off x="7068065" y="1023139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-</a:t>
            </a:r>
            <a:endParaRPr lang="zh-CN" altLang="en-US" dirty="0"/>
          </a:p>
        </p:txBody>
      </p:sp>
      <p:sp>
        <p:nvSpPr>
          <p:cNvPr id="78" name="文本框 77">
            <a:extLst>
              <a:ext uri="{FF2B5EF4-FFF2-40B4-BE49-F238E27FC236}">
                <a16:creationId xmlns:a16="http://schemas.microsoft.com/office/drawing/2014/main" id="{82638207-F860-ADDB-0B94-B41D22AFCD90}"/>
              </a:ext>
            </a:extLst>
          </p:cNvPr>
          <p:cNvSpPr txBox="1"/>
          <p:nvPr/>
        </p:nvSpPr>
        <p:spPr>
          <a:xfrm>
            <a:off x="7766000" y="1023139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-</a:t>
            </a:r>
            <a:endParaRPr lang="zh-CN" altLang="en-US" dirty="0"/>
          </a:p>
        </p:txBody>
      </p:sp>
      <p:sp>
        <p:nvSpPr>
          <p:cNvPr id="79" name="矩形 78">
            <a:extLst>
              <a:ext uri="{FF2B5EF4-FFF2-40B4-BE49-F238E27FC236}">
                <a16:creationId xmlns:a16="http://schemas.microsoft.com/office/drawing/2014/main" id="{15B9B11E-E232-6200-1B71-8302740D9B37}"/>
              </a:ext>
            </a:extLst>
          </p:cNvPr>
          <p:cNvSpPr/>
          <p:nvPr/>
        </p:nvSpPr>
        <p:spPr>
          <a:xfrm>
            <a:off x="3658187" y="4773686"/>
            <a:ext cx="1935105" cy="335559"/>
          </a:xfrm>
          <a:prstGeom prst="rect">
            <a:avLst/>
          </a:prstGeom>
          <a:noFill/>
          <a:ln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0" name="文本框 79">
            <a:extLst>
              <a:ext uri="{FF2B5EF4-FFF2-40B4-BE49-F238E27FC236}">
                <a16:creationId xmlns:a16="http://schemas.microsoft.com/office/drawing/2014/main" id="{7CE6FE22-CA02-03AD-340A-0A8825FD1703}"/>
              </a:ext>
            </a:extLst>
          </p:cNvPr>
          <p:cNvSpPr txBox="1"/>
          <p:nvPr/>
        </p:nvSpPr>
        <p:spPr>
          <a:xfrm>
            <a:off x="4273795" y="5069637"/>
            <a:ext cx="8210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TEADs</a:t>
            </a:r>
            <a:endParaRPr lang="zh-CN" altLang="en-US" dirty="0"/>
          </a:p>
        </p:txBody>
      </p:sp>
      <p:sp>
        <p:nvSpPr>
          <p:cNvPr id="81" name="矩形 80">
            <a:extLst>
              <a:ext uri="{FF2B5EF4-FFF2-40B4-BE49-F238E27FC236}">
                <a16:creationId xmlns:a16="http://schemas.microsoft.com/office/drawing/2014/main" id="{34D9B4AA-C0ED-3ABC-A5CA-65101AD8A866}"/>
              </a:ext>
            </a:extLst>
          </p:cNvPr>
          <p:cNvSpPr/>
          <p:nvPr/>
        </p:nvSpPr>
        <p:spPr>
          <a:xfrm>
            <a:off x="3593358" y="2585434"/>
            <a:ext cx="2076532" cy="320502"/>
          </a:xfrm>
          <a:prstGeom prst="rect">
            <a:avLst/>
          </a:prstGeom>
          <a:noFill/>
          <a:ln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2" name="矩形 81">
            <a:extLst>
              <a:ext uri="{FF2B5EF4-FFF2-40B4-BE49-F238E27FC236}">
                <a16:creationId xmlns:a16="http://schemas.microsoft.com/office/drawing/2014/main" id="{EEF22B3B-9080-D211-E1AF-75810BFC951C}"/>
              </a:ext>
            </a:extLst>
          </p:cNvPr>
          <p:cNvSpPr/>
          <p:nvPr/>
        </p:nvSpPr>
        <p:spPr>
          <a:xfrm>
            <a:off x="3491967" y="3088199"/>
            <a:ext cx="2148456" cy="335559"/>
          </a:xfrm>
          <a:prstGeom prst="rect">
            <a:avLst/>
          </a:prstGeom>
          <a:noFill/>
          <a:ln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3" name="文本框 82">
            <a:extLst>
              <a:ext uri="{FF2B5EF4-FFF2-40B4-BE49-F238E27FC236}">
                <a16:creationId xmlns:a16="http://schemas.microsoft.com/office/drawing/2014/main" id="{2B7BC3CA-B6E7-E72E-CE66-E2BC968D5EDC}"/>
              </a:ext>
            </a:extLst>
          </p:cNvPr>
          <p:cNvSpPr txBox="1"/>
          <p:nvPr/>
        </p:nvSpPr>
        <p:spPr>
          <a:xfrm>
            <a:off x="4217727" y="3396435"/>
            <a:ext cx="8947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RUNX1</a:t>
            </a:r>
            <a:endParaRPr lang="zh-CN" altLang="en-US" dirty="0"/>
          </a:p>
        </p:txBody>
      </p:sp>
      <p:sp>
        <p:nvSpPr>
          <p:cNvPr id="84" name="矩形 83">
            <a:extLst>
              <a:ext uri="{FF2B5EF4-FFF2-40B4-BE49-F238E27FC236}">
                <a16:creationId xmlns:a16="http://schemas.microsoft.com/office/drawing/2014/main" id="{80BEC77C-8BC2-7907-31BC-BD0DFE3AA9C6}"/>
              </a:ext>
            </a:extLst>
          </p:cNvPr>
          <p:cNvSpPr/>
          <p:nvPr/>
        </p:nvSpPr>
        <p:spPr>
          <a:xfrm>
            <a:off x="6992320" y="5605068"/>
            <a:ext cx="2139789" cy="335559"/>
          </a:xfrm>
          <a:prstGeom prst="rect">
            <a:avLst/>
          </a:prstGeom>
          <a:noFill/>
          <a:ln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5" name="文本框 84">
            <a:extLst>
              <a:ext uri="{FF2B5EF4-FFF2-40B4-BE49-F238E27FC236}">
                <a16:creationId xmlns:a16="http://schemas.microsoft.com/office/drawing/2014/main" id="{E074CEBB-0FB0-021A-5338-84762E534B59}"/>
              </a:ext>
            </a:extLst>
          </p:cNvPr>
          <p:cNvSpPr txBox="1"/>
          <p:nvPr/>
        </p:nvSpPr>
        <p:spPr>
          <a:xfrm>
            <a:off x="7701638" y="5933585"/>
            <a:ext cx="9332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GAPDH</a:t>
            </a:r>
            <a:endParaRPr lang="zh-CN" altLang="en-US" dirty="0"/>
          </a:p>
        </p:txBody>
      </p:sp>
      <p:sp>
        <p:nvSpPr>
          <p:cNvPr id="86" name="矩形 85">
            <a:extLst>
              <a:ext uri="{FF2B5EF4-FFF2-40B4-BE49-F238E27FC236}">
                <a16:creationId xmlns:a16="http://schemas.microsoft.com/office/drawing/2014/main" id="{114E5E2C-D806-9A9A-AA85-6B6F00F2CFB7}"/>
              </a:ext>
            </a:extLst>
          </p:cNvPr>
          <p:cNvSpPr/>
          <p:nvPr/>
        </p:nvSpPr>
        <p:spPr>
          <a:xfrm>
            <a:off x="6992319" y="2443327"/>
            <a:ext cx="2147683" cy="320502"/>
          </a:xfrm>
          <a:prstGeom prst="rect">
            <a:avLst/>
          </a:prstGeom>
          <a:noFill/>
          <a:ln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7" name="矩形 86">
            <a:extLst>
              <a:ext uri="{FF2B5EF4-FFF2-40B4-BE49-F238E27FC236}">
                <a16:creationId xmlns:a16="http://schemas.microsoft.com/office/drawing/2014/main" id="{AFA34684-E3F3-DC45-974F-A58F5C1DB7E2}"/>
              </a:ext>
            </a:extLst>
          </p:cNvPr>
          <p:cNvSpPr/>
          <p:nvPr/>
        </p:nvSpPr>
        <p:spPr>
          <a:xfrm>
            <a:off x="6977133" y="4556493"/>
            <a:ext cx="2154976" cy="335559"/>
          </a:xfrm>
          <a:prstGeom prst="rect">
            <a:avLst/>
          </a:prstGeom>
          <a:noFill/>
          <a:ln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8" name="文本框 87">
            <a:extLst>
              <a:ext uri="{FF2B5EF4-FFF2-40B4-BE49-F238E27FC236}">
                <a16:creationId xmlns:a16="http://schemas.microsoft.com/office/drawing/2014/main" id="{782BE1BE-7AA4-ADEA-BD1D-42F409B3DD6A}"/>
              </a:ext>
            </a:extLst>
          </p:cNvPr>
          <p:cNvSpPr txBox="1"/>
          <p:nvPr/>
        </p:nvSpPr>
        <p:spPr>
          <a:xfrm>
            <a:off x="6666314" y="3910162"/>
            <a:ext cx="280076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dirty="0"/>
              <a:t>CD70</a:t>
            </a:r>
          </a:p>
          <a:p>
            <a:pPr algn="ctr"/>
            <a:r>
              <a:rPr lang="en-US" altLang="zh-CN" dirty="0"/>
              <a:t>(67749-1-AP, </a:t>
            </a:r>
            <a:r>
              <a:rPr lang="en-US" altLang="zh-CN" dirty="0" err="1"/>
              <a:t>Proteintech</a:t>
            </a:r>
            <a:r>
              <a:rPr lang="en-US" altLang="zh-CN" dirty="0"/>
              <a:t>)</a:t>
            </a:r>
            <a:endParaRPr lang="zh-CN" altLang="en-US" dirty="0"/>
          </a:p>
        </p:txBody>
      </p:sp>
      <p:sp>
        <p:nvSpPr>
          <p:cNvPr id="89" name="文本框 88">
            <a:extLst>
              <a:ext uri="{FF2B5EF4-FFF2-40B4-BE49-F238E27FC236}">
                <a16:creationId xmlns:a16="http://schemas.microsoft.com/office/drawing/2014/main" id="{2C59991A-EF2C-05A8-DEF8-C01323252FD4}"/>
              </a:ext>
            </a:extLst>
          </p:cNvPr>
          <p:cNvSpPr txBox="1"/>
          <p:nvPr/>
        </p:nvSpPr>
        <p:spPr>
          <a:xfrm>
            <a:off x="7714447" y="2774095"/>
            <a:ext cx="8146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PD-L1</a:t>
            </a:r>
            <a:endParaRPr lang="zh-CN" altLang="en-US" dirty="0"/>
          </a:p>
        </p:txBody>
      </p:sp>
      <p:sp>
        <p:nvSpPr>
          <p:cNvPr id="90" name="文本框 89">
            <a:extLst>
              <a:ext uri="{FF2B5EF4-FFF2-40B4-BE49-F238E27FC236}">
                <a16:creationId xmlns:a16="http://schemas.microsoft.com/office/drawing/2014/main" id="{DAAA7970-ABCE-7DD8-B4B1-AC8FB017A535}"/>
              </a:ext>
            </a:extLst>
          </p:cNvPr>
          <p:cNvSpPr txBox="1"/>
          <p:nvPr/>
        </p:nvSpPr>
        <p:spPr>
          <a:xfrm>
            <a:off x="4358633" y="2243474"/>
            <a:ext cx="7072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YAP1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8190094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1063</TotalTime>
  <Words>309</Words>
  <Application>Microsoft Office PowerPoint</Application>
  <PresentationFormat>宽屏</PresentationFormat>
  <Paragraphs>237</Paragraphs>
  <Slides>8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8</vt:i4>
      </vt:variant>
    </vt:vector>
  </HeadingPairs>
  <TitlesOfParts>
    <vt:vector size="12" baseType="lpstr">
      <vt:lpstr>等线</vt:lpstr>
      <vt:lpstr>等线 Light</vt:lpstr>
      <vt:lpstr>Arial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TY Tong</dc:creator>
  <cp:lastModifiedBy>TY Tong</cp:lastModifiedBy>
  <cp:revision>92</cp:revision>
  <dcterms:created xsi:type="dcterms:W3CDTF">2024-09-27T00:31:07Z</dcterms:created>
  <dcterms:modified xsi:type="dcterms:W3CDTF">2025-09-17T12:43:10Z</dcterms:modified>
</cp:coreProperties>
</file>