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87" r:id="rId2"/>
    <p:sldId id="291" r:id="rId3"/>
    <p:sldId id="270" r:id="rId4"/>
    <p:sldId id="296" r:id="rId5"/>
    <p:sldId id="282" r:id="rId6"/>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eil Berinstei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5520" autoAdjust="0"/>
  </p:normalViewPr>
  <p:slideViewPr>
    <p:cSldViewPr showGuides="1">
      <p:cViewPr>
        <p:scale>
          <a:sx n="125" d="100"/>
          <a:sy n="125" d="100"/>
        </p:scale>
        <p:origin x="-612" y="2298"/>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FC669A-2DEE-4817-9A15-B419912C8F6E}" type="datetimeFigureOut">
              <a:rPr lang="en-US" smtClean="0"/>
              <a:t>5/1/2016</a:t>
            </a:fld>
            <a:endParaRPr lang="en-US"/>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E5E5C8-5177-4CE7-A48A-49F00268D7A4}" type="slidenum">
              <a:rPr lang="en-US" smtClean="0"/>
              <a:t>‹#›</a:t>
            </a:fld>
            <a:endParaRPr lang="en-US"/>
          </a:p>
        </p:txBody>
      </p:sp>
    </p:spTree>
    <p:extLst>
      <p:ext uri="{BB962C8B-B14F-4D97-AF65-F5344CB8AC3E}">
        <p14:creationId xmlns:p14="http://schemas.microsoft.com/office/powerpoint/2010/main" val="408971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Untreated: 1-2; anti-PD-1: 3-6, 3-8; DPX/mCPA/isotype:</a:t>
            </a:r>
            <a:r>
              <a:rPr lang="en-US" baseline="0" dirty="0" smtClean="0"/>
              <a:t> 5-10, 5-7; DPX/mCPA/aPD1: 6-4</a:t>
            </a:r>
            <a:endParaRPr lang="en-US" dirty="0"/>
          </a:p>
        </p:txBody>
      </p:sp>
      <p:sp>
        <p:nvSpPr>
          <p:cNvPr id="4" name="Slide Number Placeholder 3"/>
          <p:cNvSpPr>
            <a:spLocks noGrp="1"/>
          </p:cNvSpPr>
          <p:nvPr>
            <p:ph type="sldNum" sz="quarter" idx="10"/>
          </p:nvPr>
        </p:nvSpPr>
        <p:spPr/>
        <p:txBody>
          <a:bodyPr/>
          <a:lstStyle/>
          <a:p>
            <a:fld id="{79E5E5C8-5177-4CE7-A48A-49F00268D7A4}" type="slidenum">
              <a:rPr lang="en-US" smtClean="0"/>
              <a:t>5</a:t>
            </a:fld>
            <a:endParaRPr lang="en-US"/>
          </a:p>
        </p:txBody>
      </p:sp>
    </p:spTree>
    <p:extLst>
      <p:ext uri="{BB962C8B-B14F-4D97-AF65-F5344CB8AC3E}">
        <p14:creationId xmlns:p14="http://schemas.microsoft.com/office/powerpoint/2010/main" val="3061461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A62122-CEFF-404D-A95C-32949B8F266F}" type="datetimeFigureOut">
              <a:rPr lang="en-US" smtClean="0"/>
              <a:t>5/1/2016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F332E-50C9-41C4-841B-EF494F491CAC}" type="slidenum">
              <a:rPr lang="en-US" smtClean="0"/>
              <a:t>‹#›</a:t>
            </a:fld>
            <a:endParaRPr lang="en-US"/>
          </a:p>
        </p:txBody>
      </p:sp>
    </p:spTree>
    <p:extLst>
      <p:ext uri="{BB962C8B-B14F-4D97-AF65-F5344CB8AC3E}">
        <p14:creationId xmlns:p14="http://schemas.microsoft.com/office/powerpoint/2010/main" val="2561214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A62122-CEFF-404D-A95C-32949B8F266F}" type="datetimeFigureOut">
              <a:rPr lang="en-US" smtClean="0"/>
              <a:t>5/1/2016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F332E-50C9-41C4-841B-EF494F491CAC}" type="slidenum">
              <a:rPr lang="en-US" smtClean="0"/>
              <a:t>‹#›</a:t>
            </a:fld>
            <a:endParaRPr lang="en-US"/>
          </a:p>
        </p:txBody>
      </p:sp>
    </p:spTree>
    <p:extLst>
      <p:ext uri="{BB962C8B-B14F-4D97-AF65-F5344CB8AC3E}">
        <p14:creationId xmlns:p14="http://schemas.microsoft.com/office/powerpoint/2010/main" val="3408771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A62122-CEFF-404D-A95C-32949B8F266F}" type="datetimeFigureOut">
              <a:rPr lang="en-US" smtClean="0"/>
              <a:t>5/1/2016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F332E-50C9-41C4-841B-EF494F491CAC}" type="slidenum">
              <a:rPr lang="en-US" smtClean="0"/>
              <a:t>‹#›</a:t>
            </a:fld>
            <a:endParaRPr lang="en-US"/>
          </a:p>
        </p:txBody>
      </p:sp>
    </p:spTree>
    <p:extLst>
      <p:ext uri="{BB962C8B-B14F-4D97-AF65-F5344CB8AC3E}">
        <p14:creationId xmlns:p14="http://schemas.microsoft.com/office/powerpoint/2010/main" val="202342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A62122-CEFF-404D-A95C-32949B8F266F}" type="datetimeFigureOut">
              <a:rPr lang="en-US" smtClean="0"/>
              <a:t>5/1/2016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F332E-50C9-41C4-841B-EF494F491CAC}" type="slidenum">
              <a:rPr lang="en-US" smtClean="0"/>
              <a:t>‹#›</a:t>
            </a:fld>
            <a:endParaRPr lang="en-US"/>
          </a:p>
        </p:txBody>
      </p:sp>
    </p:spTree>
    <p:extLst>
      <p:ext uri="{BB962C8B-B14F-4D97-AF65-F5344CB8AC3E}">
        <p14:creationId xmlns:p14="http://schemas.microsoft.com/office/powerpoint/2010/main" val="220400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62122-CEFF-404D-A95C-32949B8F266F}" type="datetimeFigureOut">
              <a:rPr lang="en-US" smtClean="0"/>
              <a:t>5/1/2016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F332E-50C9-41C4-841B-EF494F491CAC}" type="slidenum">
              <a:rPr lang="en-US" smtClean="0"/>
              <a:t>‹#›</a:t>
            </a:fld>
            <a:endParaRPr lang="en-US"/>
          </a:p>
        </p:txBody>
      </p:sp>
    </p:spTree>
    <p:extLst>
      <p:ext uri="{BB962C8B-B14F-4D97-AF65-F5344CB8AC3E}">
        <p14:creationId xmlns:p14="http://schemas.microsoft.com/office/powerpoint/2010/main" val="3765772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A62122-CEFF-404D-A95C-32949B8F266F}" type="datetimeFigureOut">
              <a:rPr lang="en-US" smtClean="0"/>
              <a:t>5/1/2016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F332E-50C9-41C4-841B-EF494F491CAC}" type="slidenum">
              <a:rPr lang="en-US" smtClean="0"/>
              <a:t>‹#›</a:t>
            </a:fld>
            <a:endParaRPr lang="en-US"/>
          </a:p>
        </p:txBody>
      </p:sp>
    </p:spTree>
    <p:extLst>
      <p:ext uri="{BB962C8B-B14F-4D97-AF65-F5344CB8AC3E}">
        <p14:creationId xmlns:p14="http://schemas.microsoft.com/office/powerpoint/2010/main" val="31617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A62122-CEFF-404D-A95C-32949B8F266F}" type="datetimeFigureOut">
              <a:rPr lang="en-US" smtClean="0"/>
              <a:t>5/1/2016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7F332E-50C9-41C4-841B-EF494F491CAC}" type="slidenum">
              <a:rPr lang="en-US" smtClean="0"/>
              <a:t>‹#›</a:t>
            </a:fld>
            <a:endParaRPr lang="en-US"/>
          </a:p>
        </p:txBody>
      </p:sp>
    </p:spTree>
    <p:extLst>
      <p:ext uri="{BB962C8B-B14F-4D97-AF65-F5344CB8AC3E}">
        <p14:creationId xmlns:p14="http://schemas.microsoft.com/office/powerpoint/2010/main" val="2027164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056216"/>
          </a:xfrm>
        </p:spPr>
        <p:txBody>
          <a:bodyPr>
            <a:normAutofit/>
          </a:bodyPr>
          <a:lstStyle>
            <a:lvl1pPr>
              <a:defRPr sz="3200">
                <a:solidFill>
                  <a:schemeClr val="tx2"/>
                </a:solidFill>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A62122-CEFF-404D-A95C-32949B8F266F}" type="datetimeFigureOut">
              <a:rPr lang="en-US" smtClean="0"/>
              <a:t>5/1/2016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7F332E-50C9-41C4-841B-EF494F491CAC}" type="slidenum">
              <a:rPr lang="en-US" smtClean="0"/>
              <a:t>‹#›</a:t>
            </a:fld>
            <a:endParaRPr lang="en-US"/>
          </a:p>
        </p:txBody>
      </p:sp>
    </p:spTree>
    <p:extLst>
      <p:ext uri="{BB962C8B-B14F-4D97-AF65-F5344CB8AC3E}">
        <p14:creationId xmlns:p14="http://schemas.microsoft.com/office/powerpoint/2010/main" val="103895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62122-CEFF-404D-A95C-32949B8F266F}" type="datetimeFigureOut">
              <a:rPr lang="en-US" smtClean="0"/>
              <a:t>5/1/2016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7F332E-50C9-41C4-841B-EF494F491CAC}" type="slidenum">
              <a:rPr lang="en-US" smtClean="0"/>
              <a:t>‹#›</a:t>
            </a:fld>
            <a:endParaRPr lang="en-US"/>
          </a:p>
        </p:txBody>
      </p:sp>
    </p:spTree>
    <p:extLst>
      <p:ext uri="{BB962C8B-B14F-4D97-AF65-F5344CB8AC3E}">
        <p14:creationId xmlns:p14="http://schemas.microsoft.com/office/powerpoint/2010/main" val="3955946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62122-CEFF-404D-A95C-32949B8F266F}" type="datetimeFigureOut">
              <a:rPr lang="en-US" smtClean="0"/>
              <a:t>5/1/2016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F332E-50C9-41C4-841B-EF494F491CAC}" type="slidenum">
              <a:rPr lang="en-US" smtClean="0"/>
              <a:t>‹#›</a:t>
            </a:fld>
            <a:endParaRPr lang="en-US"/>
          </a:p>
        </p:txBody>
      </p:sp>
    </p:spTree>
    <p:extLst>
      <p:ext uri="{BB962C8B-B14F-4D97-AF65-F5344CB8AC3E}">
        <p14:creationId xmlns:p14="http://schemas.microsoft.com/office/powerpoint/2010/main" val="741423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62122-CEFF-404D-A95C-32949B8F266F}" type="datetimeFigureOut">
              <a:rPr lang="en-US" smtClean="0"/>
              <a:t>5/1/2016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F332E-50C9-41C4-841B-EF494F491CAC}" type="slidenum">
              <a:rPr lang="en-US" smtClean="0"/>
              <a:t>‹#›</a:t>
            </a:fld>
            <a:endParaRPr lang="en-US"/>
          </a:p>
        </p:txBody>
      </p:sp>
    </p:spTree>
    <p:extLst>
      <p:ext uri="{BB962C8B-B14F-4D97-AF65-F5344CB8AC3E}">
        <p14:creationId xmlns:p14="http://schemas.microsoft.com/office/powerpoint/2010/main" val="2782537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853016"/>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1422401"/>
            <a:ext cx="6172200" cy="67458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48A62122-CEFF-404D-A95C-32949B8F266F}" type="datetimeFigureOut">
              <a:rPr lang="en-US" smtClean="0"/>
              <a:t>5/1/2016</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17F332E-50C9-41C4-841B-EF494F491CAC}" type="slidenum">
              <a:rPr lang="en-US" smtClean="0"/>
              <a:t>‹#›</a:t>
            </a:fld>
            <a:endParaRPr lang="en-US"/>
          </a:p>
        </p:txBody>
      </p:sp>
    </p:spTree>
    <p:extLst>
      <p:ext uri="{BB962C8B-B14F-4D97-AF65-F5344CB8AC3E}">
        <p14:creationId xmlns:p14="http://schemas.microsoft.com/office/powerpoint/2010/main" val="3898245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32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oleObject" Target="../embeddings/oleObject2.bin"/><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60334764"/>
              </p:ext>
            </p:extLst>
          </p:nvPr>
        </p:nvGraphicFramePr>
        <p:xfrm>
          <a:off x="457200" y="2505075"/>
          <a:ext cx="5384800" cy="2095500"/>
        </p:xfrm>
        <a:graphic>
          <a:graphicData uri="http://schemas.openxmlformats.org/drawingml/2006/table">
            <a:tbl>
              <a:tblPr/>
              <a:tblGrid>
                <a:gridCol w="1002709"/>
                <a:gridCol w="2146891"/>
                <a:gridCol w="2235200"/>
              </a:tblGrid>
              <a:tr h="190500">
                <a:tc>
                  <a:txBody>
                    <a:bodyPr/>
                    <a:lstStyle/>
                    <a:p>
                      <a:pPr algn="l" fontAlgn="b"/>
                      <a:r>
                        <a:rPr lang="en-CA" sz="1100" b="0" i="0" u="none" strike="noStrike" dirty="0">
                          <a:solidFill>
                            <a:srgbClr val="000000"/>
                          </a:solidFill>
                          <a:effectLst/>
                          <a:latin typeface="Calibri"/>
                        </a:rPr>
                        <a:t>Gene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alibri"/>
                        </a:rPr>
                        <a:t>Forward primer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alibri"/>
                        </a:rPr>
                        <a:t>Reverse primer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ctr"/>
                      <a:r>
                        <a:rPr lang="en-CA" sz="1100" b="0" i="0" u="none" strike="noStrike">
                          <a:solidFill>
                            <a:srgbClr val="000000"/>
                          </a:solidFill>
                          <a:effectLst/>
                          <a:latin typeface="Courier New"/>
                        </a:rPr>
                        <a:t>CD274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ourier New"/>
                        </a:rPr>
                        <a:t>CAGGACGCAGGCGTTTACTG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ourier New"/>
                        </a:rPr>
                        <a:t>CTTCCCACTCACGGGTTGGT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ctr"/>
                      <a:r>
                        <a:rPr lang="en-CA" sz="1100" b="0" i="0" u="none" strike="noStrike">
                          <a:solidFill>
                            <a:srgbClr val="000000"/>
                          </a:solidFill>
                          <a:effectLst/>
                          <a:latin typeface="Courier New"/>
                        </a:rPr>
                        <a:t>CD4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ourier New"/>
                        </a:rPr>
                        <a:t>GCTGGTTCTGGCAACCTGAC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ourier New"/>
                        </a:rPr>
                        <a:t>CTCAGGGGCCACCACTTGAA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n-CA" sz="1100" b="0" i="0" u="none" strike="noStrike">
                          <a:solidFill>
                            <a:srgbClr val="000000"/>
                          </a:solidFill>
                          <a:effectLst/>
                          <a:latin typeface="Courier New"/>
                        </a:rPr>
                        <a:t>CD8A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ourier New"/>
                        </a:rPr>
                        <a:t>TTCTGCCATGAGGGACACGA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ourier New"/>
                        </a:rPr>
                        <a:t>GGTGCACAGGTGAGGGAGTT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ctr"/>
                      <a:r>
                        <a:rPr lang="en-CA" sz="1100" b="0" i="0" u="none" strike="noStrike">
                          <a:solidFill>
                            <a:srgbClr val="000000"/>
                          </a:solidFill>
                          <a:effectLst/>
                          <a:latin typeface="Courier New"/>
                        </a:rPr>
                        <a:t>GAPDH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ourier New"/>
                        </a:rPr>
                        <a:t>GACGGCCGCATCTTCTTGTG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ourier New"/>
                        </a:rPr>
                        <a:t>TGTGCCGTTGAATTTGCCGT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n-CA" sz="1100" b="0" i="0" u="none" strike="noStrike">
                          <a:solidFill>
                            <a:srgbClr val="000000"/>
                          </a:solidFill>
                          <a:effectLst/>
                          <a:latin typeface="Courier New"/>
                        </a:rPr>
                        <a:t>GATA3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ourier New"/>
                        </a:rPr>
                        <a:t>GTATCCTCCGACCCACCACG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ourier New"/>
                        </a:rPr>
                        <a:t>GAAGCCGGAGGGTAAACGGA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n-CA" sz="1100" b="0" i="0" u="none" strike="noStrike">
                          <a:solidFill>
                            <a:srgbClr val="000000"/>
                          </a:solidFill>
                          <a:effectLst/>
                          <a:latin typeface="Courier New"/>
                        </a:rPr>
                        <a:t>GZMB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ourier New"/>
                        </a:rPr>
                        <a:t>AGTCAAGCCCCACTCTCGAC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1100" b="0" i="0" u="none" strike="noStrike" dirty="0">
                          <a:solidFill>
                            <a:srgbClr val="000000"/>
                          </a:solidFill>
                          <a:effectLst/>
                          <a:latin typeface="Courier New"/>
                        </a:rPr>
                        <a:t>AGGGATGACTTGCTGGGTCT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n-CA" sz="1100" b="0" i="0" u="none" strike="noStrike">
                          <a:solidFill>
                            <a:srgbClr val="000000"/>
                          </a:solidFill>
                          <a:effectLst/>
                          <a:latin typeface="Courier New"/>
                        </a:rPr>
                        <a:t>IFNg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ourier New"/>
                        </a:rPr>
                        <a:t>TCAGCAACAGCAAGGCGAAA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ourier New"/>
                        </a:rPr>
                        <a:t>CAATCTCTTCCCCACCCCGA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n-CA" sz="1100" b="0" i="0" u="none" strike="noStrike">
                          <a:solidFill>
                            <a:srgbClr val="000000"/>
                          </a:solidFill>
                          <a:effectLst/>
                          <a:latin typeface="Courier New"/>
                        </a:rPr>
                        <a:t>PDCD1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ourier New"/>
                        </a:rPr>
                        <a:t>AGAAGGCCGGTTTCAAGGCA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a:solidFill>
                            <a:srgbClr val="000000"/>
                          </a:solidFill>
                          <a:effectLst/>
                          <a:latin typeface="Courier New"/>
                        </a:rPr>
                        <a:t>GGCCACACTAGGGACAGGTG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n-CA" sz="1100" b="0" i="0" u="none" strike="noStrike">
                          <a:solidFill>
                            <a:srgbClr val="000000"/>
                          </a:solidFill>
                          <a:effectLst/>
                          <a:latin typeface="Courier New"/>
                        </a:rPr>
                        <a:t>PRF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ourier New"/>
                        </a:rPr>
                        <a:t>GAACCCTAGGCCAGAGGCAA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CA" sz="1100" b="0" i="0" u="none" strike="noStrike">
                          <a:solidFill>
                            <a:srgbClr val="000000"/>
                          </a:solidFill>
                          <a:effectLst/>
                          <a:latin typeface="Courier New"/>
                        </a:rPr>
                        <a:t>TTAAAGTTGCGGGGGAGGGC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en-CA" sz="1100" b="0" i="0" u="none" strike="noStrike">
                          <a:solidFill>
                            <a:srgbClr val="000000"/>
                          </a:solidFill>
                          <a:effectLst/>
                          <a:latin typeface="Courier New"/>
                        </a:rPr>
                        <a:t>TBX21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dirty="0">
                          <a:solidFill>
                            <a:srgbClr val="000000"/>
                          </a:solidFill>
                          <a:effectLst/>
                          <a:latin typeface="Courier New"/>
                        </a:rPr>
                        <a:t>TCACCAACAACAAGGGGGCT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CA" sz="1100" b="0" i="0" u="none" strike="noStrike" dirty="0">
                          <a:solidFill>
                            <a:srgbClr val="000000"/>
                          </a:solidFill>
                          <a:effectLst/>
                          <a:latin typeface="Courier New"/>
                        </a:rPr>
                        <a:t>TGCGTTCTGGTAGGCAGTCA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TextBox 6"/>
          <p:cNvSpPr txBox="1"/>
          <p:nvPr/>
        </p:nvSpPr>
        <p:spPr>
          <a:xfrm>
            <a:off x="457200" y="2147498"/>
            <a:ext cx="2839111" cy="276999"/>
          </a:xfrm>
          <a:prstGeom prst="rect">
            <a:avLst/>
          </a:prstGeom>
          <a:noFill/>
        </p:spPr>
        <p:txBody>
          <a:bodyPr wrap="none" rtlCol="0">
            <a:spAutoFit/>
          </a:bodyPr>
          <a:lstStyle/>
          <a:p>
            <a:r>
              <a:rPr lang="en-US" sz="1200" dirty="0"/>
              <a:t>Supplementary T</a:t>
            </a:r>
            <a:r>
              <a:rPr lang="en-US" sz="1200" dirty="0" smtClean="0"/>
              <a:t>able  </a:t>
            </a:r>
            <a:r>
              <a:rPr lang="en-US" sz="1200" dirty="0"/>
              <a:t>1</a:t>
            </a:r>
            <a:r>
              <a:rPr lang="en-US" sz="1200" dirty="0" smtClean="0"/>
              <a:t>: primer sequences</a:t>
            </a:r>
            <a:endParaRPr lang="en-CA" sz="1200" dirty="0"/>
          </a:p>
        </p:txBody>
      </p:sp>
    </p:spTree>
    <p:extLst>
      <p:ext uri="{BB962C8B-B14F-4D97-AF65-F5344CB8AC3E}">
        <p14:creationId xmlns:p14="http://schemas.microsoft.com/office/powerpoint/2010/main" val="2397209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76605" y="1219200"/>
            <a:ext cx="5647995" cy="1938992"/>
          </a:xfrm>
          <a:prstGeom prst="rect">
            <a:avLst/>
          </a:prstGeom>
          <a:noFill/>
        </p:spPr>
        <p:txBody>
          <a:bodyPr wrap="square" rtlCol="0">
            <a:spAutoFit/>
          </a:bodyPr>
          <a:lstStyle/>
          <a:p>
            <a:r>
              <a:rPr lang="en-US" sz="1200" dirty="0"/>
              <a:t>Supplementary T</a:t>
            </a:r>
            <a:r>
              <a:rPr lang="en-US" sz="1200" dirty="0" smtClean="0"/>
              <a:t>able  </a:t>
            </a:r>
            <a:r>
              <a:rPr lang="en-US" sz="1200" dirty="0" smtClean="0"/>
              <a:t>2: </a:t>
            </a:r>
            <a:r>
              <a:rPr lang="en-US" sz="1200" dirty="0" smtClean="0"/>
              <a:t>R9F-clone library</a:t>
            </a:r>
            <a:r>
              <a:rPr lang="en-US" sz="1200" dirty="0"/>
              <a:t>. </a:t>
            </a:r>
            <a:r>
              <a:rPr lang="en-US" sz="1200" dirty="0" smtClean="0"/>
              <a:t> Mice (C57BL/6, n=3) were implanted with C3 tumors.  On study day 14, when tumors were measureable, mice were treated with mCPA for one week and then vaccinated with DPX-R9F on study day 21.  Mice were euthanized and spleens collected on study day 27.  R9F-specific </a:t>
            </a:r>
            <a:r>
              <a:rPr lang="en-US" sz="1200" dirty="0"/>
              <a:t>CD8</a:t>
            </a:r>
            <a:r>
              <a:rPr lang="el-GR" sz="1200" dirty="0"/>
              <a:t>α</a:t>
            </a:r>
            <a:r>
              <a:rPr lang="en-US" sz="1200" dirty="0"/>
              <a:t>+ T cells </a:t>
            </a:r>
            <a:r>
              <a:rPr lang="en-US" sz="1200" dirty="0" smtClean="0"/>
              <a:t>were purified from spleens using FACS and </a:t>
            </a:r>
            <a:r>
              <a:rPr lang="en-US" sz="1200" dirty="0"/>
              <a:t>TCR</a:t>
            </a:r>
            <a:r>
              <a:rPr lang="el-GR" sz="1200" dirty="0"/>
              <a:t>β</a:t>
            </a:r>
            <a:r>
              <a:rPr lang="en-US" sz="1200" dirty="0"/>
              <a:t> </a:t>
            </a:r>
            <a:r>
              <a:rPr lang="en-US" sz="1200" dirty="0" smtClean="0"/>
              <a:t>sequencing performed by Adaptive Biotechnologies.  From </a:t>
            </a:r>
            <a:r>
              <a:rPr lang="en-US" sz="1200" dirty="0"/>
              <a:t>the 3 mice, 26 different clones were identified at a frequency &gt;1% and considered R9F-specific. </a:t>
            </a:r>
            <a:r>
              <a:rPr lang="en-US" sz="1200" dirty="0" smtClean="0"/>
              <a:t>The table lists the amino acid sequence of each clone, the </a:t>
            </a:r>
            <a:r>
              <a:rPr lang="en-US" sz="1200" dirty="0" err="1" smtClean="0"/>
              <a:t>TCRbV</a:t>
            </a:r>
            <a:r>
              <a:rPr lang="en-US" sz="1200" dirty="0" smtClean="0"/>
              <a:t> and </a:t>
            </a:r>
            <a:r>
              <a:rPr lang="en-US" sz="1200" dirty="0" err="1" smtClean="0"/>
              <a:t>TCRbJ</a:t>
            </a:r>
            <a:r>
              <a:rPr lang="en-US" sz="1200" dirty="0" smtClean="0"/>
              <a:t> gene associated with each clone, and the frequency of each clone among the three samples.  Highlighted in grey are the clones found in all samples.  Highlighted in red are the most frequent clones of each sample.</a:t>
            </a:r>
            <a:endParaRPr lang="en-CA" sz="1200" dirty="0"/>
          </a:p>
        </p:txBody>
      </p:sp>
      <p:pic>
        <p:nvPicPr>
          <p:cNvPr id="563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352" y="3276600"/>
            <a:ext cx="5524500" cy="526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7514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902553"/>
            <a:ext cx="18288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788503"/>
            <a:ext cx="18288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731353"/>
            <a:ext cx="18288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902553"/>
            <a:ext cx="18288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609600" y="4876800"/>
            <a:ext cx="5943600" cy="830997"/>
          </a:xfrm>
          <a:prstGeom prst="rect">
            <a:avLst/>
          </a:prstGeom>
          <a:noFill/>
        </p:spPr>
        <p:txBody>
          <a:bodyPr wrap="square" rtlCol="0">
            <a:spAutoFit/>
          </a:bodyPr>
          <a:lstStyle/>
          <a:p>
            <a:r>
              <a:rPr lang="en-US" sz="1200" dirty="0" smtClean="0"/>
              <a:t>Supplementary Figure </a:t>
            </a:r>
            <a:r>
              <a:rPr lang="en-US" sz="1200" dirty="0"/>
              <a:t>1</a:t>
            </a:r>
            <a:r>
              <a:rPr lang="en-US" sz="1200" dirty="0" smtClean="0"/>
              <a:t>: Upregulation of surface antigens on C3 tumor cells in vitro after culture with IFN-g.  C3 tumor cells were stimulated for 48 hours with 50 U/mL IFN-g.  Surface expression determined by flow cytometry.  Results representative of 3 separate experiments.  Black: isotype control, blue: unstimulated, red: IFN-</a:t>
            </a:r>
            <a:r>
              <a:rPr lang="el-GR" sz="1200" dirty="0" smtClean="0">
                <a:latin typeface="Times New Roman"/>
                <a:cs typeface="Times New Roman"/>
              </a:rPr>
              <a:t>γ</a:t>
            </a:r>
            <a:r>
              <a:rPr lang="en-US" sz="1200" dirty="0" smtClean="0"/>
              <a:t> stimulated.</a:t>
            </a:r>
            <a:endParaRPr lang="en-US" sz="1200" dirty="0"/>
          </a:p>
        </p:txBody>
      </p:sp>
    </p:spTree>
    <p:extLst>
      <p:ext uri="{BB962C8B-B14F-4D97-AF65-F5344CB8AC3E}">
        <p14:creationId xmlns:p14="http://schemas.microsoft.com/office/powerpoint/2010/main" val="34412014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976980209"/>
              </p:ext>
            </p:extLst>
          </p:nvPr>
        </p:nvGraphicFramePr>
        <p:xfrm>
          <a:off x="57150" y="1066800"/>
          <a:ext cx="6743700" cy="2187575"/>
        </p:xfrm>
        <a:graphic>
          <a:graphicData uri="http://schemas.openxmlformats.org/presentationml/2006/ole">
            <mc:AlternateContent xmlns:mc="http://schemas.openxmlformats.org/markup-compatibility/2006">
              <mc:Choice xmlns:v="urn:schemas-microsoft-com:vml" Requires="v">
                <p:oleObj spid="_x0000_s61452" name="Prism 5" r:id="rId3" imgW="6743520" imgH="2187000" progId="Prism5.Document">
                  <p:embed/>
                </p:oleObj>
              </mc:Choice>
              <mc:Fallback>
                <p:oleObj name="Prism 5" r:id="rId3" imgW="6743520" imgH="2187000" progId="Prism5.Document">
                  <p:embed/>
                  <p:pic>
                    <p:nvPicPr>
                      <p:cNvPr id="0" name=""/>
                      <p:cNvPicPr/>
                      <p:nvPr/>
                    </p:nvPicPr>
                    <p:blipFill>
                      <a:blip r:embed="rId4"/>
                      <a:stretch>
                        <a:fillRect/>
                      </a:stretch>
                    </p:blipFill>
                    <p:spPr>
                      <a:xfrm>
                        <a:off x="57150" y="1066800"/>
                        <a:ext cx="6743700" cy="2187575"/>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861705106"/>
              </p:ext>
            </p:extLst>
          </p:nvPr>
        </p:nvGraphicFramePr>
        <p:xfrm>
          <a:off x="152400" y="3581400"/>
          <a:ext cx="3935046" cy="1939037"/>
        </p:xfrm>
        <a:graphic>
          <a:graphicData uri="http://schemas.openxmlformats.org/presentationml/2006/ole">
            <mc:AlternateContent xmlns:mc="http://schemas.openxmlformats.org/markup-compatibility/2006">
              <mc:Choice xmlns:v="urn:schemas-microsoft-com:vml" Requires="v">
                <p:oleObj spid="_x0000_s61453" name="Prism 5" r:id="rId5" imgW="6359760" imgH="3133440" progId="Prism5.Document">
                  <p:embed/>
                </p:oleObj>
              </mc:Choice>
              <mc:Fallback>
                <p:oleObj name="Prism 5" r:id="rId5" imgW="6359760" imgH="3133440" progId="Prism5.Document">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3581400"/>
                        <a:ext cx="3935046" cy="1939037"/>
                      </a:xfrm>
                      <a:prstGeom prst="rect">
                        <a:avLst/>
                      </a:prstGeom>
                      <a:noFill/>
                      <a:ln>
                        <a:noFill/>
                      </a:ln>
                    </p:spPr>
                  </p:pic>
                </p:oleObj>
              </mc:Fallback>
            </mc:AlternateContent>
          </a:graphicData>
        </a:graphic>
      </p:graphicFrame>
      <p:sp>
        <p:nvSpPr>
          <p:cNvPr id="5" name="TextBox 4"/>
          <p:cNvSpPr txBox="1"/>
          <p:nvPr/>
        </p:nvSpPr>
        <p:spPr>
          <a:xfrm>
            <a:off x="228600" y="1066800"/>
            <a:ext cx="320922" cy="276999"/>
          </a:xfrm>
          <a:prstGeom prst="rect">
            <a:avLst/>
          </a:prstGeom>
          <a:noFill/>
        </p:spPr>
        <p:txBody>
          <a:bodyPr wrap="none" rtlCol="0">
            <a:spAutoFit/>
          </a:bodyPr>
          <a:lstStyle/>
          <a:p>
            <a:r>
              <a:rPr lang="en-US" sz="1200" dirty="0" smtClean="0"/>
              <a:t>A)</a:t>
            </a:r>
            <a:endParaRPr lang="en-US" sz="1200" dirty="0"/>
          </a:p>
        </p:txBody>
      </p:sp>
      <p:sp>
        <p:nvSpPr>
          <p:cNvPr id="6" name="TextBox 5"/>
          <p:cNvSpPr txBox="1"/>
          <p:nvPr/>
        </p:nvSpPr>
        <p:spPr>
          <a:xfrm>
            <a:off x="228599" y="3581400"/>
            <a:ext cx="312906" cy="276999"/>
          </a:xfrm>
          <a:prstGeom prst="rect">
            <a:avLst/>
          </a:prstGeom>
          <a:noFill/>
        </p:spPr>
        <p:txBody>
          <a:bodyPr wrap="none" rtlCol="0">
            <a:spAutoFit/>
          </a:bodyPr>
          <a:lstStyle/>
          <a:p>
            <a:r>
              <a:rPr lang="en-US" sz="1200" dirty="0"/>
              <a:t>C</a:t>
            </a:r>
            <a:r>
              <a:rPr lang="en-US" sz="1200" dirty="0" smtClean="0"/>
              <a:t>)</a:t>
            </a:r>
            <a:endParaRPr lang="en-US" sz="1200" dirty="0"/>
          </a:p>
        </p:txBody>
      </p:sp>
      <p:sp>
        <p:nvSpPr>
          <p:cNvPr id="7" name="TextBox 6"/>
          <p:cNvSpPr txBox="1"/>
          <p:nvPr/>
        </p:nvSpPr>
        <p:spPr>
          <a:xfrm>
            <a:off x="304800" y="5638800"/>
            <a:ext cx="5791200" cy="1569660"/>
          </a:xfrm>
          <a:prstGeom prst="rect">
            <a:avLst/>
          </a:prstGeom>
          <a:noFill/>
        </p:spPr>
        <p:txBody>
          <a:bodyPr wrap="square" rtlCol="0">
            <a:spAutoFit/>
          </a:bodyPr>
          <a:lstStyle/>
          <a:p>
            <a:r>
              <a:rPr lang="en-US" sz="1200" dirty="0" smtClean="0"/>
              <a:t>Supplementary Figure 2:  </a:t>
            </a:r>
            <a:r>
              <a:rPr lang="en-US" sz="1200" dirty="0" smtClean="0"/>
              <a:t>(A, B) C57BL6 mice (n=10) were implanted with B16-F10 tumors on day 0 and treated with mCPA starting 3 days later for one week one, one week off.  Mice were vaccinated with DPX containing the TRP2180-188 peptide (DPX-S9L) on the first day of each mCPA treatment week, days 3 and 17.  Anti-PD-1 or isotype control was administered on days 3, 6, 9, 17, 20, 23.  (C) HLA-A2 transgenic mice (n=5) were implanted subcutaneously with syngeneic ovarian tumors on day 0 and treated using the same schedule as </a:t>
            </a:r>
            <a:r>
              <a:rPr lang="en-US" sz="1200" dirty="0" smtClean="0"/>
              <a:t>the B16-F10, however in this experiment, mice were vaccinated with DPX-Survivac.</a:t>
            </a:r>
            <a:endParaRPr lang="en-US" sz="1200" dirty="0"/>
          </a:p>
        </p:txBody>
      </p:sp>
      <p:sp>
        <p:nvSpPr>
          <p:cNvPr id="8" name="TextBox 7"/>
          <p:cNvSpPr txBox="1"/>
          <p:nvPr/>
        </p:nvSpPr>
        <p:spPr>
          <a:xfrm>
            <a:off x="2885890" y="1066800"/>
            <a:ext cx="314510" cy="276999"/>
          </a:xfrm>
          <a:prstGeom prst="rect">
            <a:avLst/>
          </a:prstGeom>
          <a:noFill/>
        </p:spPr>
        <p:txBody>
          <a:bodyPr wrap="none" rtlCol="0">
            <a:spAutoFit/>
          </a:bodyPr>
          <a:lstStyle/>
          <a:p>
            <a:r>
              <a:rPr lang="en-US" sz="1200" dirty="0"/>
              <a:t>B</a:t>
            </a:r>
            <a:r>
              <a:rPr lang="en-US" sz="1200" dirty="0" smtClean="0"/>
              <a:t>)</a:t>
            </a:r>
            <a:endParaRPr lang="en-US" sz="1200" dirty="0"/>
          </a:p>
        </p:txBody>
      </p:sp>
    </p:spTree>
    <p:extLst>
      <p:ext uri="{BB962C8B-B14F-4D97-AF65-F5344CB8AC3E}">
        <p14:creationId xmlns:p14="http://schemas.microsoft.com/office/powerpoint/2010/main" val="4009958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9310" y="929605"/>
            <a:ext cx="1463040" cy="1097280"/>
          </a:xfrm>
          <a:prstGeom prst="rect">
            <a:avLst/>
          </a:prstGeom>
        </p:spPr>
      </p:pic>
      <p:sp>
        <p:nvSpPr>
          <p:cNvPr id="4" name="TextBox 3"/>
          <p:cNvSpPr txBox="1"/>
          <p:nvPr/>
        </p:nvSpPr>
        <p:spPr>
          <a:xfrm>
            <a:off x="1839310" y="592917"/>
            <a:ext cx="1463040" cy="276999"/>
          </a:xfrm>
          <a:prstGeom prst="rect">
            <a:avLst/>
          </a:prstGeom>
          <a:noFill/>
        </p:spPr>
        <p:txBody>
          <a:bodyPr wrap="square" rtlCol="0">
            <a:spAutoFit/>
          </a:bodyPr>
          <a:lstStyle/>
          <a:p>
            <a:pPr algn="ctr"/>
            <a:r>
              <a:rPr lang="en-US" sz="1200" b="1" dirty="0" smtClean="0"/>
              <a:t>CD45</a:t>
            </a:r>
            <a:endParaRPr lang="en-US" sz="1200" b="1" dirty="0"/>
          </a:p>
        </p:txBody>
      </p:sp>
      <p:sp>
        <p:nvSpPr>
          <p:cNvPr id="5" name="TextBox 4"/>
          <p:cNvSpPr txBox="1"/>
          <p:nvPr/>
        </p:nvSpPr>
        <p:spPr>
          <a:xfrm rot="16200000">
            <a:off x="1164261" y="1322581"/>
            <a:ext cx="820930" cy="276999"/>
          </a:xfrm>
          <a:prstGeom prst="rect">
            <a:avLst/>
          </a:prstGeom>
          <a:noFill/>
        </p:spPr>
        <p:txBody>
          <a:bodyPr wrap="none" rtlCol="0">
            <a:spAutoFit/>
          </a:bodyPr>
          <a:lstStyle/>
          <a:p>
            <a:r>
              <a:rPr lang="en-US" sz="1200" dirty="0" smtClean="0"/>
              <a:t>Untreated</a:t>
            </a:r>
            <a:endParaRPr lang="en-US" sz="1200" dirty="0"/>
          </a:p>
        </p:txBody>
      </p:sp>
      <p:sp>
        <p:nvSpPr>
          <p:cNvPr id="6" name="TextBox 5"/>
          <p:cNvSpPr txBox="1"/>
          <p:nvPr/>
        </p:nvSpPr>
        <p:spPr>
          <a:xfrm rot="16200000">
            <a:off x="1223388" y="2511232"/>
            <a:ext cx="785984" cy="276999"/>
          </a:xfrm>
          <a:prstGeom prst="rect">
            <a:avLst/>
          </a:prstGeom>
          <a:noFill/>
        </p:spPr>
        <p:txBody>
          <a:bodyPr wrap="none" rtlCol="0">
            <a:spAutoFit/>
          </a:bodyPr>
          <a:lstStyle/>
          <a:p>
            <a:r>
              <a:rPr lang="en-US" sz="1200" dirty="0" smtClean="0"/>
              <a:t>Anti-PD-1</a:t>
            </a:r>
            <a:endParaRPr lang="en-US" sz="1200" dirty="0"/>
          </a:p>
        </p:txBody>
      </p:sp>
      <p:sp>
        <p:nvSpPr>
          <p:cNvPr id="7" name="TextBox 6"/>
          <p:cNvSpPr txBox="1"/>
          <p:nvPr/>
        </p:nvSpPr>
        <p:spPr>
          <a:xfrm rot="16200000">
            <a:off x="1029136" y="3662437"/>
            <a:ext cx="989823" cy="461665"/>
          </a:xfrm>
          <a:prstGeom prst="rect">
            <a:avLst/>
          </a:prstGeom>
          <a:noFill/>
        </p:spPr>
        <p:txBody>
          <a:bodyPr wrap="none" rtlCol="0">
            <a:spAutoFit/>
          </a:bodyPr>
          <a:lstStyle/>
          <a:p>
            <a:pPr algn="ctr"/>
            <a:r>
              <a:rPr lang="en-US" sz="1200" dirty="0" smtClean="0"/>
              <a:t>DPX/ mCPA/ </a:t>
            </a:r>
          </a:p>
          <a:p>
            <a:pPr algn="ctr"/>
            <a:r>
              <a:rPr lang="en-US" sz="1200" dirty="0" smtClean="0"/>
              <a:t>isotype</a:t>
            </a:r>
            <a:endParaRPr lang="en-US" sz="1200" dirty="0"/>
          </a:p>
        </p:txBody>
      </p:sp>
      <p:sp>
        <p:nvSpPr>
          <p:cNvPr id="8" name="TextBox 7"/>
          <p:cNvSpPr txBox="1"/>
          <p:nvPr/>
        </p:nvSpPr>
        <p:spPr>
          <a:xfrm rot="16200000">
            <a:off x="1028429" y="4761872"/>
            <a:ext cx="989823" cy="461665"/>
          </a:xfrm>
          <a:prstGeom prst="rect">
            <a:avLst/>
          </a:prstGeom>
          <a:noFill/>
        </p:spPr>
        <p:txBody>
          <a:bodyPr wrap="none" rtlCol="0">
            <a:spAutoFit/>
          </a:bodyPr>
          <a:lstStyle/>
          <a:p>
            <a:pPr algn="ctr"/>
            <a:r>
              <a:rPr lang="en-US" sz="1200" dirty="0" smtClean="0"/>
              <a:t>DPX/ mCPA/ </a:t>
            </a:r>
          </a:p>
          <a:p>
            <a:pPr algn="ctr"/>
            <a:r>
              <a:rPr lang="en-US" sz="1200" dirty="0" smtClean="0"/>
              <a:t>anti-PD1</a:t>
            </a:r>
            <a:endParaRPr lang="en-US" sz="12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7826" y="2101092"/>
            <a:ext cx="1463040" cy="1097280"/>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47826" y="3272579"/>
            <a:ext cx="1463040" cy="1097280"/>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55771" y="4444065"/>
            <a:ext cx="1463040" cy="1097280"/>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28999" y="2089648"/>
            <a:ext cx="1463040" cy="1097280"/>
          </a:xfrm>
          <a:prstGeom prst="rect">
            <a:avLst/>
          </a:prstGeom>
        </p:spPr>
      </p:pic>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29000" y="912440"/>
            <a:ext cx="1463039" cy="1097280"/>
          </a:xfrm>
          <a:prstGeom prst="rect">
            <a:avLst/>
          </a:prstGeom>
        </p:spPr>
      </p:pic>
      <p:sp>
        <p:nvSpPr>
          <p:cNvPr id="22" name="TextBox 21"/>
          <p:cNvSpPr txBox="1"/>
          <p:nvPr/>
        </p:nvSpPr>
        <p:spPr>
          <a:xfrm>
            <a:off x="3429000" y="592918"/>
            <a:ext cx="1463040" cy="276999"/>
          </a:xfrm>
          <a:prstGeom prst="rect">
            <a:avLst/>
          </a:prstGeom>
          <a:noFill/>
        </p:spPr>
        <p:txBody>
          <a:bodyPr wrap="square" rtlCol="0">
            <a:spAutoFit/>
          </a:bodyPr>
          <a:lstStyle/>
          <a:p>
            <a:pPr algn="ctr"/>
            <a:r>
              <a:rPr lang="en-US" sz="1200" b="1" dirty="0" smtClean="0"/>
              <a:t>CD8</a:t>
            </a:r>
            <a:r>
              <a:rPr lang="el-GR" sz="1200" b="1" dirty="0" smtClean="0"/>
              <a:t>α</a:t>
            </a:r>
            <a:endParaRPr lang="en-US" sz="1200" b="1" dirty="0"/>
          </a:p>
        </p:txBody>
      </p:sp>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29000" y="3266856"/>
            <a:ext cx="1463039" cy="1097280"/>
          </a:xfrm>
          <a:prstGeom prst="rect">
            <a:avLst/>
          </a:prstGeom>
        </p:spPr>
      </p:pic>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29000" y="4444065"/>
            <a:ext cx="1463039" cy="1097280"/>
          </a:xfrm>
          <a:prstGeom prst="rect">
            <a:avLst/>
          </a:prstGeom>
        </p:spPr>
      </p:pic>
      <p:sp>
        <p:nvSpPr>
          <p:cNvPr id="30" name="TextBox 29"/>
          <p:cNvSpPr txBox="1"/>
          <p:nvPr/>
        </p:nvSpPr>
        <p:spPr>
          <a:xfrm>
            <a:off x="594853" y="6019800"/>
            <a:ext cx="5943600" cy="2308324"/>
          </a:xfrm>
          <a:prstGeom prst="rect">
            <a:avLst/>
          </a:prstGeom>
          <a:noFill/>
        </p:spPr>
        <p:txBody>
          <a:bodyPr wrap="square" rtlCol="0">
            <a:spAutoFit/>
          </a:bodyPr>
          <a:lstStyle/>
          <a:p>
            <a:r>
              <a:rPr lang="en-US" sz="1200" dirty="0" smtClean="0"/>
              <a:t>Supplementary Figure </a:t>
            </a:r>
            <a:r>
              <a:rPr lang="en-US" sz="1200" dirty="0" smtClean="0"/>
              <a:t>3: </a:t>
            </a:r>
            <a:r>
              <a:rPr lang="en-US" sz="1200" dirty="0" err="1"/>
              <a:t>Immunohistochemical</a:t>
            </a:r>
            <a:r>
              <a:rPr lang="en-US" sz="1200" dirty="0"/>
              <a:t> (IHC) staining of tumor sections for </a:t>
            </a:r>
            <a:r>
              <a:rPr lang="en-US" sz="1200" dirty="0" smtClean="0"/>
              <a:t>CD45 and CD8</a:t>
            </a:r>
            <a:r>
              <a:rPr lang="el-GR" sz="1200" dirty="0" smtClean="0"/>
              <a:t>α</a:t>
            </a:r>
            <a:r>
              <a:rPr lang="en-US" sz="1200" dirty="0" smtClean="0"/>
              <a:t> </a:t>
            </a:r>
            <a:r>
              <a:rPr lang="en-US" sz="1200" dirty="0"/>
              <a:t>expression</a:t>
            </a:r>
            <a:r>
              <a:rPr lang="en-US" sz="1200" dirty="0" smtClean="0"/>
              <a:t>. </a:t>
            </a:r>
            <a:r>
              <a:rPr lang="en-US" sz="1200" dirty="0"/>
              <a:t>Samples were </a:t>
            </a:r>
            <a:r>
              <a:rPr lang="en-US" sz="1200" dirty="0" err="1"/>
              <a:t>cryoprotected</a:t>
            </a:r>
            <a:r>
              <a:rPr lang="en-US" sz="1200" dirty="0"/>
              <a:t> in 20% sucrose for 2 hours at 4°C, embedded in OCT compound (Sakura </a:t>
            </a:r>
            <a:r>
              <a:rPr lang="en-US" sz="1200" dirty="0" err="1"/>
              <a:t>Finetek</a:t>
            </a:r>
            <a:r>
              <a:rPr lang="en-US" sz="1200" dirty="0"/>
              <a:t>), snap frozen and sectioned at 10 µm.  Sections were fixed in acetone for 10 minutes and blocked with 10% normal goat serum (Sigma) for 1 hour at room temperature.  Anti-CD8a (53-6.7) or anti-CD45 (30-F11) antibodies were applied at 10ng/mL and incubated at room temperature for 3 hours. Sections were washed three times with PBS, and incubated with biotinylated anti-rat IgG (Vector Labs) at 2µg/mL for 1 hour at room temperature. After washing, slides were incubated with </a:t>
            </a:r>
            <a:r>
              <a:rPr lang="en-US" sz="1200" dirty="0" err="1"/>
              <a:t>Vectastain</a:t>
            </a:r>
            <a:r>
              <a:rPr lang="en-US" sz="1200" dirty="0"/>
              <a:t> ABC kit (Vector Laboratories) for 30 minutes, developed with DAB substrate (Vector Laboratories) for 2 minutes and then counterstained with Gill’s Hematoxylin (EMS) for 1 minute.  After soaking in water, sections were </a:t>
            </a:r>
            <a:r>
              <a:rPr lang="en-US" sz="1200" dirty="0" err="1"/>
              <a:t>coverslipped</a:t>
            </a:r>
            <a:r>
              <a:rPr lang="en-US" sz="1200" dirty="0"/>
              <a:t> using </a:t>
            </a:r>
            <a:r>
              <a:rPr lang="en-US" sz="1200" dirty="0" err="1"/>
              <a:t>Immunohistomount</a:t>
            </a:r>
            <a:r>
              <a:rPr lang="en-US" sz="1200" dirty="0"/>
              <a:t> (Sigma) and microscopy was performed at a 10X magnification</a:t>
            </a:r>
            <a:r>
              <a:rPr lang="en-US" sz="1200" dirty="0" smtClean="0"/>
              <a:t>.</a:t>
            </a:r>
            <a:endParaRPr lang="en-US" sz="1200" dirty="0"/>
          </a:p>
        </p:txBody>
      </p:sp>
      <p:cxnSp>
        <p:nvCxnSpPr>
          <p:cNvPr id="16" name="Straight Connector 15"/>
          <p:cNvCxnSpPr/>
          <p:nvPr/>
        </p:nvCxnSpPr>
        <p:spPr>
          <a:xfrm flipV="1">
            <a:off x="1855771" y="869915"/>
            <a:ext cx="1446579" cy="1"/>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flipV="1">
            <a:off x="3445461" y="869915"/>
            <a:ext cx="1446579" cy="1"/>
          </a:xfrm>
          <a:prstGeom prst="line">
            <a:avLst/>
          </a:prstGeom>
        </p:spPr>
        <p:style>
          <a:lnRef idx="1">
            <a:schemeClr val="dk1"/>
          </a:lnRef>
          <a:fillRef idx="0">
            <a:schemeClr val="dk1"/>
          </a:fillRef>
          <a:effectRef idx="0">
            <a:schemeClr val="dk1"/>
          </a:effectRef>
          <a:fontRef idx="minor">
            <a:schemeClr val="tx1"/>
          </a:fontRef>
        </p:style>
      </p:cxnSp>
      <p:sp>
        <p:nvSpPr>
          <p:cNvPr id="17" name="TextBox 16"/>
          <p:cNvSpPr txBox="1"/>
          <p:nvPr/>
        </p:nvSpPr>
        <p:spPr>
          <a:xfrm>
            <a:off x="2946593" y="1780664"/>
            <a:ext cx="372218" cy="246221"/>
          </a:xfrm>
          <a:prstGeom prst="rect">
            <a:avLst/>
          </a:prstGeom>
          <a:noFill/>
        </p:spPr>
        <p:txBody>
          <a:bodyPr wrap="none" rtlCol="0">
            <a:spAutoFit/>
          </a:bodyPr>
          <a:lstStyle/>
          <a:p>
            <a:pPr algn="r"/>
            <a:r>
              <a:rPr lang="en-US" sz="1000" b="1" dirty="0" smtClean="0">
                <a:solidFill>
                  <a:schemeClr val="bg1"/>
                </a:solidFill>
              </a:rPr>
              <a:t>10x</a:t>
            </a:r>
            <a:endParaRPr lang="en-US" sz="1000" b="1" dirty="0">
              <a:solidFill>
                <a:schemeClr val="bg1"/>
              </a:solidFill>
            </a:endParaRPr>
          </a:p>
        </p:txBody>
      </p:sp>
      <p:sp>
        <p:nvSpPr>
          <p:cNvPr id="29" name="TextBox 28"/>
          <p:cNvSpPr txBox="1"/>
          <p:nvPr/>
        </p:nvSpPr>
        <p:spPr>
          <a:xfrm>
            <a:off x="4519821" y="1750149"/>
            <a:ext cx="372218" cy="246221"/>
          </a:xfrm>
          <a:prstGeom prst="rect">
            <a:avLst/>
          </a:prstGeom>
          <a:noFill/>
        </p:spPr>
        <p:txBody>
          <a:bodyPr wrap="none" rtlCol="0">
            <a:spAutoFit/>
          </a:bodyPr>
          <a:lstStyle/>
          <a:p>
            <a:pPr algn="r"/>
            <a:r>
              <a:rPr lang="en-US" sz="1000" b="1" dirty="0" smtClean="0">
                <a:solidFill>
                  <a:schemeClr val="bg1"/>
                </a:solidFill>
              </a:rPr>
              <a:t>10x</a:t>
            </a:r>
            <a:endParaRPr lang="en-US" sz="1000" b="1" dirty="0">
              <a:solidFill>
                <a:schemeClr val="bg1"/>
              </a:solidFill>
            </a:endParaRPr>
          </a:p>
        </p:txBody>
      </p:sp>
      <p:sp>
        <p:nvSpPr>
          <p:cNvPr id="31" name="TextBox 30"/>
          <p:cNvSpPr txBox="1"/>
          <p:nvPr/>
        </p:nvSpPr>
        <p:spPr>
          <a:xfrm>
            <a:off x="4519822" y="2929221"/>
            <a:ext cx="372218" cy="246221"/>
          </a:xfrm>
          <a:prstGeom prst="rect">
            <a:avLst/>
          </a:prstGeom>
          <a:noFill/>
        </p:spPr>
        <p:txBody>
          <a:bodyPr wrap="none" rtlCol="0">
            <a:spAutoFit/>
          </a:bodyPr>
          <a:lstStyle/>
          <a:p>
            <a:pPr algn="r"/>
            <a:r>
              <a:rPr lang="en-US" sz="1000" b="1" dirty="0" smtClean="0">
                <a:solidFill>
                  <a:schemeClr val="bg1"/>
                </a:solidFill>
              </a:rPr>
              <a:t>10x</a:t>
            </a:r>
            <a:endParaRPr lang="en-US" sz="1000" b="1" dirty="0">
              <a:solidFill>
                <a:schemeClr val="bg1"/>
              </a:solidFill>
            </a:endParaRPr>
          </a:p>
        </p:txBody>
      </p:sp>
      <p:sp>
        <p:nvSpPr>
          <p:cNvPr id="32" name="TextBox 31"/>
          <p:cNvSpPr txBox="1"/>
          <p:nvPr/>
        </p:nvSpPr>
        <p:spPr>
          <a:xfrm>
            <a:off x="2946593" y="2940707"/>
            <a:ext cx="372218" cy="246221"/>
          </a:xfrm>
          <a:prstGeom prst="rect">
            <a:avLst/>
          </a:prstGeom>
          <a:noFill/>
        </p:spPr>
        <p:txBody>
          <a:bodyPr wrap="none" rtlCol="0">
            <a:spAutoFit/>
          </a:bodyPr>
          <a:lstStyle/>
          <a:p>
            <a:pPr algn="r"/>
            <a:r>
              <a:rPr lang="en-US" sz="1000" b="1" dirty="0" smtClean="0">
                <a:solidFill>
                  <a:schemeClr val="bg1"/>
                </a:solidFill>
              </a:rPr>
              <a:t>10x</a:t>
            </a:r>
            <a:endParaRPr lang="en-US" sz="1000" b="1" dirty="0">
              <a:solidFill>
                <a:schemeClr val="bg1"/>
              </a:solidFill>
            </a:endParaRPr>
          </a:p>
        </p:txBody>
      </p:sp>
      <p:sp>
        <p:nvSpPr>
          <p:cNvPr id="33" name="TextBox 32"/>
          <p:cNvSpPr txBox="1"/>
          <p:nvPr/>
        </p:nvSpPr>
        <p:spPr>
          <a:xfrm>
            <a:off x="2938648" y="4113968"/>
            <a:ext cx="372218" cy="246221"/>
          </a:xfrm>
          <a:prstGeom prst="rect">
            <a:avLst/>
          </a:prstGeom>
          <a:noFill/>
        </p:spPr>
        <p:txBody>
          <a:bodyPr wrap="none" rtlCol="0">
            <a:spAutoFit/>
          </a:bodyPr>
          <a:lstStyle/>
          <a:p>
            <a:pPr algn="r"/>
            <a:r>
              <a:rPr lang="en-US" sz="1000" b="1" dirty="0" smtClean="0">
                <a:solidFill>
                  <a:schemeClr val="bg1"/>
                </a:solidFill>
              </a:rPr>
              <a:t>10x</a:t>
            </a:r>
            <a:endParaRPr lang="en-US" sz="1000" b="1" dirty="0">
              <a:solidFill>
                <a:schemeClr val="bg1"/>
              </a:solidFill>
            </a:endParaRPr>
          </a:p>
        </p:txBody>
      </p:sp>
      <p:sp>
        <p:nvSpPr>
          <p:cNvPr id="34" name="TextBox 33"/>
          <p:cNvSpPr txBox="1"/>
          <p:nvPr/>
        </p:nvSpPr>
        <p:spPr>
          <a:xfrm>
            <a:off x="4519821" y="4102327"/>
            <a:ext cx="372218" cy="246221"/>
          </a:xfrm>
          <a:prstGeom prst="rect">
            <a:avLst/>
          </a:prstGeom>
          <a:noFill/>
        </p:spPr>
        <p:txBody>
          <a:bodyPr wrap="none" rtlCol="0">
            <a:spAutoFit/>
          </a:bodyPr>
          <a:lstStyle/>
          <a:p>
            <a:pPr algn="r"/>
            <a:r>
              <a:rPr lang="en-US" sz="1000" b="1" dirty="0" smtClean="0">
                <a:solidFill>
                  <a:schemeClr val="bg1"/>
                </a:solidFill>
              </a:rPr>
              <a:t>10x</a:t>
            </a:r>
            <a:endParaRPr lang="en-US" sz="1000" b="1" dirty="0">
              <a:solidFill>
                <a:schemeClr val="bg1"/>
              </a:solidFill>
            </a:endParaRPr>
          </a:p>
        </p:txBody>
      </p:sp>
      <p:sp>
        <p:nvSpPr>
          <p:cNvPr id="35" name="TextBox 34"/>
          <p:cNvSpPr txBox="1"/>
          <p:nvPr/>
        </p:nvSpPr>
        <p:spPr>
          <a:xfrm>
            <a:off x="2946593" y="5295124"/>
            <a:ext cx="372218" cy="246221"/>
          </a:xfrm>
          <a:prstGeom prst="rect">
            <a:avLst/>
          </a:prstGeom>
          <a:noFill/>
        </p:spPr>
        <p:txBody>
          <a:bodyPr wrap="none" rtlCol="0">
            <a:spAutoFit/>
          </a:bodyPr>
          <a:lstStyle/>
          <a:p>
            <a:pPr algn="r"/>
            <a:r>
              <a:rPr lang="en-US" sz="1000" b="1" dirty="0" smtClean="0">
                <a:solidFill>
                  <a:schemeClr val="bg1"/>
                </a:solidFill>
              </a:rPr>
              <a:t>10x</a:t>
            </a:r>
            <a:endParaRPr lang="en-US" sz="1000" b="1" dirty="0">
              <a:solidFill>
                <a:schemeClr val="bg1"/>
              </a:solidFill>
            </a:endParaRPr>
          </a:p>
        </p:txBody>
      </p:sp>
      <p:sp>
        <p:nvSpPr>
          <p:cNvPr id="36" name="TextBox 35"/>
          <p:cNvSpPr txBox="1"/>
          <p:nvPr/>
        </p:nvSpPr>
        <p:spPr>
          <a:xfrm>
            <a:off x="4519822" y="5295124"/>
            <a:ext cx="372218" cy="246221"/>
          </a:xfrm>
          <a:prstGeom prst="rect">
            <a:avLst/>
          </a:prstGeom>
          <a:noFill/>
        </p:spPr>
        <p:txBody>
          <a:bodyPr wrap="none" rtlCol="0">
            <a:spAutoFit/>
          </a:bodyPr>
          <a:lstStyle/>
          <a:p>
            <a:pPr algn="r"/>
            <a:r>
              <a:rPr lang="en-US" sz="1000" b="1" dirty="0" smtClean="0">
                <a:solidFill>
                  <a:schemeClr val="bg1"/>
                </a:solidFill>
              </a:rPr>
              <a:t>10x</a:t>
            </a:r>
            <a:endParaRPr lang="en-US" sz="1000" b="1" dirty="0">
              <a:solidFill>
                <a:schemeClr val="bg1"/>
              </a:solidFill>
            </a:endParaRPr>
          </a:p>
        </p:txBody>
      </p:sp>
    </p:spTree>
    <p:extLst>
      <p:ext uri="{BB962C8B-B14F-4D97-AF65-F5344CB8AC3E}">
        <p14:creationId xmlns:p14="http://schemas.microsoft.com/office/powerpoint/2010/main" val="248480539"/>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50959</TotalTime>
  <Words>619</Words>
  <Application>Microsoft Office PowerPoint</Application>
  <PresentationFormat>On-screen Show (4:3)</PresentationFormat>
  <Paragraphs>59</Paragraphs>
  <Slides>5</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7" baseType="lpstr">
      <vt:lpstr>Default Theme</vt:lpstr>
      <vt:lpstr>Prism 5</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Genevieve Weir</dc:creator>
  <cp:lastModifiedBy>Genevieve Weir</cp:lastModifiedBy>
  <cp:revision>130</cp:revision>
  <dcterms:created xsi:type="dcterms:W3CDTF">2015-10-22T14:18:45Z</dcterms:created>
  <dcterms:modified xsi:type="dcterms:W3CDTF">2016-05-02T16:46:56Z</dcterms:modified>
</cp:coreProperties>
</file>