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oleObject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68" r:id="rId4"/>
    <p:sldId id="267" r:id="rId5"/>
    <p:sldId id="263" r:id="rId6"/>
  </p:sldIdLst>
  <p:sldSz cx="12192000" cy="6858000"/>
  <p:notesSz cx="7010400" cy="92964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B900"/>
    <a:srgbClr val="FF8000"/>
    <a:srgbClr val="00C000"/>
    <a:srgbClr val="FF0000"/>
    <a:srgbClr val="0000FF"/>
    <a:srgbClr val="0000C0"/>
    <a:srgbClr val="A0A0A4"/>
    <a:srgbClr val="0999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1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16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ags" Target="tags/tag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6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43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48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7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8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5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08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93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84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8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94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vmlDrawing" Target="../drawings/vmlDrawing1.vml"/><Relationship Id="rId14" Type="http://schemas.openxmlformats.org/officeDocument/2006/relationships/tags" Target="../tags/tag2.xml"/><Relationship Id="rId15" Type="http://schemas.openxmlformats.org/officeDocument/2006/relationships/oleObject" Target="../embeddings/oleObject1.bin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97837963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think-cell Slide" r:id="rId15" imgW="216" imgH="216" progId="TCLayout.ActiveDocument.1">
                  <p:embed/>
                </p:oleObj>
              </mc:Choice>
              <mc:Fallback>
                <p:oleObj name="think-cell Slide" r:id="rId1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E572A-620A-408A-AE92-0A466AE8B563}" type="datetimeFigureOut">
              <a:rPr lang="en-US" smtClean="0"/>
              <a:t>2/13/17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2D7DB-A146-4E79-AD35-E3E2C403C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8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6" Type="http://schemas.openxmlformats.org/officeDocument/2006/relationships/image" Target="../media/image2.emf"/><Relationship Id="rId7" Type="http://schemas.openxmlformats.org/officeDocument/2006/relationships/image" Target="../media/image3.emf"/><Relationship Id="rId8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9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1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.emf"/><Relationship Id="rId6" Type="http://schemas.openxmlformats.org/officeDocument/2006/relationships/image" Target="../media/image10.emf"/><Relationship Id="rId1" Type="http://schemas.openxmlformats.org/officeDocument/2006/relationships/vmlDrawing" Target="../drawings/vmlDrawing5.vml"/><Relationship Id="rId2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.emf"/><Relationship Id="rId6" Type="http://schemas.openxmlformats.org/officeDocument/2006/relationships/image" Target="../media/image12.e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171" y="2255377"/>
            <a:ext cx="3917178" cy="26825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5733" y="2255377"/>
            <a:ext cx="3924799" cy="2682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3120" y="2255377"/>
            <a:ext cx="3924799" cy="2682526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903154" y="2255377"/>
            <a:ext cx="1623126" cy="304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0.88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563854" y="2255377"/>
            <a:ext cx="1623126" cy="304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0.74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0492924" y="2255377"/>
            <a:ext cx="1623126" cy="304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0.66 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73620" y="5173884"/>
            <a:ext cx="12018380" cy="15152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Batch-to-batch Correlation of AQUA scores for index array (Yale TMA 343) run alongside whole-tissue sections as a control. Cut numbers reflect order of sections taken from block A) Batch 1 v. Batch 2. B) Batch 2 v. Batch 3 C) Batch 1 v Batch 3</a:t>
            </a:r>
          </a:p>
        </p:txBody>
      </p:sp>
    </p:spTree>
    <p:extLst>
      <p:ext uri="{BB962C8B-B14F-4D97-AF65-F5344CB8AC3E}">
        <p14:creationId xmlns:p14="http://schemas.microsoft.com/office/powerpoint/2010/main" val="350040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9840755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3277" y="616615"/>
            <a:ext cx="3665686" cy="2469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686" y="6035551"/>
            <a:ext cx="11723754" cy="617660"/>
          </a:xfrm>
        </p:spPr>
        <p:txBody>
          <a:bodyPr>
            <a:norm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A) PD-L1 and IRF-1 expression in primary tumors and metastases (Mean +/- SD). B) PD-L1 and IRF-1 expression in patients treated with prior checkpoint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blockade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in patients treated with first-line checkpoint blockade (Mean +/- SD).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3923" y="616614"/>
            <a:ext cx="3665686" cy="24691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1660" y="3326083"/>
            <a:ext cx="3665686" cy="24691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923" y="3326083"/>
            <a:ext cx="3665686" cy="2469143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 rot="16200000">
            <a:off x="1393567" y="3996221"/>
            <a:ext cx="2134314" cy="617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PD-L1 AQUA SCORE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820214" y="163328"/>
            <a:ext cx="705583" cy="617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790814" y="2929064"/>
            <a:ext cx="705583" cy="617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7914640" y="969239"/>
            <a:ext cx="115672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 txBox="1">
            <a:spLocks/>
          </p:cNvSpPr>
          <p:nvPr/>
        </p:nvSpPr>
        <p:spPr>
          <a:xfrm>
            <a:off x="8143496" y="372666"/>
            <a:ext cx="699015" cy="4878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 rot="16200000">
            <a:off x="1393567" y="1244770"/>
            <a:ext cx="2134314" cy="617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PD-L1 AQUA SCORE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 rot="16200000">
            <a:off x="5294515" y="3996221"/>
            <a:ext cx="2134314" cy="617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IRF-1 AQUA SCORE</a:t>
            </a: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 rot="16200000">
            <a:off x="5294515" y="1244770"/>
            <a:ext cx="2134314" cy="617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IRF-1 AQUA SCORE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7914640" y="3612056"/>
            <a:ext cx="115672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1"/>
          <p:cNvSpPr txBox="1">
            <a:spLocks/>
          </p:cNvSpPr>
          <p:nvPr/>
        </p:nvSpPr>
        <p:spPr>
          <a:xfrm>
            <a:off x="8143496" y="3015483"/>
            <a:ext cx="699015" cy="4878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3878197" y="3612056"/>
            <a:ext cx="115672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tle 1"/>
          <p:cNvSpPr txBox="1">
            <a:spLocks/>
          </p:cNvSpPr>
          <p:nvPr/>
        </p:nvSpPr>
        <p:spPr>
          <a:xfrm>
            <a:off x="4107053" y="3015483"/>
            <a:ext cx="699015" cy="4878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3878197" y="769169"/>
            <a:ext cx="1156727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le 1"/>
          <p:cNvSpPr txBox="1">
            <a:spLocks/>
          </p:cNvSpPr>
          <p:nvPr/>
        </p:nvSpPr>
        <p:spPr>
          <a:xfrm>
            <a:off x="4107053" y="172596"/>
            <a:ext cx="699015" cy="4878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3590579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111080" y="5482546"/>
            <a:ext cx="7785568" cy="617660"/>
          </a:xfrm>
        </p:spPr>
        <p:txBody>
          <a:bodyPr>
            <a:normAutofit/>
          </a:bodyPr>
          <a:lstStyle/>
          <a:p>
            <a:pPr algn="l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Figure 3.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Progression-free survival from start of therapy by best objective radiographic response.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465707" y="1615439"/>
          <a:ext cx="5076314" cy="3534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name="Prism 7" r:id="rId6" imgW="3837113" imgH="2671275" progId="Prism7.Document">
                  <p:embed/>
                </p:oleObj>
              </mc:Choice>
              <mc:Fallback>
                <p:oleObj name="Prism 7" r:id="rId6" imgW="3837113" imgH="2671275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65707" y="1615439"/>
                        <a:ext cx="5076314" cy="3534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6690043" y="3637934"/>
            <a:ext cx="1299634" cy="5791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 &lt; 0.001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9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5977" y="5464876"/>
            <a:ext cx="9108490" cy="617660"/>
          </a:xfrm>
        </p:spPr>
        <p:txBody>
          <a:bodyPr>
            <a:norm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Nuclear AQUA scores for in FFPE pellets of five serum-starved melanoma cell lines. Green = nuclear IRF-1 staining. Black = nonspecific background. Arrow = limit of detection (AQUA = 170).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9832" y="1083826"/>
            <a:ext cx="5512779" cy="468988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4989251" y="3835153"/>
            <a:ext cx="7812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48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5667946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7563" y="2283170"/>
            <a:ext cx="3848589" cy="2682526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994285"/>
              </p:ext>
            </p:extLst>
          </p:nvPr>
        </p:nvGraphicFramePr>
        <p:xfrm>
          <a:off x="1895152" y="2201238"/>
          <a:ext cx="3836987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1" name="Prism 7" r:id="rId7" imgW="3837113" imgH="2671275" progId="Prism7.Document">
                  <p:embed/>
                </p:oleObj>
              </mc:Choice>
              <mc:Fallback>
                <p:oleObj name="Prism 7" r:id="rId7" imgW="3837113" imgH="2671275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95152" y="2201238"/>
                        <a:ext cx="3836987" cy="267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0294" y="5263763"/>
            <a:ext cx="7708739" cy="617660"/>
          </a:xfrm>
        </p:spPr>
        <p:txBody>
          <a:bodyPr>
            <a:normAutofit fontScale="90000"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A) PFS in by IRF status in patients treated with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combination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ipilimumab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nivolumab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B) PFS by IRF-1 status in patients treated with single-agent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pembrolizumab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nivolumab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971135" y="1892408"/>
            <a:ext cx="705583" cy="617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167563" y="1892408"/>
            <a:ext cx="705583" cy="617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328808" y="3684232"/>
            <a:ext cx="1299634" cy="5791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 = 19 </a:t>
            </a:r>
          </a:p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 = 0.0051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560010" y="3973822"/>
            <a:ext cx="1209023" cy="4193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 = 28 </a:t>
            </a:r>
          </a:p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 = 0.22</a:t>
            </a:r>
          </a:p>
        </p:txBody>
      </p:sp>
    </p:spTree>
    <p:extLst>
      <p:ext uri="{BB962C8B-B14F-4D97-AF65-F5344CB8AC3E}">
        <p14:creationId xmlns:p14="http://schemas.microsoft.com/office/powerpoint/2010/main" val="16324707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240</Words>
  <Application>Microsoft Macintosh PowerPoint</Application>
  <PresentationFormat>Widescreen</PresentationFormat>
  <Paragraphs>25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Calibri Light</vt:lpstr>
      <vt:lpstr>Arial</vt:lpstr>
      <vt:lpstr>Office Theme</vt:lpstr>
      <vt:lpstr>think-cell Slide</vt:lpstr>
      <vt:lpstr>Prism 7</vt:lpstr>
      <vt:lpstr>PowerPoint Presentation</vt:lpstr>
      <vt:lpstr>Supplementary Figure 2. A) PD-L1 and IRF-1 expression in primary tumors and metastases (Mean +/- SD). B) PD-L1 and IRF-1 expression in patients treated with prior checkpoint blockade and in patients treated with first-line checkpoint blockade (Mean +/- SD).</vt:lpstr>
      <vt:lpstr>Supplementary Figure 3. Progression-free survival from start of therapy by best objective radiographic response.</vt:lpstr>
      <vt:lpstr>Supplementary Figure 4. Nuclear AQUA scores for in FFPE pellets of five serum-starved melanoma cell lines. Green = nuclear IRF-1 staining. Black = nonspecific background. Arrow = limit of detection (AQUA = 170).</vt:lpstr>
      <vt:lpstr>Supplementary Figure 5. A) PFS in by IRF status in patients treated with combination ipilimumab/nivolumab. B) PFS by IRF-1 status in patients treated with single-agent pembrolizumab or nivolumab,</vt:lpstr>
    </vt:vector>
  </TitlesOfParts>
  <Company>Yale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</dc:title>
  <dc:creator>Smithy, James</dc:creator>
  <cp:lastModifiedBy>Microsoft Office User</cp:lastModifiedBy>
  <cp:revision>112</cp:revision>
  <cp:lastPrinted>2017-01-05T16:41:54Z</cp:lastPrinted>
  <dcterms:created xsi:type="dcterms:W3CDTF">2016-09-26T18:31:03Z</dcterms:created>
  <dcterms:modified xsi:type="dcterms:W3CDTF">2017-02-13T23:51:51Z</dcterms:modified>
</cp:coreProperties>
</file>