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2" r:id="rId2"/>
  </p:sldIdLst>
  <p:sldSz cx="7772400" cy="10058400"/>
  <p:notesSz cx="7010400" cy="9296400"/>
  <p:defaultTextStyle>
    <a:defPPr>
      <a:defRPr lang="en-US"/>
    </a:defPPr>
    <a:lvl1pPr marL="0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1pPr>
    <a:lvl2pPr marL="286527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2pPr>
    <a:lvl3pPr marL="573054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3pPr>
    <a:lvl4pPr marL="859582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4pPr>
    <a:lvl5pPr marL="1146109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5pPr>
    <a:lvl6pPr marL="1432636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6pPr>
    <a:lvl7pPr marL="1719163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7pPr>
    <a:lvl8pPr marL="2005691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8pPr>
    <a:lvl9pPr marL="2292218" algn="l" defTabSz="573054" rtl="0" eaLnBrk="1" latinLnBrk="0" hangingPunct="1">
      <a:defRPr sz="112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B3B6"/>
    <a:srgbClr val="2E2E2E"/>
    <a:srgbClr val="074207"/>
    <a:srgbClr val="4CB74C"/>
    <a:srgbClr val="4AC24A"/>
    <a:srgbClr val="797979"/>
    <a:srgbClr val="5FC95F"/>
    <a:srgbClr val="955FA8"/>
    <a:srgbClr val="7F7F7F"/>
    <a:srgbClr val="9A5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1" autoAdjust="0"/>
    <p:restoredTop sz="96206" autoAdjust="0"/>
  </p:normalViewPr>
  <p:slideViewPr>
    <p:cSldViewPr snapToGrid="0">
      <p:cViewPr varScale="1">
        <p:scale>
          <a:sx n="79" d="100"/>
          <a:sy n="79" d="100"/>
        </p:scale>
        <p:origin x="3060" y="9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jga\AppData\Roaming\Microsoft\Windows\Network%20Shortcuts\Transduction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F7F7F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30-4863-8CF7-E2EDA6006D3B}"/>
              </c:ext>
            </c:extLst>
          </c:dPt>
          <c:dPt>
            <c:idx val="1"/>
            <c:invertIfNegative val="0"/>
            <c:bubble3D val="0"/>
            <c:spPr>
              <a:solidFill>
                <a:srgbClr val="955FA8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30-4863-8CF7-E2EDA6006D3B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Sheet1!$Q$14:$Q$15</c:f>
                <c:numCache>
                  <c:formatCode>General</c:formatCode>
                  <c:ptCount val="2"/>
                  <c:pt idx="0">
                    <c:v>0.6</c:v>
                  </c:pt>
                  <c:pt idx="1">
                    <c:v>7.54</c:v>
                  </c:pt>
                </c:numCache>
              </c:numRef>
            </c:plus>
            <c:minus>
              <c:numRef>
                <c:f>Sheet1!$Q$14:$Q$15</c:f>
                <c:numCache>
                  <c:formatCode>General</c:formatCode>
                  <c:ptCount val="2"/>
                  <c:pt idx="0">
                    <c:v>0.6</c:v>
                  </c:pt>
                  <c:pt idx="1">
                    <c:v>7.54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Sheet1!$O$14:$O$15</c:f>
              <c:strCache>
                <c:ptCount val="2"/>
                <c:pt idx="0">
                  <c:v>NT </c:v>
                </c:pt>
                <c:pt idx="1">
                  <c:v>2G.4/7ICR</c:v>
                </c:pt>
              </c:strCache>
            </c:strRef>
          </c:cat>
          <c:val>
            <c:numRef>
              <c:f>Sheet1!$P$14:$P$15</c:f>
              <c:numCache>
                <c:formatCode>General</c:formatCode>
                <c:ptCount val="2"/>
                <c:pt idx="0">
                  <c:v>2.7850000000000001</c:v>
                </c:pt>
                <c:pt idx="1">
                  <c:v>71.010000000000005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30-4863-8CF7-E2EDA6006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388726552"/>
        <c:axId val="388727208"/>
      </c:barChart>
      <c:catAx>
        <c:axId val="388726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88727208"/>
        <c:crosses val="autoZero"/>
        <c:auto val="1"/>
        <c:lblAlgn val="ctr"/>
        <c:lblOffset val="100"/>
        <c:noMultiLvlLbl val="0"/>
      </c:catAx>
      <c:valAx>
        <c:axId val="388727208"/>
        <c:scaling>
          <c:orientation val="minMax"/>
          <c:max val="8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88726552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4"/>
          </a:xfrm>
        </p:spPr>
        <p:txBody>
          <a:bodyPr anchor="b"/>
          <a:lstStyle>
            <a:lvl1pPr algn="ctr">
              <a:defRPr sz="8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352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70544" indent="0" algn="ctr">
              <a:buNone/>
              <a:defRPr sz="2934"/>
            </a:lvl2pPr>
            <a:lvl3pPr marL="1341087" indent="0" algn="ctr">
              <a:buNone/>
              <a:defRPr sz="2640"/>
            </a:lvl3pPr>
            <a:lvl4pPr marL="2011629" indent="0" algn="ctr">
              <a:buNone/>
              <a:defRPr sz="2346"/>
            </a:lvl4pPr>
            <a:lvl5pPr marL="2682173" indent="0" algn="ctr">
              <a:buNone/>
              <a:defRPr sz="2346"/>
            </a:lvl5pPr>
            <a:lvl6pPr marL="3352716" indent="0" algn="ctr">
              <a:buNone/>
              <a:defRPr sz="2346"/>
            </a:lvl6pPr>
            <a:lvl7pPr marL="4023260" indent="0" algn="ctr">
              <a:buNone/>
              <a:defRPr sz="2346"/>
            </a:lvl7pPr>
            <a:lvl8pPr marL="4693802" indent="0" algn="ctr">
              <a:buNone/>
              <a:defRPr sz="2346"/>
            </a:lvl8pPr>
            <a:lvl9pPr marL="5364346" indent="0" algn="ctr">
              <a:buNone/>
              <a:defRPr sz="234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32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3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5" y="535518"/>
            <a:ext cx="1675923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8"/>
            <a:ext cx="4930617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61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91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9"/>
            <a:ext cx="6703695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/>
                </a:solidFill>
              </a:defRPr>
            </a:lvl1pPr>
            <a:lvl2pPr marL="670544" indent="0">
              <a:buNone/>
              <a:defRPr sz="2934">
                <a:solidFill>
                  <a:schemeClr val="tx1">
                    <a:tint val="75000"/>
                  </a:schemeClr>
                </a:solidFill>
              </a:defRPr>
            </a:lvl2pPr>
            <a:lvl3pPr marL="1341087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629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4pPr>
            <a:lvl5pPr marL="2682173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5pPr>
            <a:lvl6pPr marL="3352716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6pPr>
            <a:lvl7pPr marL="4023260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7pPr>
            <a:lvl8pPr marL="4693802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8pPr>
            <a:lvl9pPr marL="5364346" indent="0">
              <a:buNone/>
              <a:defRPr sz="23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9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22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6" y="535520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7"/>
            <a:ext cx="3288089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44" indent="0">
              <a:buNone/>
              <a:defRPr sz="2934" b="1"/>
            </a:lvl2pPr>
            <a:lvl3pPr marL="1341087" indent="0">
              <a:buNone/>
              <a:defRPr sz="2640" b="1"/>
            </a:lvl3pPr>
            <a:lvl4pPr marL="2011629" indent="0">
              <a:buNone/>
              <a:defRPr sz="2346" b="1"/>
            </a:lvl4pPr>
            <a:lvl5pPr marL="2682173" indent="0">
              <a:buNone/>
              <a:defRPr sz="2346" b="1"/>
            </a:lvl5pPr>
            <a:lvl6pPr marL="3352716" indent="0">
              <a:buNone/>
              <a:defRPr sz="2346" b="1"/>
            </a:lvl6pPr>
            <a:lvl7pPr marL="4023260" indent="0">
              <a:buNone/>
              <a:defRPr sz="2346" b="1"/>
            </a:lvl7pPr>
            <a:lvl8pPr marL="4693802" indent="0">
              <a:buNone/>
              <a:defRPr sz="2346" b="1"/>
            </a:lvl8pPr>
            <a:lvl9pPr marL="5364346" indent="0">
              <a:buNone/>
              <a:defRPr sz="234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9" y="2465707"/>
            <a:ext cx="3304282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44" indent="0">
              <a:buNone/>
              <a:defRPr sz="2934" b="1"/>
            </a:lvl2pPr>
            <a:lvl3pPr marL="1341087" indent="0">
              <a:buNone/>
              <a:defRPr sz="2640" b="1"/>
            </a:lvl3pPr>
            <a:lvl4pPr marL="2011629" indent="0">
              <a:buNone/>
              <a:defRPr sz="2346" b="1"/>
            </a:lvl4pPr>
            <a:lvl5pPr marL="2682173" indent="0">
              <a:buNone/>
              <a:defRPr sz="2346" b="1"/>
            </a:lvl5pPr>
            <a:lvl6pPr marL="3352716" indent="0">
              <a:buNone/>
              <a:defRPr sz="2346" b="1"/>
            </a:lvl6pPr>
            <a:lvl7pPr marL="4023260" indent="0">
              <a:buNone/>
              <a:defRPr sz="2346" b="1"/>
            </a:lvl7pPr>
            <a:lvl8pPr marL="4693802" indent="0">
              <a:buNone/>
              <a:defRPr sz="2346" b="1"/>
            </a:lvl8pPr>
            <a:lvl9pPr marL="5364346" indent="0">
              <a:buNone/>
              <a:defRPr sz="234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9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8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99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27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2" cy="2346960"/>
          </a:xfrm>
        </p:spPr>
        <p:txBody>
          <a:bodyPr anchor="b"/>
          <a:lstStyle>
            <a:lvl1pPr>
              <a:defRPr sz="46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3" y="1448226"/>
            <a:ext cx="3934778" cy="7147984"/>
          </a:xfrm>
        </p:spPr>
        <p:txBody>
          <a:bodyPr/>
          <a:lstStyle>
            <a:lvl1pPr>
              <a:defRPr sz="4694"/>
            </a:lvl1pPr>
            <a:lvl2pPr>
              <a:defRPr sz="4106"/>
            </a:lvl2pPr>
            <a:lvl3pPr>
              <a:defRPr sz="3520"/>
            </a:lvl3pPr>
            <a:lvl4pPr>
              <a:defRPr sz="2934"/>
            </a:lvl4pPr>
            <a:lvl5pPr>
              <a:defRPr sz="2934"/>
            </a:lvl5pPr>
            <a:lvl6pPr>
              <a:defRPr sz="2934"/>
            </a:lvl6pPr>
            <a:lvl7pPr>
              <a:defRPr sz="2934"/>
            </a:lvl7pPr>
            <a:lvl8pPr>
              <a:defRPr sz="2934"/>
            </a:lvl8pPr>
            <a:lvl9pPr>
              <a:defRPr sz="2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2" cy="5590329"/>
          </a:xfrm>
        </p:spPr>
        <p:txBody>
          <a:bodyPr/>
          <a:lstStyle>
            <a:lvl1pPr marL="0" indent="0">
              <a:buNone/>
              <a:defRPr sz="2346"/>
            </a:lvl1pPr>
            <a:lvl2pPr marL="670544" indent="0">
              <a:buNone/>
              <a:defRPr sz="2054"/>
            </a:lvl2pPr>
            <a:lvl3pPr marL="1341087" indent="0">
              <a:buNone/>
              <a:defRPr sz="1760"/>
            </a:lvl3pPr>
            <a:lvl4pPr marL="2011629" indent="0">
              <a:buNone/>
              <a:defRPr sz="1466"/>
            </a:lvl4pPr>
            <a:lvl5pPr marL="2682173" indent="0">
              <a:buNone/>
              <a:defRPr sz="1466"/>
            </a:lvl5pPr>
            <a:lvl6pPr marL="3352716" indent="0">
              <a:buNone/>
              <a:defRPr sz="1466"/>
            </a:lvl6pPr>
            <a:lvl7pPr marL="4023260" indent="0">
              <a:buNone/>
              <a:defRPr sz="1466"/>
            </a:lvl7pPr>
            <a:lvl8pPr marL="4693802" indent="0">
              <a:buNone/>
              <a:defRPr sz="1466"/>
            </a:lvl8pPr>
            <a:lvl9pPr marL="5364346" indent="0">
              <a:buNone/>
              <a:defRPr sz="14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2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2" cy="2346960"/>
          </a:xfrm>
        </p:spPr>
        <p:txBody>
          <a:bodyPr anchor="b"/>
          <a:lstStyle>
            <a:lvl1pPr>
              <a:defRPr sz="46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3" y="1448226"/>
            <a:ext cx="3934778" cy="7147984"/>
          </a:xfrm>
        </p:spPr>
        <p:txBody>
          <a:bodyPr anchor="t"/>
          <a:lstStyle>
            <a:lvl1pPr marL="0" indent="0">
              <a:buNone/>
              <a:defRPr sz="4694"/>
            </a:lvl1pPr>
            <a:lvl2pPr marL="670544" indent="0">
              <a:buNone/>
              <a:defRPr sz="4106"/>
            </a:lvl2pPr>
            <a:lvl3pPr marL="1341087" indent="0">
              <a:buNone/>
              <a:defRPr sz="3520"/>
            </a:lvl3pPr>
            <a:lvl4pPr marL="2011629" indent="0">
              <a:buNone/>
              <a:defRPr sz="2934"/>
            </a:lvl4pPr>
            <a:lvl5pPr marL="2682173" indent="0">
              <a:buNone/>
              <a:defRPr sz="2934"/>
            </a:lvl5pPr>
            <a:lvl6pPr marL="3352716" indent="0">
              <a:buNone/>
              <a:defRPr sz="2934"/>
            </a:lvl6pPr>
            <a:lvl7pPr marL="4023260" indent="0">
              <a:buNone/>
              <a:defRPr sz="2934"/>
            </a:lvl7pPr>
            <a:lvl8pPr marL="4693802" indent="0">
              <a:buNone/>
              <a:defRPr sz="2934"/>
            </a:lvl8pPr>
            <a:lvl9pPr marL="5364346" indent="0">
              <a:buNone/>
              <a:defRPr sz="293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2" cy="5590329"/>
          </a:xfrm>
        </p:spPr>
        <p:txBody>
          <a:bodyPr/>
          <a:lstStyle>
            <a:lvl1pPr marL="0" indent="0">
              <a:buNone/>
              <a:defRPr sz="2346"/>
            </a:lvl1pPr>
            <a:lvl2pPr marL="670544" indent="0">
              <a:buNone/>
              <a:defRPr sz="2054"/>
            </a:lvl2pPr>
            <a:lvl3pPr marL="1341087" indent="0">
              <a:buNone/>
              <a:defRPr sz="1760"/>
            </a:lvl3pPr>
            <a:lvl4pPr marL="2011629" indent="0">
              <a:buNone/>
              <a:defRPr sz="1466"/>
            </a:lvl4pPr>
            <a:lvl5pPr marL="2682173" indent="0">
              <a:buNone/>
              <a:defRPr sz="1466"/>
            </a:lvl5pPr>
            <a:lvl6pPr marL="3352716" indent="0">
              <a:buNone/>
              <a:defRPr sz="1466"/>
            </a:lvl6pPr>
            <a:lvl7pPr marL="4023260" indent="0">
              <a:buNone/>
              <a:defRPr sz="1466"/>
            </a:lvl7pPr>
            <a:lvl8pPr marL="4693802" indent="0">
              <a:buNone/>
              <a:defRPr sz="1466"/>
            </a:lvl8pPr>
            <a:lvl9pPr marL="5364346" indent="0">
              <a:buNone/>
              <a:defRPr sz="14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5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4" y="535520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4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50"/>
            <a:ext cx="1748790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5840"/>
            <a:fld id="{A2D542F7-2E2A-4FAC-A53B-04A68E3FCB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05840"/>
              <a:t>4/15/2018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9" y="9322650"/>
            <a:ext cx="2623185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58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50"/>
            <a:ext cx="1748790" cy="535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5840"/>
            <a:fld id="{1A332394-BDD5-46F0-B185-58AEB7CF5F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058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2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1341087" rtl="0" eaLnBrk="1" latinLnBrk="0" hangingPunct="1">
        <a:lnSpc>
          <a:spcPct val="90000"/>
        </a:lnSpc>
        <a:spcBef>
          <a:spcPct val="0"/>
        </a:spcBef>
        <a:buNone/>
        <a:defRPr sz="64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71" indent="-335271" algn="l" defTabSz="1341087" rtl="0" eaLnBrk="1" latinLnBrk="0" hangingPunct="1">
        <a:lnSpc>
          <a:spcPct val="90000"/>
        </a:lnSpc>
        <a:spcBef>
          <a:spcPts val="1466"/>
        </a:spcBef>
        <a:buFont typeface="Arial" panose="020B0604020202020204" pitchFamily="34" charset="0"/>
        <a:buChar char="•"/>
        <a:defRPr sz="4106" kern="1200">
          <a:solidFill>
            <a:schemeClr val="tx1"/>
          </a:solidFill>
          <a:latin typeface="+mn-lt"/>
          <a:ea typeface="+mn-ea"/>
          <a:cs typeface="+mn-cs"/>
        </a:defRPr>
      </a:lvl1pPr>
      <a:lvl2pPr marL="1005815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358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934" kern="1200">
          <a:solidFill>
            <a:schemeClr val="tx1"/>
          </a:solidFill>
          <a:latin typeface="+mn-lt"/>
          <a:ea typeface="+mn-ea"/>
          <a:cs typeface="+mn-cs"/>
        </a:defRPr>
      </a:lvl3pPr>
      <a:lvl4pPr marL="2346902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444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7988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531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075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617" indent="-335271" algn="l" defTabSz="1341087" rtl="0" eaLnBrk="1" latinLnBrk="0" hangingPunct="1">
        <a:lnSpc>
          <a:spcPct val="90000"/>
        </a:lnSpc>
        <a:spcBef>
          <a:spcPts val="734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44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7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29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173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260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02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346" algn="l" defTabSz="1341087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" name="Chart 181">
            <a:extLst>
              <a:ext uri="{FF2B5EF4-FFF2-40B4-BE49-F238E27FC236}">
                <a16:creationId xmlns:a16="http://schemas.microsoft.com/office/drawing/2014/main" id="{3F1FF631-F58C-482C-B7D1-F415DB0ABA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48679"/>
              </p:ext>
            </p:extLst>
          </p:nvPr>
        </p:nvGraphicFramePr>
        <p:xfrm>
          <a:off x="4653714" y="2012951"/>
          <a:ext cx="2422860" cy="2458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5" name="Line 11"/>
          <p:cNvSpPr>
            <a:spLocks noChangeShapeType="1"/>
          </p:cNvSpPr>
          <p:nvPr/>
        </p:nvSpPr>
        <p:spPr bwMode="auto">
          <a:xfrm>
            <a:off x="1694297" y="1369763"/>
            <a:ext cx="0" cy="16401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Line 11"/>
          <p:cNvSpPr>
            <a:spLocks noChangeShapeType="1"/>
          </p:cNvSpPr>
          <p:nvPr/>
        </p:nvSpPr>
        <p:spPr bwMode="auto">
          <a:xfrm>
            <a:off x="3058387" y="1369763"/>
            <a:ext cx="0" cy="16401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Line 11"/>
          <p:cNvSpPr>
            <a:spLocks noChangeShapeType="1"/>
          </p:cNvSpPr>
          <p:nvPr/>
        </p:nvSpPr>
        <p:spPr bwMode="auto">
          <a:xfrm>
            <a:off x="4160966" y="1369763"/>
            <a:ext cx="0" cy="16401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Line 11"/>
          <p:cNvSpPr>
            <a:spLocks noChangeShapeType="1"/>
          </p:cNvSpPr>
          <p:nvPr/>
        </p:nvSpPr>
        <p:spPr bwMode="auto">
          <a:xfrm>
            <a:off x="4660058" y="1369763"/>
            <a:ext cx="0" cy="16401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Line 11"/>
          <p:cNvSpPr>
            <a:spLocks noChangeShapeType="1"/>
          </p:cNvSpPr>
          <p:nvPr/>
        </p:nvSpPr>
        <p:spPr bwMode="auto">
          <a:xfrm>
            <a:off x="5229222" y="1369763"/>
            <a:ext cx="0" cy="164010"/>
          </a:xfrm>
          <a:prstGeom prst="line">
            <a:avLst/>
          </a:prstGeom>
          <a:noFill/>
          <a:ln w="206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Line 34"/>
          <p:cNvSpPr>
            <a:spLocks noChangeShapeType="1"/>
          </p:cNvSpPr>
          <p:nvPr/>
        </p:nvSpPr>
        <p:spPr bwMode="auto">
          <a:xfrm flipV="1">
            <a:off x="4215188" y="985820"/>
            <a:ext cx="849385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Line 13"/>
          <p:cNvSpPr>
            <a:spLocks noChangeShapeType="1"/>
          </p:cNvSpPr>
          <p:nvPr/>
        </p:nvSpPr>
        <p:spPr bwMode="auto">
          <a:xfrm flipH="1">
            <a:off x="1003193" y="1296319"/>
            <a:ext cx="5704120" cy="0"/>
          </a:xfrm>
          <a:prstGeom prst="line">
            <a:avLst/>
          </a:prstGeom>
          <a:noFill/>
          <a:ln w="25400" cap="flat">
            <a:solidFill>
              <a:srgbClr val="A6A6A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17"/>
          <p:cNvSpPr>
            <a:spLocks noChangeArrowheads="1"/>
          </p:cNvSpPr>
          <p:nvPr/>
        </p:nvSpPr>
        <p:spPr bwMode="auto">
          <a:xfrm>
            <a:off x="516113" y="1198250"/>
            <a:ext cx="465833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srgbClr val="000000"/>
                </a:solidFill>
                <a:cs typeface="Arial" panose="020B0604020202020204" pitchFamily="34" charset="0"/>
              </a:rPr>
              <a:t>5’ LTR</a:t>
            </a:r>
            <a:endParaRPr lang="en-US" altLang="en-US" sz="1282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5" name="Rectangle 18"/>
          <p:cNvSpPr>
            <a:spLocks noChangeArrowheads="1"/>
          </p:cNvSpPr>
          <p:nvPr/>
        </p:nvSpPr>
        <p:spPr bwMode="auto">
          <a:xfrm>
            <a:off x="6724997" y="1198250"/>
            <a:ext cx="471924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srgbClr val="000000"/>
                </a:solidFill>
                <a:cs typeface="Arial" panose="020B0604020202020204" pitchFamily="34" charset="0"/>
              </a:rPr>
              <a:t>LTR 3’</a:t>
            </a:r>
            <a:endParaRPr lang="en-US" altLang="en-US" sz="1282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1233948" y="1111454"/>
            <a:ext cx="117020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l-GR" altLang="en-US" sz="1282" dirty="0">
                <a:solidFill>
                  <a:srgbClr val="000000"/>
                </a:solidFill>
                <a:cs typeface="Arial" panose="020B0604020202020204" pitchFamily="34" charset="0"/>
              </a:rPr>
              <a:t>ψ</a:t>
            </a:r>
            <a:endParaRPr lang="en-US" altLang="en-US" sz="1282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8" name="Line 34"/>
          <p:cNvSpPr>
            <a:spLocks noChangeShapeType="1"/>
          </p:cNvSpPr>
          <p:nvPr/>
        </p:nvSpPr>
        <p:spPr bwMode="auto">
          <a:xfrm>
            <a:off x="1941314" y="985820"/>
            <a:ext cx="2158442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35"/>
          <p:cNvSpPr>
            <a:spLocks noChangeArrowheads="1"/>
          </p:cNvSpPr>
          <p:nvPr/>
        </p:nvSpPr>
        <p:spPr bwMode="auto">
          <a:xfrm>
            <a:off x="5090451" y="1184428"/>
            <a:ext cx="274226" cy="235544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Line 36"/>
          <p:cNvSpPr>
            <a:spLocks noChangeShapeType="1"/>
          </p:cNvSpPr>
          <p:nvPr/>
        </p:nvSpPr>
        <p:spPr bwMode="auto">
          <a:xfrm>
            <a:off x="1940967" y="915960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Line 38"/>
          <p:cNvSpPr>
            <a:spLocks noChangeShapeType="1"/>
          </p:cNvSpPr>
          <p:nvPr/>
        </p:nvSpPr>
        <p:spPr bwMode="auto">
          <a:xfrm flipV="1">
            <a:off x="4100028" y="904768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39"/>
          <p:cNvSpPr>
            <a:spLocks noChangeArrowheads="1"/>
          </p:cNvSpPr>
          <p:nvPr/>
        </p:nvSpPr>
        <p:spPr bwMode="auto">
          <a:xfrm>
            <a:off x="5113049" y="1201566"/>
            <a:ext cx="237244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srgbClr val="000000"/>
                </a:solidFill>
                <a:cs typeface="Arial" panose="020B0604020202020204" pitchFamily="34" charset="0"/>
              </a:rPr>
              <a:t>TM</a:t>
            </a:r>
            <a:endParaRPr lang="en-US" altLang="en-US" sz="1282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3" name="Line 36"/>
          <p:cNvSpPr>
            <a:spLocks noChangeShapeType="1"/>
          </p:cNvSpPr>
          <p:nvPr/>
        </p:nvSpPr>
        <p:spPr bwMode="auto">
          <a:xfrm>
            <a:off x="4215187" y="905688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Line 38"/>
          <p:cNvSpPr>
            <a:spLocks noChangeShapeType="1"/>
          </p:cNvSpPr>
          <p:nvPr/>
        </p:nvSpPr>
        <p:spPr bwMode="auto">
          <a:xfrm flipV="1">
            <a:off x="5064007" y="908793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23"/>
          <p:cNvSpPr>
            <a:spLocks noChangeArrowheads="1"/>
          </p:cNvSpPr>
          <p:nvPr/>
        </p:nvSpPr>
        <p:spPr bwMode="auto">
          <a:xfrm>
            <a:off x="1486437" y="1184428"/>
            <a:ext cx="437693" cy="235544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24"/>
          <p:cNvSpPr>
            <a:spLocks noChangeArrowheads="1"/>
          </p:cNvSpPr>
          <p:nvPr/>
        </p:nvSpPr>
        <p:spPr bwMode="auto">
          <a:xfrm>
            <a:off x="1541394" y="1201566"/>
            <a:ext cx="328616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srgbClr val="000000"/>
                </a:solidFill>
                <a:cs typeface="Arial" panose="020B0604020202020204" pitchFamily="34" charset="0"/>
              </a:rPr>
              <a:t>LDR</a:t>
            </a:r>
            <a:endParaRPr lang="en-US" altLang="en-US" sz="1282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8" name="Rectangle 61"/>
          <p:cNvSpPr>
            <a:spLocks noChangeArrowheads="1"/>
          </p:cNvSpPr>
          <p:nvPr/>
        </p:nvSpPr>
        <p:spPr bwMode="auto">
          <a:xfrm>
            <a:off x="1202364" y="1545322"/>
            <a:ext cx="955390" cy="14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961" dirty="0">
                <a:solidFill>
                  <a:srgbClr val="000000"/>
                </a:solidFill>
                <a:cs typeface="Arial" panose="020B0604020202020204" pitchFamily="34" charset="0"/>
              </a:rPr>
              <a:t>Leader sequence</a:t>
            </a:r>
            <a:endParaRPr lang="en-US" altLang="en-US" sz="96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9" name="Rectangle 87"/>
          <p:cNvSpPr>
            <a:spLocks noChangeAspect="1"/>
          </p:cNvSpPr>
          <p:nvPr/>
        </p:nvSpPr>
        <p:spPr>
          <a:xfrm>
            <a:off x="1950892" y="1184428"/>
            <a:ext cx="1046051" cy="235544"/>
          </a:xfrm>
          <a:prstGeom prst="rect">
            <a:avLst/>
          </a:prstGeom>
          <a:solidFill>
            <a:srgbClr val="5A5A5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88"/>
          <p:cNvSpPr>
            <a:spLocks noChangeAspect="1"/>
          </p:cNvSpPr>
          <p:nvPr/>
        </p:nvSpPr>
        <p:spPr>
          <a:xfrm>
            <a:off x="3023704" y="1184428"/>
            <a:ext cx="70186" cy="235544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89"/>
          <p:cNvSpPr>
            <a:spLocks noChangeAspect="1"/>
          </p:cNvSpPr>
          <p:nvPr/>
        </p:nvSpPr>
        <p:spPr>
          <a:xfrm>
            <a:off x="3120649" y="1184428"/>
            <a:ext cx="981207" cy="235544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tangle 90"/>
          <p:cNvSpPr>
            <a:spLocks/>
          </p:cNvSpPr>
          <p:nvPr/>
        </p:nvSpPr>
        <p:spPr>
          <a:xfrm>
            <a:off x="4128618" y="1184428"/>
            <a:ext cx="62979" cy="235544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ctangle 90"/>
          <p:cNvSpPr>
            <a:spLocks/>
          </p:cNvSpPr>
          <p:nvPr/>
        </p:nvSpPr>
        <p:spPr>
          <a:xfrm>
            <a:off x="4218359" y="1184428"/>
            <a:ext cx="845330" cy="235544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86"/>
          <p:cNvSpPr>
            <a:spLocks noChangeAspect="1"/>
          </p:cNvSpPr>
          <p:nvPr/>
        </p:nvSpPr>
        <p:spPr>
          <a:xfrm>
            <a:off x="5943517" y="1184428"/>
            <a:ext cx="601380" cy="235544"/>
          </a:xfrm>
          <a:prstGeom prst="rect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Line 34"/>
          <p:cNvSpPr>
            <a:spLocks noChangeShapeType="1"/>
          </p:cNvSpPr>
          <p:nvPr/>
        </p:nvSpPr>
        <p:spPr bwMode="auto">
          <a:xfrm flipV="1">
            <a:off x="5395186" y="985819"/>
            <a:ext cx="1139492" cy="0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Line 36"/>
          <p:cNvSpPr>
            <a:spLocks noChangeShapeType="1"/>
          </p:cNvSpPr>
          <p:nvPr/>
        </p:nvSpPr>
        <p:spPr bwMode="auto">
          <a:xfrm>
            <a:off x="5393163" y="915960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Line 38"/>
          <p:cNvSpPr>
            <a:spLocks noChangeShapeType="1"/>
          </p:cNvSpPr>
          <p:nvPr/>
        </p:nvSpPr>
        <p:spPr bwMode="auto">
          <a:xfrm flipH="1" flipV="1">
            <a:off x="6531537" y="904768"/>
            <a:ext cx="0" cy="164744"/>
          </a:xfrm>
          <a:prstGeom prst="line">
            <a:avLst/>
          </a:prstGeom>
          <a:noFill/>
          <a:ln w="28575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7626" tIns="48813" rIns="97626" bIns="48813" numCol="1" anchor="t" anchorCtr="0" compatLnSpc="1">
            <a:prstTxWarp prst="textNoShape">
              <a:avLst/>
            </a:prstTxWarp>
          </a:bodyPr>
          <a:lstStyle/>
          <a:p>
            <a:pPr defTabSz="1005840"/>
            <a:endParaRPr lang="en-US" sz="1282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テキスト ボックス 74"/>
          <p:cNvSpPr txBox="1"/>
          <p:nvPr/>
        </p:nvSpPr>
        <p:spPr>
          <a:xfrm>
            <a:off x="2875528" y="1545322"/>
            <a:ext cx="336631" cy="1478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005840"/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Linker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テキスト ボックス 77"/>
          <p:cNvSpPr txBox="1"/>
          <p:nvPr/>
        </p:nvSpPr>
        <p:spPr>
          <a:xfrm>
            <a:off x="5051092" y="1545322"/>
            <a:ext cx="317395" cy="1478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005840"/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CD28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テキスト ボックス 76"/>
          <p:cNvSpPr txBox="1"/>
          <p:nvPr/>
        </p:nvSpPr>
        <p:spPr>
          <a:xfrm>
            <a:off x="4519148" y="1545322"/>
            <a:ext cx="248466" cy="1478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005840"/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CH3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テキスト ボックス 76"/>
          <p:cNvSpPr txBox="1"/>
          <p:nvPr/>
        </p:nvSpPr>
        <p:spPr>
          <a:xfrm>
            <a:off x="3993482" y="1545322"/>
            <a:ext cx="323807" cy="1478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1005840"/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Hinge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2234265" y="921871"/>
            <a:ext cx="1582164" cy="14106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 defTabSz="1005840">
              <a:lnSpc>
                <a:spcPts val="1068"/>
              </a:lnSpc>
            </a:pPr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Antigen binding domain </a:t>
            </a:r>
            <a:r>
              <a:rPr kumimoji="1" lang="en-US" altLang="ja-JP" sz="96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scFv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テキスト ボックス 88"/>
          <p:cNvSpPr txBox="1"/>
          <p:nvPr/>
        </p:nvSpPr>
        <p:spPr>
          <a:xfrm>
            <a:off x="5479327" y="921871"/>
            <a:ext cx="967046" cy="1410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defTabSz="1005840">
              <a:lnSpc>
                <a:spcPts val="1068"/>
              </a:lnSpc>
            </a:pPr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Signaling domain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86"/>
          <p:cNvSpPr>
            <a:spLocks noChangeAspect="1"/>
          </p:cNvSpPr>
          <p:nvPr/>
        </p:nvSpPr>
        <p:spPr>
          <a:xfrm>
            <a:off x="5391439" y="1184428"/>
            <a:ext cx="525315" cy="235544"/>
          </a:xfrm>
          <a:prstGeom prst="rect">
            <a:avLst/>
          </a:prstGeom>
          <a:solidFill>
            <a:srgbClr val="0000C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1282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92011" y="1936868"/>
            <a:ext cx="1752685" cy="35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05840"/>
            <a:r>
              <a:rPr lang="en-US" sz="170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513340" y="1916071"/>
            <a:ext cx="1766414" cy="355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05840"/>
            <a:r>
              <a:rPr lang="en-US" sz="1708" dirty="0">
                <a:solidFill>
                  <a:srgbClr val="955F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2G.4/7ICR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95827" y="4012622"/>
            <a:ext cx="1804981" cy="262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1708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mOrange</a:t>
            </a:r>
            <a:r>
              <a:rPr lang="en-US" sz="170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(4/7ICR)</a:t>
            </a:r>
          </a:p>
        </p:txBody>
      </p:sp>
      <p:sp>
        <p:nvSpPr>
          <p:cNvPr id="93" name="TextBox 92"/>
          <p:cNvSpPr txBox="1"/>
          <p:nvPr/>
        </p:nvSpPr>
        <p:spPr>
          <a:xfrm rot="16200000">
            <a:off x="-318563" y="2971898"/>
            <a:ext cx="1659429" cy="355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5840"/>
            <a:r>
              <a:rPr lang="en-US" sz="1708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Anti-IgG (CAR)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2569277" y="4166646"/>
            <a:ext cx="162487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458748" y="2053680"/>
            <a:ext cx="546946" cy="2771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005840"/>
            <a:r>
              <a:rPr lang="en-US" sz="120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(n=4)</a:t>
            </a:r>
          </a:p>
        </p:txBody>
      </p:sp>
      <p:sp>
        <p:nvSpPr>
          <p:cNvPr id="104" name="TextBox 103"/>
          <p:cNvSpPr txBox="1"/>
          <p:nvPr/>
        </p:nvSpPr>
        <p:spPr>
          <a:xfrm rot="16200000">
            <a:off x="3515453" y="2958131"/>
            <a:ext cx="2164375" cy="3223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5840"/>
            <a:r>
              <a:rPr lang="en-US" sz="149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Double positive cells</a:t>
            </a:r>
          </a:p>
        </p:txBody>
      </p:sp>
      <p:sp>
        <p:nvSpPr>
          <p:cNvPr id="100" name="テキスト ボックス 88"/>
          <p:cNvSpPr txBox="1"/>
          <p:nvPr/>
        </p:nvSpPr>
        <p:spPr>
          <a:xfrm>
            <a:off x="4277524" y="852559"/>
            <a:ext cx="712925" cy="2821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defTabSz="1005840">
              <a:lnSpc>
                <a:spcPts val="1068"/>
              </a:lnSpc>
            </a:pPr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Spacer</a:t>
            </a:r>
          </a:p>
          <a:p>
            <a:pPr algn="ctr" defTabSz="1005840">
              <a:lnSpc>
                <a:spcPts val="1068"/>
              </a:lnSpc>
            </a:pPr>
            <a:r>
              <a:rPr kumimoji="1" lang="en-US" altLang="ja-JP" sz="96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IgG2-derived</a:t>
            </a:r>
            <a:endParaRPr kumimoji="1" lang="ja-JP" altLang="en-US" sz="96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Rectangle 24"/>
          <p:cNvSpPr>
            <a:spLocks noChangeArrowheads="1"/>
          </p:cNvSpPr>
          <p:nvPr/>
        </p:nvSpPr>
        <p:spPr bwMode="auto">
          <a:xfrm>
            <a:off x="2359838" y="1201566"/>
            <a:ext cx="227626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VH</a:t>
            </a:r>
          </a:p>
        </p:txBody>
      </p:sp>
      <p:sp>
        <p:nvSpPr>
          <p:cNvPr id="108" name="Rectangle 24"/>
          <p:cNvSpPr>
            <a:spLocks noChangeArrowheads="1"/>
          </p:cNvSpPr>
          <p:nvPr/>
        </p:nvSpPr>
        <p:spPr bwMode="auto">
          <a:xfrm>
            <a:off x="3491293" y="1201566"/>
            <a:ext cx="200376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VL</a:t>
            </a:r>
          </a:p>
        </p:txBody>
      </p:sp>
      <p:sp>
        <p:nvSpPr>
          <p:cNvPr id="109" name="Rectangle 24"/>
          <p:cNvSpPr>
            <a:spLocks noChangeArrowheads="1"/>
          </p:cNvSpPr>
          <p:nvPr/>
        </p:nvSpPr>
        <p:spPr bwMode="auto">
          <a:xfrm>
            <a:off x="4481588" y="1201566"/>
            <a:ext cx="328616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CH3</a:t>
            </a:r>
          </a:p>
        </p:txBody>
      </p:sp>
      <p:sp>
        <p:nvSpPr>
          <p:cNvPr id="110" name="Rectangle 24"/>
          <p:cNvSpPr>
            <a:spLocks noChangeArrowheads="1"/>
          </p:cNvSpPr>
          <p:nvPr/>
        </p:nvSpPr>
        <p:spPr bwMode="auto">
          <a:xfrm>
            <a:off x="5452895" y="1201566"/>
            <a:ext cx="400751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41BB</a:t>
            </a:r>
          </a:p>
        </p:txBody>
      </p:sp>
      <p:sp>
        <p:nvSpPr>
          <p:cNvPr id="111" name="Rectangle 24"/>
          <p:cNvSpPr>
            <a:spLocks noChangeArrowheads="1"/>
          </p:cNvSpPr>
          <p:nvPr/>
        </p:nvSpPr>
        <p:spPr bwMode="auto">
          <a:xfrm>
            <a:off x="6044942" y="1201566"/>
            <a:ext cx="400751" cy="19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005840"/>
            <a:r>
              <a:rPr lang="en-US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CD3</a:t>
            </a:r>
            <a:r>
              <a:rPr lang="el-GR" altLang="en-US" sz="1282" dirty="0">
                <a:solidFill>
                  <a:prstClr val="white"/>
                </a:solidFill>
                <a:cs typeface="Arial" panose="020B0604020202020204" pitchFamily="34" charset="0"/>
              </a:rPr>
              <a:t>ζ</a:t>
            </a:r>
            <a:endParaRPr lang="en-US" altLang="en-US" sz="1282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24917" y="2232563"/>
            <a:ext cx="252607" cy="170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678">
              <a:solidFill>
                <a:prstClr val="white"/>
              </a:solidFill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2180708" y="2245432"/>
            <a:ext cx="252607" cy="170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678">
              <a:solidFill>
                <a:prstClr val="white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2522398" y="2232563"/>
            <a:ext cx="252607" cy="170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678">
              <a:solidFill>
                <a:prstClr val="white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4024917" y="3768733"/>
            <a:ext cx="252607" cy="206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05840"/>
            <a:endParaRPr lang="en-US" sz="678">
              <a:solidFill>
                <a:prstClr val="white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18411" y="1753388"/>
            <a:ext cx="270908" cy="3253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211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18411" y="528692"/>
            <a:ext cx="270908" cy="3253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211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18FF6ED0-4E79-446A-9297-EE5154138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80" y="2223352"/>
            <a:ext cx="1783080" cy="1783080"/>
          </a:xfrm>
          <a:prstGeom prst="rect">
            <a:avLst/>
          </a:prstGeom>
        </p:spPr>
      </p:pic>
      <p:pic>
        <p:nvPicPr>
          <p:cNvPr id="181" name="Picture 180">
            <a:extLst>
              <a:ext uri="{FF2B5EF4-FFF2-40B4-BE49-F238E27FC236}">
                <a16:creationId xmlns:a16="http://schemas.microsoft.com/office/drawing/2014/main" id="{12BF397B-52AC-410C-9718-DB5A8FD35D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007" y="2223352"/>
            <a:ext cx="1783080" cy="1783080"/>
          </a:xfrm>
          <a:prstGeom prst="rect">
            <a:avLst/>
          </a:prstGeom>
        </p:spPr>
      </p:pic>
      <p:sp>
        <p:nvSpPr>
          <p:cNvPr id="98" name="TextBox 97"/>
          <p:cNvSpPr txBox="1"/>
          <p:nvPr/>
        </p:nvSpPr>
        <p:spPr>
          <a:xfrm>
            <a:off x="2545520" y="2236048"/>
            <a:ext cx="498534" cy="262829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1708" dirty="0">
                <a:solidFill>
                  <a:prstClr val="black">
                    <a:alpha val="99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5.6%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748138" y="3721108"/>
            <a:ext cx="498534" cy="262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1708" dirty="0">
                <a:solidFill>
                  <a:prstClr val="black">
                    <a:alpha val="99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8.7%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636638" y="2236048"/>
            <a:ext cx="620363" cy="2628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1005840"/>
            <a:r>
              <a:rPr lang="en-US" sz="1708" dirty="0">
                <a:solidFill>
                  <a:prstClr val="black">
                    <a:alpha val="99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77.4%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A2443464-8B4E-4CA7-9703-738A869DC420}"/>
              </a:ext>
            </a:extLst>
          </p:cNvPr>
          <p:cNvSpPr/>
          <p:nvPr/>
        </p:nvSpPr>
        <p:spPr>
          <a:xfrm>
            <a:off x="698157" y="5766759"/>
            <a:ext cx="63760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1: Generation of 2</a:t>
            </a:r>
            <a:r>
              <a:rPr lang="en-US" sz="1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generation CAR.MUC1 T cells</a:t>
            </a:r>
          </a:p>
          <a:p>
            <a:pPr algn="just">
              <a:lnSpc>
                <a:spcPct val="200000"/>
              </a:lnSpc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Schematic of 2nd generation CAR.MUC1 (2G) retroviral construct.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Co-expression of 4/7ICR and 2G CAR as detected by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mOrange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anti-IgG, respectively. Summary data (right panel) shows percentage of double-positive cells (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mean±SEM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n=4).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3D0B19B-1481-456F-B9D3-EC0DBF7E2886}"/>
              </a:ext>
            </a:extLst>
          </p:cNvPr>
          <p:cNvSpPr txBox="1"/>
          <p:nvPr/>
        </p:nvSpPr>
        <p:spPr>
          <a:xfrm>
            <a:off x="5554982" y="100714"/>
            <a:ext cx="211118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</p:spTree>
    <p:extLst>
      <p:ext uri="{BB962C8B-B14F-4D97-AF65-F5344CB8AC3E}">
        <p14:creationId xmlns:p14="http://schemas.microsoft.com/office/powerpoint/2010/main" val="71270194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D7F507-B36B-482E-8E29-E703F200C8D1}" vid="{403536A6-D81A-438C-9A01-D90D636C2D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9598</TotalTime>
  <Words>130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3_Office Theme</vt:lpstr>
      <vt:lpstr>PowerPoint Presentation</vt:lpstr>
    </vt:vector>
  </TitlesOfParts>
  <Company>Texas Children's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Tawinwung, Supannikar</dc:creator>
  <cp:lastModifiedBy>Bajgain, Pradip</cp:lastModifiedBy>
  <cp:revision>229</cp:revision>
  <cp:lastPrinted>2017-11-09T19:56:25Z</cp:lastPrinted>
  <dcterms:created xsi:type="dcterms:W3CDTF">2016-11-08T14:43:17Z</dcterms:created>
  <dcterms:modified xsi:type="dcterms:W3CDTF">2018-04-16T03:31:02Z</dcterms:modified>
</cp:coreProperties>
</file>