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23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23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3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600200" y="2362200"/>
            <a:ext cx="3621276" cy="1900465"/>
            <a:chOff x="983384" y="2367789"/>
            <a:chExt cx="3621276" cy="1900465"/>
          </a:xfrm>
        </p:grpSpPr>
        <p:sp>
          <p:nvSpPr>
            <p:cNvPr id="6" name="TextBox 174"/>
            <p:cNvSpPr txBox="1"/>
            <p:nvPr/>
          </p:nvSpPr>
          <p:spPr>
            <a:xfrm>
              <a:off x="3558505" y="2542428"/>
              <a:ext cx="937296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dirty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xtracellular and </a:t>
              </a:r>
            </a:p>
            <a:p>
              <a:pPr algn="ctr"/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cell-surface </a:t>
              </a:r>
            </a:p>
            <a:p>
              <a:pPr algn="ctr"/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associated proteins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" name="Group 95"/>
            <p:cNvGrpSpPr/>
            <p:nvPr/>
          </p:nvGrpSpPr>
          <p:grpSpPr>
            <a:xfrm>
              <a:off x="1245797" y="2582753"/>
              <a:ext cx="1445117" cy="1214442"/>
              <a:chOff x="616374" y="241351"/>
              <a:chExt cx="1344869" cy="1213347"/>
            </a:xfrm>
          </p:grpSpPr>
          <p:grpSp>
            <p:nvGrpSpPr>
              <p:cNvPr id="52" name="Group 96"/>
              <p:cNvGrpSpPr/>
              <p:nvPr/>
            </p:nvGrpSpPr>
            <p:grpSpPr>
              <a:xfrm rot="3018536">
                <a:off x="671419" y="737209"/>
                <a:ext cx="360072" cy="364931"/>
                <a:chOff x="626533" y="490201"/>
                <a:chExt cx="360072" cy="364931"/>
              </a:xfrm>
            </p:grpSpPr>
            <p:sp>
              <p:nvSpPr>
                <p:cNvPr id="90" name="Freeform 146"/>
                <p:cNvSpPr/>
                <p:nvPr/>
              </p:nvSpPr>
              <p:spPr>
                <a:xfrm>
                  <a:off x="626533" y="490201"/>
                  <a:ext cx="360072" cy="364931"/>
                </a:xfrm>
                <a:custGeom>
                  <a:avLst/>
                  <a:gdLst>
                    <a:gd name="connsiteX0" fmla="*/ 23563 w 197368"/>
                    <a:gd name="connsiteY0" fmla="*/ 60131 h 207818"/>
                    <a:gd name="connsiteX1" fmla="*/ 108230 w 197368"/>
                    <a:gd name="connsiteY1" fmla="*/ 865 h 207818"/>
                    <a:gd name="connsiteX2" fmla="*/ 192896 w 197368"/>
                    <a:gd name="connsiteY2" fmla="*/ 34731 h 207818"/>
                    <a:gd name="connsiteX3" fmla="*/ 167496 w 197368"/>
                    <a:gd name="connsiteY3" fmla="*/ 161731 h 207818"/>
                    <a:gd name="connsiteX4" fmla="*/ 15096 w 197368"/>
                    <a:gd name="connsiteY4" fmla="*/ 204065 h 207818"/>
                    <a:gd name="connsiteX5" fmla="*/ 23563 w 197368"/>
                    <a:gd name="connsiteY5" fmla="*/ 60131 h 207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97368" h="207818">
                      <a:moveTo>
                        <a:pt x="23563" y="60131"/>
                      </a:moveTo>
                      <a:cubicBezTo>
                        <a:pt x="39085" y="26264"/>
                        <a:pt x="80008" y="5098"/>
                        <a:pt x="108230" y="865"/>
                      </a:cubicBezTo>
                      <a:cubicBezTo>
                        <a:pt x="136452" y="-3368"/>
                        <a:pt x="183018" y="7920"/>
                        <a:pt x="192896" y="34731"/>
                      </a:cubicBezTo>
                      <a:cubicBezTo>
                        <a:pt x="202774" y="61542"/>
                        <a:pt x="197129" y="133509"/>
                        <a:pt x="167496" y="161731"/>
                      </a:cubicBezTo>
                      <a:cubicBezTo>
                        <a:pt x="137863" y="189953"/>
                        <a:pt x="46140" y="218176"/>
                        <a:pt x="15096" y="204065"/>
                      </a:cubicBezTo>
                      <a:cubicBezTo>
                        <a:pt x="-15948" y="189954"/>
                        <a:pt x="8041" y="93998"/>
                        <a:pt x="23563" y="60131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1" name="Oval 147"/>
                <p:cNvSpPr/>
                <p:nvPr/>
              </p:nvSpPr>
              <p:spPr>
                <a:xfrm>
                  <a:off x="719667" y="515603"/>
                  <a:ext cx="228601" cy="237930"/>
                </a:xfrm>
                <a:prstGeom prst="ellipse">
                  <a:avLst/>
                </a:prstGeom>
                <a:solidFill>
                  <a:schemeClr val="accent5"/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97"/>
              <p:cNvGrpSpPr/>
              <p:nvPr/>
            </p:nvGrpSpPr>
            <p:grpSpPr>
              <a:xfrm rot="20185778">
                <a:off x="1240988" y="588372"/>
                <a:ext cx="360072" cy="364931"/>
                <a:chOff x="626533" y="490201"/>
                <a:chExt cx="360072" cy="364931"/>
              </a:xfrm>
            </p:grpSpPr>
            <p:sp>
              <p:nvSpPr>
                <p:cNvPr id="88" name="Freeform 144"/>
                <p:cNvSpPr/>
                <p:nvPr/>
              </p:nvSpPr>
              <p:spPr>
                <a:xfrm>
                  <a:off x="626533" y="490201"/>
                  <a:ext cx="360072" cy="364931"/>
                </a:xfrm>
                <a:custGeom>
                  <a:avLst/>
                  <a:gdLst>
                    <a:gd name="connsiteX0" fmla="*/ 23563 w 197368"/>
                    <a:gd name="connsiteY0" fmla="*/ 60131 h 207818"/>
                    <a:gd name="connsiteX1" fmla="*/ 108230 w 197368"/>
                    <a:gd name="connsiteY1" fmla="*/ 865 h 207818"/>
                    <a:gd name="connsiteX2" fmla="*/ 192896 w 197368"/>
                    <a:gd name="connsiteY2" fmla="*/ 34731 h 207818"/>
                    <a:gd name="connsiteX3" fmla="*/ 167496 w 197368"/>
                    <a:gd name="connsiteY3" fmla="*/ 161731 h 207818"/>
                    <a:gd name="connsiteX4" fmla="*/ 15096 w 197368"/>
                    <a:gd name="connsiteY4" fmla="*/ 204065 h 207818"/>
                    <a:gd name="connsiteX5" fmla="*/ 23563 w 197368"/>
                    <a:gd name="connsiteY5" fmla="*/ 60131 h 207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97368" h="207818">
                      <a:moveTo>
                        <a:pt x="23563" y="60131"/>
                      </a:moveTo>
                      <a:cubicBezTo>
                        <a:pt x="39085" y="26264"/>
                        <a:pt x="80008" y="5098"/>
                        <a:pt x="108230" y="865"/>
                      </a:cubicBezTo>
                      <a:cubicBezTo>
                        <a:pt x="136452" y="-3368"/>
                        <a:pt x="183018" y="7920"/>
                        <a:pt x="192896" y="34731"/>
                      </a:cubicBezTo>
                      <a:cubicBezTo>
                        <a:pt x="202774" y="61542"/>
                        <a:pt x="197129" y="133509"/>
                        <a:pt x="167496" y="161731"/>
                      </a:cubicBezTo>
                      <a:cubicBezTo>
                        <a:pt x="137863" y="189953"/>
                        <a:pt x="46140" y="218176"/>
                        <a:pt x="15096" y="204065"/>
                      </a:cubicBezTo>
                      <a:cubicBezTo>
                        <a:pt x="-15948" y="189954"/>
                        <a:pt x="8041" y="93998"/>
                        <a:pt x="23563" y="60131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9" name="Oval 145"/>
                <p:cNvSpPr/>
                <p:nvPr/>
              </p:nvSpPr>
              <p:spPr>
                <a:xfrm>
                  <a:off x="719667" y="515603"/>
                  <a:ext cx="228601" cy="237930"/>
                </a:xfrm>
                <a:prstGeom prst="ellipse">
                  <a:avLst/>
                </a:prstGeom>
                <a:solidFill>
                  <a:schemeClr val="accent5"/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4" name="Group 98"/>
              <p:cNvGrpSpPr/>
              <p:nvPr/>
            </p:nvGrpSpPr>
            <p:grpSpPr>
              <a:xfrm rot="2992850">
                <a:off x="874519" y="1092196"/>
                <a:ext cx="360072" cy="364931"/>
                <a:chOff x="626533" y="490201"/>
                <a:chExt cx="360072" cy="364931"/>
              </a:xfrm>
            </p:grpSpPr>
            <p:sp>
              <p:nvSpPr>
                <p:cNvPr id="86" name="Freeform 142"/>
                <p:cNvSpPr/>
                <p:nvPr/>
              </p:nvSpPr>
              <p:spPr>
                <a:xfrm>
                  <a:off x="626533" y="490201"/>
                  <a:ext cx="360072" cy="364931"/>
                </a:xfrm>
                <a:custGeom>
                  <a:avLst/>
                  <a:gdLst>
                    <a:gd name="connsiteX0" fmla="*/ 23563 w 197368"/>
                    <a:gd name="connsiteY0" fmla="*/ 60131 h 207818"/>
                    <a:gd name="connsiteX1" fmla="*/ 108230 w 197368"/>
                    <a:gd name="connsiteY1" fmla="*/ 865 h 207818"/>
                    <a:gd name="connsiteX2" fmla="*/ 192896 w 197368"/>
                    <a:gd name="connsiteY2" fmla="*/ 34731 h 207818"/>
                    <a:gd name="connsiteX3" fmla="*/ 167496 w 197368"/>
                    <a:gd name="connsiteY3" fmla="*/ 161731 h 207818"/>
                    <a:gd name="connsiteX4" fmla="*/ 15096 w 197368"/>
                    <a:gd name="connsiteY4" fmla="*/ 204065 h 207818"/>
                    <a:gd name="connsiteX5" fmla="*/ 23563 w 197368"/>
                    <a:gd name="connsiteY5" fmla="*/ 60131 h 207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97368" h="207818">
                      <a:moveTo>
                        <a:pt x="23563" y="60131"/>
                      </a:moveTo>
                      <a:cubicBezTo>
                        <a:pt x="39085" y="26264"/>
                        <a:pt x="80008" y="5098"/>
                        <a:pt x="108230" y="865"/>
                      </a:cubicBezTo>
                      <a:cubicBezTo>
                        <a:pt x="136452" y="-3368"/>
                        <a:pt x="183018" y="7920"/>
                        <a:pt x="192896" y="34731"/>
                      </a:cubicBezTo>
                      <a:cubicBezTo>
                        <a:pt x="202774" y="61542"/>
                        <a:pt x="197129" y="133509"/>
                        <a:pt x="167496" y="161731"/>
                      </a:cubicBezTo>
                      <a:cubicBezTo>
                        <a:pt x="137863" y="189953"/>
                        <a:pt x="46140" y="218176"/>
                        <a:pt x="15096" y="204065"/>
                      </a:cubicBezTo>
                      <a:cubicBezTo>
                        <a:pt x="-15948" y="189954"/>
                        <a:pt x="8041" y="93998"/>
                        <a:pt x="23563" y="60131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7" name="Oval 143"/>
                <p:cNvSpPr/>
                <p:nvPr/>
              </p:nvSpPr>
              <p:spPr>
                <a:xfrm>
                  <a:off x="719667" y="515603"/>
                  <a:ext cx="228601" cy="237930"/>
                </a:xfrm>
                <a:prstGeom prst="ellipse">
                  <a:avLst/>
                </a:prstGeom>
                <a:solidFill>
                  <a:schemeClr val="accent5"/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5" name="Group 99"/>
              <p:cNvGrpSpPr/>
              <p:nvPr/>
            </p:nvGrpSpPr>
            <p:grpSpPr>
              <a:xfrm>
                <a:off x="1334118" y="1027006"/>
                <a:ext cx="360072" cy="364931"/>
                <a:chOff x="626533" y="490201"/>
                <a:chExt cx="360072" cy="364931"/>
              </a:xfrm>
            </p:grpSpPr>
            <p:sp>
              <p:nvSpPr>
                <p:cNvPr id="84" name="Freeform 140"/>
                <p:cNvSpPr/>
                <p:nvPr/>
              </p:nvSpPr>
              <p:spPr>
                <a:xfrm>
                  <a:off x="626533" y="490201"/>
                  <a:ext cx="360072" cy="364931"/>
                </a:xfrm>
                <a:custGeom>
                  <a:avLst/>
                  <a:gdLst>
                    <a:gd name="connsiteX0" fmla="*/ 23563 w 197368"/>
                    <a:gd name="connsiteY0" fmla="*/ 60131 h 207818"/>
                    <a:gd name="connsiteX1" fmla="*/ 108230 w 197368"/>
                    <a:gd name="connsiteY1" fmla="*/ 865 h 207818"/>
                    <a:gd name="connsiteX2" fmla="*/ 192896 w 197368"/>
                    <a:gd name="connsiteY2" fmla="*/ 34731 h 207818"/>
                    <a:gd name="connsiteX3" fmla="*/ 167496 w 197368"/>
                    <a:gd name="connsiteY3" fmla="*/ 161731 h 207818"/>
                    <a:gd name="connsiteX4" fmla="*/ 15096 w 197368"/>
                    <a:gd name="connsiteY4" fmla="*/ 204065 h 207818"/>
                    <a:gd name="connsiteX5" fmla="*/ 23563 w 197368"/>
                    <a:gd name="connsiteY5" fmla="*/ 60131 h 207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97368" h="207818">
                      <a:moveTo>
                        <a:pt x="23563" y="60131"/>
                      </a:moveTo>
                      <a:cubicBezTo>
                        <a:pt x="39085" y="26264"/>
                        <a:pt x="80008" y="5098"/>
                        <a:pt x="108230" y="865"/>
                      </a:cubicBezTo>
                      <a:cubicBezTo>
                        <a:pt x="136452" y="-3368"/>
                        <a:pt x="183018" y="7920"/>
                        <a:pt x="192896" y="34731"/>
                      </a:cubicBezTo>
                      <a:cubicBezTo>
                        <a:pt x="202774" y="61542"/>
                        <a:pt x="197129" y="133509"/>
                        <a:pt x="167496" y="161731"/>
                      </a:cubicBezTo>
                      <a:cubicBezTo>
                        <a:pt x="137863" y="189953"/>
                        <a:pt x="46140" y="218176"/>
                        <a:pt x="15096" y="204065"/>
                      </a:cubicBezTo>
                      <a:cubicBezTo>
                        <a:pt x="-15948" y="189954"/>
                        <a:pt x="8041" y="93998"/>
                        <a:pt x="23563" y="60131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5" name="Oval 141"/>
                <p:cNvSpPr/>
                <p:nvPr/>
              </p:nvSpPr>
              <p:spPr>
                <a:xfrm>
                  <a:off x="719667" y="515603"/>
                  <a:ext cx="228601" cy="237930"/>
                </a:xfrm>
                <a:prstGeom prst="ellipse">
                  <a:avLst/>
                </a:prstGeom>
                <a:solidFill>
                  <a:schemeClr val="accent5"/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00"/>
              <p:cNvGrpSpPr/>
              <p:nvPr/>
            </p:nvGrpSpPr>
            <p:grpSpPr>
              <a:xfrm rot="16726032">
                <a:off x="796822" y="350059"/>
                <a:ext cx="360072" cy="364931"/>
                <a:chOff x="626533" y="490201"/>
                <a:chExt cx="360072" cy="364931"/>
              </a:xfrm>
            </p:grpSpPr>
            <p:sp>
              <p:nvSpPr>
                <p:cNvPr id="82" name="Freeform 138"/>
                <p:cNvSpPr/>
                <p:nvPr/>
              </p:nvSpPr>
              <p:spPr>
                <a:xfrm>
                  <a:off x="626533" y="490201"/>
                  <a:ext cx="360072" cy="364931"/>
                </a:xfrm>
                <a:custGeom>
                  <a:avLst/>
                  <a:gdLst>
                    <a:gd name="connsiteX0" fmla="*/ 23563 w 197368"/>
                    <a:gd name="connsiteY0" fmla="*/ 60131 h 207818"/>
                    <a:gd name="connsiteX1" fmla="*/ 108230 w 197368"/>
                    <a:gd name="connsiteY1" fmla="*/ 865 h 207818"/>
                    <a:gd name="connsiteX2" fmla="*/ 192896 w 197368"/>
                    <a:gd name="connsiteY2" fmla="*/ 34731 h 207818"/>
                    <a:gd name="connsiteX3" fmla="*/ 167496 w 197368"/>
                    <a:gd name="connsiteY3" fmla="*/ 161731 h 207818"/>
                    <a:gd name="connsiteX4" fmla="*/ 15096 w 197368"/>
                    <a:gd name="connsiteY4" fmla="*/ 204065 h 207818"/>
                    <a:gd name="connsiteX5" fmla="*/ 23563 w 197368"/>
                    <a:gd name="connsiteY5" fmla="*/ 60131 h 207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97368" h="207818">
                      <a:moveTo>
                        <a:pt x="23563" y="60131"/>
                      </a:moveTo>
                      <a:cubicBezTo>
                        <a:pt x="39085" y="26264"/>
                        <a:pt x="80008" y="5098"/>
                        <a:pt x="108230" y="865"/>
                      </a:cubicBezTo>
                      <a:cubicBezTo>
                        <a:pt x="136452" y="-3368"/>
                        <a:pt x="183018" y="7920"/>
                        <a:pt x="192896" y="34731"/>
                      </a:cubicBezTo>
                      <a:cubicBezTo>
                        <a:pt x="202774" y="61542"/>
                        <a:pt x="197129" y="133509"/>
                        <a:pt x="167496" y="161731"/>
                      </a:cubicBezTo>
                      <a:cubicBezTo>
                        <a:pt x="137863" y="189953"/>
                        <a:pt x="46140" y="218176"/>
                        <a:pt x="15096" y="204065"/>
                      </a:cubicBezTo>
                      <a:cubicBezTo>
                        <a:pt x="-15948" y="189954"/>
                        <a:pt x="8041" y="93998"/>
                        <a:pt x="23563" y="60131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3" name="Oval 139"/>
                <p:cNvSpPr/>
                <p:nvPr/>
              </p:nvSpPr>
              <p:spPr>
                <a:xfrm>
                  <a:off x="719667" y="515603"/>
                  <a:ext cx="228601" cy="237930"/>
                </a:xfrm>
                <a:prstGeom prst="ellipse">
                  <a:avLst/>
                </a:prstGeom>
                <a:solidFill>
                  <a:schemeClr val="accent5"/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57" name="Freeform 101"/>
              <p:cNvSpPr/>
              <p:nvPr/>
            </p:nvSpPr>
            <p:spPr>
              <a:xfrm>
                <a:off x="635000" y="685721"/>
                <a:ext cx="511461" cy="457279"/>
              </a:xfrm>
              <a:custGeom>
                <a:avLst/>
                <a:gdLst>
                  <a:gd name="connsiteX0" fmla="*/ 0 w 511461"/>
                  <a:gd name="connsiteY0" fmla="*/ 33946 h 457279"/>
                  <a:gd name="connsiteX1" fmla="*/ 160867 w 511461"/>
                  <a:gd name="connsiteY1" fmla="*/ 79 h 457279"/>
                  <a:gd name="connsiteX2" fmla="*/ 287867 w 511461"/>
                  <a:gd name="connsiteY2" fmla="*/ 42412 h 457279"/>
                  <a:gd name="connsiteX3" fmla="*/ 482600 w 511461"/>
                  <a:gd name="connsiteY3" fmla="*/ 135546 h 457279"/>
                  <a:gd name="connsiteX4" fmla="*/ 491067 w 511461"/>
                  <a:gd name="connsiteY4" fmla="*/ 313346 h 457279"/>
                  <a:gd name="connsiteX5" fmla="*/ 296333 w 511461"/>
                  <a:gd name="connsiteY5" fmla="*/ 423412 h 457279"/>
                  <a:gd name="connsiteX6" fmla="*/ 143933 w 511461"/>
                  <a:gd name="connsiteY6" fmla="*/ 457279 h 4572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11461" h="457279">
                    <a:moveTo>
                      <a:pt x="0" y="33946"/>
                    </a:moveTo>
                    <a:cubicBezTo>
                      <a:pt x="56444" y="16307"/>
                      <a:pt x="112889" y="-1332"/>
                      <a:pt x="160867" y="79"/>
                    </a:cubicBezTo>
                    <a:cubicBezTo>
                      <a:pt x="208845" y="1490"/>
                      <a:pt x="234245" y="19834"/>
                      <a:pt x="287867" y="42412"/>
                    </a:cubicBezTo>
                    <a:cubicBezTo>
                      <a:pt x="341489" y="64990"/>
                      <a:pt x="448733" y="90390"/>
                      <a:pt x="482600" y="135546"/>
                    </a:cubicBezTo>
                    <a:cubicBezTo>
                      <a:pt x="516467" y="180702"/>
                      <a:pt x="522111" y="265368"/>
                      <a:pt x="491067" y="313346"/>
                    </a:cubicBezTo>
                    <a:cubicBezTo>
                      <a:pt x="460023" y="361324"/>
                      <a:pt x="354189" y="399423"/>
                      <a:pt x="296333" y="423412"/>
                    </a:cubicBezTo>
                    <a:cubicBezTo>
                      <a:pt x="238477" y="447401"/>
                      <a:pt x="191205" y="452340"/>
                      <a:pt x="143933" y="457279"/>
                    </a:cubicBezTo>
                  </a:path>
                </a:pathLst>
              </a:custGeom>
              <a:ln w="12700" cmpd="sng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102"/>
              <p:cNvSpPr/>
              <p:nvPr/>
            </p:nvSpPr>
            <p:spPr>
              <a:xfrm>
                <a:off x="1049867" y="330200"/>
                <a:ext cx="256848" cy="1117600"/>
              </a:xfrm>
              <a:custGeom>
                <a:avLst/>
                <a:gdLst>
                  <a:gd name="connsiteX0" fmla="*/ 0 w 256848"/>
                  <a:gd name="connsiteY0" fmla="*/ 0 h 1117600"/>
                  <a:gd name="connsiteX1" fmla="*/ 93133 w 256848"/>
                  <a:gd name="connsiteY1" fmla="*/ 67733 h 1117600"/>
                  <a:gd name="connsiteX2" fmla="*/ 152400 w 256848"/>
                  <a:gd name="connsiteY2" fmla="*/ 211667 h 1117600"/>
                  <a:gd name="connsiteX3" fmla="*/ 152400 w 256848"/>
                  <a:gd name="connsiteY3" fmla="*/ 389467 h 1117600"/>
                  <a:gd name="connsiteX4" fmla="*/ 93133 w 256848"/>
                  <a:gd name="connsiteY4" fmla="*/ 457200 h 1117600"/>
                  <a:gd name="connsiteX5" fmla="*/ 143933 w 256848"/>
                  <a:gd name="connsiteY5" fmla="*/ 575733 h 1117600"/>
                  <a:gd name="connsiteX6" fmla="*/ 110066 w 256848"/>
                  <a:gd name="connsiteY6" fmla="*/ 694267 h 1117600"/>
                  <a:gd name="connsiteX7" fmla="*/ 194733 w 256848"/>
                  <a:gd name="connsiteY7" fmla="*/ 778933 h 1117600"/>
                  <a:gd name="connsiteX8" fmla="*/ 254000 w 256848"/>
                  <a:gd name="connsiteY8" fmla="*/ 846667 h 1117600"/>
                  <a:gd name="connsiteX9" fmla="*/ 245533 w 256848"/>
                  <a:gd name="connsiteY9" fmla="*/ 1049867 h 1117600"/>
                  <a:gd name="connsiteX10" fmla="*/ 228600 w 256848"/>
                  <a:gd name="connsiteY10" fmla="*/ 1117600 h 111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6848" h="1117600">
                    <a:moveTo>
                      <a:pt x="0" y="0"/>
                    </a:moveTo>
                    <a:cubicBezTo>
                      <a:pt x="33866" y="16227"/>
                      <a:pt x="67733" y="32455"/>
                      <a:pt x="93133" y="67733"/>
                    </a:cubicBezTo>
                    <a:cubicBezTo>
                      <a:pt x="118533" y="103011"/>
                      <a:pt x="142522" y="158045"/>
                      <a:pt x="152400" y="211667"/>
                    </a:cubicBezTo>
                    <a:cubicBezTo>
                      <a:pt x="162278" y="265289"/>
                      <a:pt x="162278" y="348545"/>
                      <a:pt x="152400" y="389467"/>
                    </a:cubicBezTo>
                    <a:cubicBezTo>
                      <a:pt x="142522" y="430389"/>
                      <a:pt x="94544" y="426156"/>
                      <a:pt x="93133" y="457200"/>
                    </a:cubicBezTo>
                    <a:cubicBezTo>
                      <a:pt x="91722" y="488244"/>
                      <a:pt x="141111" y="536222"/>
                      <a:pt x="143933" y="575733"/>
                    </a:cubicBezTo>
                    <a:cubicBezTo>
                      <a:pt x="146755" y="615244"/>
                      <a:pt x="101599" y="660400"/>
                      <a:pt x="110066" y="694267"/>
                    </a:cubicBezTo>
                    <a:cubicBezTo>
                      <a:pt x="118533" y="728134"/>
                      <a:pt x="170744" y="753533"/>
                      <a:pt x="194733" y="778933"/>
                    </a:cubicBezTo>
                    <a:cubicBezTo>
                      <a:pt x="218722" y="804333"/>
                      <a:pt x="245533" y="801511"/>
                      <a:pt x="254000" y="846667"/>
                    </a:cubicBezTo>
                    <a:cubicBezTo>
                      <a:pt x="262467" y="891823"/>
                      <a:pt x="249766" y="1004712"/>
                      <a:pt x="245533" y="1049867"/>
                    </a:cubicBezTo>
                    <a:cubicBezTo>
                      <a:pt x="241300" y="1095022"/>
                      <a:pt x="234950" y="1106311"/>
                      <a:pt x="228600" y="1117600"/>
                    </a:cubicBezTo>
                  </a:path>
                </a:pathLst>
              </a:custGeom>
              <a:ln w="12700" cmpd="sng">
                <a:solidFill>
                  <a:srgbClr val="95373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103"/>
              <p:cNvSpPr/>
              <p:nvPr/>
            </p:nvSpPr>
            <p:spPr>
              <a:xfrm>
                <a:off x="1193211" y="364067"/>
                <a:ext cx="558437" cy="914400"/>
              </a:xfrm>
              <a:custGeom>
                <a:avLst/>
                <a:gdLst>
                  <a:gd name="connsiteX0" fmla="*/ 508589 w 558437"/>
                  <a:gd name="connsiteY0" fmla="*/ 914400 h 914400"/>
                  <a:gd name="connsiteX1" fmla="*/ 550922 w 558437"/>
                  <a:gd name="connsiteY1" fmla="*/ 685800 h 914400"/>
                  <a:gd name="connsiteX2" fmla="*/ 373122 w 558437"/>
                  <a:gd name="connsiteY2" fmla="*/ 592666 h 914400"/>
                  <a:gd name="connsiteX3" fmla="*/ 212256 w 558437"/>
                  <a:gd name="connsiteY3" fmla="*/ 660400 h 914400"/>
                  <a:gd name="connsiteX4" fmla="*/ 127589 w 558437"/>
                  <a:gd name="connsiteY4" fmla="*/ 745066 h 914400"/>
                  <a:gd name="connsiteX5" fmla="*/ 17522 w 558437"/>
                  <a:gd name="connsiteY5" fmla="*/ 668866 h 914400"/>
                  <a:gd name="connsiteX6" fmla="*/ 34456 w 558437"/>
                  <a:gd name="connsiteY6" fmla="*/ 567266 h 914400"/>
                  <a:gd name="connsiteX7" fmla="*/ 589 w 558437"/>
                  <a:gd name="connsiteY7" fmla="*/ 440266 h 914400"/>
                  <a:gd name="connsiteX8" fmla="*/ 68322 w 558437"/>
                  <a:gd name="connsiteY8" fmla="*/ 245533 h 914400"/>
                  <a:gd name="connsiteX9" fmla="*/ 51389 w 558437"/>
                  <a:gd name="connsiteY9" fmla="*/ 0 h 914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58437" h="914400">
                    <a:moveTo>
                      <a:pt x="508589" y="914400"/>
                    </a:moveTo>
                    <a:cubicBezTo>
                      <a:pt x="541044" y="826911"/>
                      <a:pt x="573500" y="739422"/>
                      <a:pt x="550922" y="685800"/>
                    </a:cubicBezTo>
                    <a:cubicBezTo>
                      <a:pt x="528344" y="632178"/>
                      <a:pt x="429566" y="596899"/>
                      <a:pt x="373122" y="592666"/>
                    </a:cubicBezTo>
                    <a:cubicBezTo>
                      <a:pt x="316678" y="588433"/>
                      <a:pt x="253178" y="635000"/>
                      <a:pt x="212256" y="660400"/>
                    </a:cubicBezTo>
                    <a:cubicBezTo>
                      <a:pt x="171334" y="685800"/>
                      <a:pt x="160045" y="743655"/>
                      <a:pt x="127589" y="745066"/>
                    </a:cubicBezTo>
                    <a:cubicBezTo>
                      <a:pt x="95133" y="746477"/>
                      <a:pt x="33044" y="698499"/>
                      <a:pt x="17522" y="668866"/>
                    </a:cubicBezTo>
                    <a:cubicBezTo>
                      <a:pt x="2000" y="639233"/>
                      <a:pt x="37278" y="605366"/>
                      <a:pt x="34456" y="567266"/>
                    </a:cubicBezTo>
                    <a:cubicBezTo>
                      <a:pt x="31634" y="529166"/>
                      <a:pt x="-5055" y="493888"/>
                      <a:pt x="589" y="440266"/>
                    </a:cubicBezTo>
                    <a:cubicBezTo>
                      <a:pt x="6233" y="386644"/>
                      <a:pt x="59855" y="318911"/>
                      <a:pt x="68322" y="245533"/>
                    </a:cubicBezTo>
                    <a:cubicBezTo>
                      <a:pt x="76789" y="172155"/>
                      <a:pt x="51389" y="0"/>
                      <a:pt x="51389" y="0"/>
                    </a:cubicBezTo>
                  </a:path>
                </a:pathLst>
              </a:custGeom>
              <a:ln w="12700" cmpd="sng">
                <a:solidFill>
                  <a:srgbClr val="95373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Chord 104"/>
              <p:cNvSpPr/>
              <p:nvPr/>
            </p:nvSpPr>
            <p:spPr>
              <a:xfrm>
                <a:off x="1735202" y="1027006"/>
                <a:ext cx="84666" cy="87206"/>
              </a:xfrm>
              <a:prstGeom prst="chord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Chord 105"/>
              <p:cNvSpPr/>
              <p:nvPr/>
            </p:nvSpPr>
            <p:spPr>
              <a:xfrm>
                <a:off x="1540440" y="577399"/>
                <a:ext cx="84666" cy="87206"/>
              </a:xfrm>
              <a:prstGeom prst="chord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Chord 106"/>
              <p:cNvSpPr/>
              <p:nvPr/>
            </p:nvSpPr>
            <p:spPr>
              <a:xfrm>
                <a:off x="800721" y="1185403"/>
                <a:ext cx="84666" cy="87206"/>
              </a:xfrm>
              <a:prstGeom prst="chord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Chord 107"/>
              <p:cNvSpPr/>
              <p:nvPr/>
            </p:nvSpPr>
            <p:spPr>
              <a:xfrm>
                <a:off x="1130040" y="320464"/>
                <a:ext cx="84666" cy="87206"/>
              </a:xfrm>
              <a:prstGeom prst="chord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64" name="Group 111"/>
              <p:cNvGrpSpPr/>
              <p:nvPr/>
            </p:nvGrpSpPr>
            <p:grpSpPr>
              <a:xfrm>
                <a:off x="1601323" y="563415"/>
                <a:ext cx="167259" cy="91388"/>
                <a:chOff x="2237271" y="534028"/>
                <a:chExt cx="167259" cy="91388"/>
              </a:xfrm>
            </p:grpSpPr>
            <p:sp>
              <p:nvSpPr>
                <p:cNvPr id="80" name="Regular Pentagon 136"/>
                <p:cNvSpPr/>
                <p:nvPr/>
              </p:nvSpPr>
              <p:spPr>
                <a:xfrm rot="5400000">
                  <a:off x="2318605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1" name="Regular Pentagon 137"/>
                <p:cNvSpPr/>
                <p:nvPr/>
              </p:nvSpPr>
              <p:spPr>
                <a:xfrm rot="16200000" flipH="1">
                  <a:off x="2231809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5" name="Group 112"/>
              <p:cNvGrpSpPr/>
              <p:nvPr/>
            </p:nvGrpSpPr>
            <p:grpSpPr>
              <a:xfrm>
                <a:off x="1793984" y="1007571"/>
                <a:ext cx="167259" cy="91388"/>
                <a:chOff x="2237271" y="534028"/>
                <a:chExt cx="167259" cy="91388"/>
              </a:xfrm>
            </p:grpSpPr>
            <p:sp>
              <p:nvSpPr>
                <p:cNvPr id="78" name="Regular Pentagon 134"/>
                <p:cNvSpPr/>
                <p:nvPr/>
              </p:nvSpPr>
              <p:spPr>
                <a:xfrm rot="5400000">
                  <a:off x="2318605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9" name="Regular Pentagon 135"/>
                <p:cNvSpPr/>
                <p:nvPr/>
              </p:nvSpPr>
              <p:spPr>
                <a:xfrm rot="16200000" flipH="1">
                  <a:off x="2231809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6" name="Group 118"/>
              <p:cNvGrpSpPr/>
              <p:nvPr/>
            </p:nvGrpSpPr>
            <p:grpSpPr>
              <a:xfrm>
                <a:off x="1766451" y="788320"/>
                <a:ext cx="167259" cy="91388"/>
                <a:chOff x="2237271" y="534028"/>
                <a:chExt cx="167259" cy="91388"/>
              </a:xfrm>
            </p:grpSpPr>
            <p:sp>
              <p:nvSpPr>
                <p:cNvPr id="76" name="Regular Pentagon 132"/>
                <p:cNvSpPr/>
                <p:nvPr/>
              </p:nvSpPr>
              <p:spPr>
                <a:xfrm rot="5400000">
                  <a:off x="2318605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7" name="Regular Pentagon 133"/>
                <p:cNvSpPr/>
                <p:nvPr/>
              </p:nvSpPr>
              <p:spPr>
                <a:xfrm rot="16200000" flipH="1">
                  <a:off x="2231809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7" name="Group 121"/>
              <p:cNvGrpSpPr/>
              <p:nvPr/>
            </p:nvGrpSpPr>
            <p:grpSpPr>
              <a:xfrm>
                <a:off x="1084713" y="241351"/>
                <a:ext cx="167259" cy="91388"/>
                <a:chOff x="2237271" y="534028"/>
                <a:chExt cx="167259" cy="91388"/>
              </a:xfrm>
            </p:grpSpPr>
            <p:sp>
              <p:nvSpPr>
                <p:cNvPr id="74" name="Regular Pentagon 130"/>
                <p:cNvSpPr/>
                <p:nvPr/>
              </p:nvSpPr>
              <p:spPr>
                <a:xfrm rot="5400000">
                  <a:off x="2318605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5" name="Regular Pentagon 131"/>
                <p:cNvSpPr/>
                <p:nvPr/>
              </p:nvSpPr>
              <p:spPr>
                <a:xfrm rot="16200000" flipH="1">
                  <a:off x="2231809" y="539490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22"/>
              <p:cNvGrpSpPr/>
              <p:nvPr/>
            </p:nvGrpSpPr>
            <p:grpSpPr>
              <a:xfrm>
                <a:off x="616374" y="553307"/>
                <a:ext cx="167254" cy="91388"/>
                <a:chOff x="2302275" y="546716"/>
                <a:chExt cx="167254" cy="91388"/>
              </a:xfrm>
            </p:grpSpPr>
            <p:sp>
              <p:nvSpPr>
                <p:cNvPr id="72" name="Regular Pentagon 128"/>
                <p:cNvSpPr/>
                <p:nvPr/>
              </p:nvSpPr>
              <p:spPr>
                <a:xfrm rot="5400000">
                  <a:off x="2383604" y="552178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3" name="Regular Pentagon 129"/>
                <p:cNvSpPr/>
                <p:nvPr/>
              </p:nvSpPr>
              <p:spPr>
                <a:xfrm rot="16200000" flipH="1">
                  <a:off x="2296813" y="552178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9" name="Group 123"/>
              <p:cNvGrpSpPr/>
              <p:nvPr/>
            </p:nvGrpSpPr>
            <p:grpSpPr>
              <a:xfrm>
                <a:off x="627552" y="1187542"/>
                <a:ext cx="167253" cy="91388"/>
                <a:chOff x="2298354" y="572092"/>
                <a:chExt cx="167253" cy="91388"/>
              </a:xfrm>
            </p:grpSpPr>
            <p:sp>
              <p:nvSpPr>
                <p:cNvPr id="70" name="Regular Pentagon 126"/>
                <p:cNvSpPr/>
                <p:nvPr/>
              </p:nvSpPr>
              <p:spPr>
                <a:xfrm rot="5400000">
                  <a:off x="2379682" y="577554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1" name="Regular Pentagon 127"/>
                <p:cNvSpPr/>
                <p:nvPr/>
              </p:nvSpPr>
              <p:spPr>
                <a:xfrm rot="16200000" flipH="1">
                  <a:off x="2292892" y="577554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8" name="TextBox 181"/>
            <p:cNvSpPr txBox="1"/>
            <p:nvPr/>
          </p:nvSpPr>
          <p:spPr>
            <a:xfrm>
              <a:off x="1328846" y="3940716"/>
              <a:ext cx="79060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TNBC biopsy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l 182"/>
            <p:cNvSpPr/>
            <p:nvPr/>
          </p:nvSpPr>
          <p:spPr>
            <a:xfrm>
              <a:off x="1029077" y="2474319"/>
              <a:ext cx="1713342" cy="1441987"/>
            </a:xfrm>
            <a:prstGeom prst="ellipse">
              <a:avLst/>
            </a:prstGeom>
            <a:noFill/>
            <a:ln>
              <a:solidFill>
                <a:srgbClr val="000000"/>
              </a:solidFill>
              <a:prstDash val="sys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Groupe 9"/>
            <p:cNvGrpSpPr/>
            <p:nvPr/>
          </p:nvGrpSpPr>
          <p:grpSpPr>
            <a:xfrm>
              <a:off x="3516742" y="3757283"/>
              <a:ext cx="1087918" cy="200055"/>
              <a:chOff x="3268170" y="8272494"/>
              <a:chExt cx="1087918" cy="200055"/>
            </a:xfrm>
          </p:grpSpPr>
          <p:grpSp>
            <p:nvGrpSpPr>
              <p:cNvPr id="48" name="Group 169"/>
              <p:cNvGrpSpPr/>
              <p:nvPr/>
            </p:nvGrpSpPr>
            <p:grpSpPr>
              <a:xfrm>
                <a:off x="3268170" y="8355082"/>
                <a:ext cx="179731" cy="91470"/>
                <a:chOff x="751841" y="1751266"/>
                <a:chExt cx="167262" cy="91388"/>
              </a:xfrm>
            </p:grpSpPr>
            <p:sp>
              <p:nvSpPr>
                <p:cNvPr id="50" name="Regular Pentagon 170"/>
                <p:cNvSpPr/>
                <p:nvPr/>
              </p:nvSpPr>
              <p:spPr>
                <a:xfrm rot="5400000">
                  <a:off x="833178" y="1756728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" name="Regular Pentagon 171"/>
                <p:cNvSpPr/>
                <p:nvPr/>
              </p:nvSpPr>
              <p:spPr>
                <a:xfrm rot="16200000" flipH="1">
                  <a:off x="746379" y="1756728"/>
                  <a:ext cx="91388" cy="80463"/>
                </a:xfrm>
                <a:prstGeom prst="pentagon">
                  <a:avLst/>
                </a:prstGeom>
                <a:solidFill>
                  <a:schemeClr val="accent5"/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9" name="TextBox 178"/>
              <p:cNvSpPr txBox="1"/>
              <p:nvPr/>
            </p:nvSpPr>
            <p:spPr>
              <a:xfrm>
                <a:off x="3409995" y="8272494"/>
                <a:ext cx="946093" cy="200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700" dirty="0">
                    <a:latin typeface="Arial" panose="020B0604020202020204" pitchFamily="34" charset="0"/>
                    <a:cs typeface="Arial" panose="020B0604020202020204" pitchFamily="34" charset="0"/>
                  </a:rPr>
                  <a:t>NH2-reactive biotin</a:t>
                </a:r>
              </a:p>
            </p:txBody>
          </p:sp>
        </p:grpSp>
        <p:grpSp>
          <p:nvGrpSpPr>
            <p:cNvPr id="11" name="Groupe 10"/>
            <p:cNvGrpSpPr/>
            <p:nvPr/>
          </p:nvGrpSpPr>
          <p:grpSpPr>
            <a:xfrm>
              <a:off x="3438861" y="4034485"/>
              <a:ext cx="1153861" cy="200055"/>
              <a:chOff x="4827853" y="8177244"/>
              <a:chExt cx="1153861" cy="200055"/>
            </a:xfrm>
          </p:grpSpPr>
          <p:sp>
            <p:nvSpPr>
              <p:cNvPr id="46" name="Freeform 179"/>
              <p:cNvSpPr/>
              <p:nvPr/>
            </p:nvSpPr>
            <p:spPr>
              <a:xfrm>
                <a:off x="4827853" y="8284670"/>
                <a:ext cx="272934" cy="90130"/>
              </a:xfrm>
              <a:custGeom>
                <a:avLst/>
                <a:gdLst>
                  <a:gd name="connsiteX0" fmla="*/ 0 w 254000"/>
                  <a:gd name="connsiteY0" fmla="*/ 84666 h 90049"/>
                  <a:gd name="connsiteX1" fmla="*/ 50800 w 254000"/>
                  <a:gd name="connsiteY1" fmla="*/ 16933 h 90049"/>
                  <a:gd name="connsiteX2" fmla="*/ 135467 w 254000"/>
                  <a:gd name="connsiteY2" fmla="*/ 84666 h 90049"/>
                  <a:gd name="connsiteX3" fmla="*/ 186267 w 254000"/>
                  <a:gd name="connsiteY3" fmla="*/ 76200 h 90049"/>
                  <a:gd name="connsiteX4" fmla="*/ 254000 w 254000"/>
                  <a:gd name="connsiteY4" fmla="*/ 0 h 90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4000" h="90049">
                    <a:moveTo>
                      <a:pt x="0" y="84666"/>
                    </a:moveTo>
                    <a:cubicBezTo>
                      <a:pt x="14111" y="50799"/>
                      <a:pt x="28222" y="16933"/>
                      <a:pt x="50800" y="16933"/>
                    </a:cubicBezTo>
                    <a:cubicBezTo>
                      <a:pt x="73378" y="16933"/>
                      <a:pt x="112889" y="74788"/>
                      <a:pt x="135467" y="84666"/>
                    </a:cubicBezTo>
                    <a:cubicBezTo>
                      <a:pt x="158045" y="94544"/>
                      <a:pt x="166512" y="90311"/>
                      <a:pt x="186267" y="76200"/>
                    </a:cubicBezTo>
                    <a:cubicBezTo>
                      <a:pt x="206022" y="62089"/>
                      <a:pt x="254000" y="0"/>
                      <a:pt x="254000" y="0"/>
                    </a:cubicBezTo>
                  </a:path>
                </a:pathLst>
              </a:custGeom>
              <a:ln w="12700" cmpd="sng">
                <a:solidFill>
                  <a:srgbClr val="8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TextBox 180"/>
              <p:cNvSpPr txBox="1"/>
              <p:nvPr/>
            </p:nvSpPr>
            <p:spPr>
              <a:xfrm>
                <a:off x="5043637" y="8177244"/>
                <a:ext cx="938077" cy="200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700" dirty="0">
                    <a:latin typeface="Arial" panose="020B0604020202020204" pitchFamily="34" charset="0"/>
                    <a:cs typeface="Arial" panose="020B0604020202020204" pitchFamily="34" charset="0"/>
                  </a:rPr>
                  <a:t>e</a:t>
                </a:r>
                <a:r>
                  <a:rPr lang="en-US" sz="7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xtracellular </a:t>
                </a:r>
                <a:r>
                  <a:rPr lang="en-US" sz="700" dirty="0">
                    <a:latin typeface="Arial" panose="020B0604020202020204" pitchFamily="34" charset="0"/>
                    <a:cs typeface="Arial" panose="020B0604020202020204" pitchFamily="34" charset="0"/>
                  </a:rPr>
                  <a:t>matrix</a:t>
                </a:r>
              </a:p>
            </p:txBody>
          </p:sp>
        </p:grpSp>
        <p:grpSp>
          <p:nvGrpSpPr>
            <p:cNvPr id="12" name="Groupe 11"/>
            <p:cNvGrpSpPr/>
            <p:nvPr/>
          </p:nvGrpSpPr>
          <p:grpSpPr>
            <a:xfrm>
              <a:off x="3569286" y="3898013"/>
              <a:ext cx="956772" cy="200055"/>
              <a:chOff x="3277079" y="8496239"/>
              <a:chExt cx="956772" cy="200055"/>
            </a:xfrm>
          </p:grpSpPr>
          <p:sp>
            <p:nvSpPr>
              <p:cNvPr id="44" name="Oval 201"/>
              <p:cNvSpPr/>
              <p:nvPr/>
            </p:nvSpPr>
            <p:spPr>
              <a:xfrm>
                <a:off x="3277079" y="8586173"/>
                <a:ext cx="80337" cy="8521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62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TextBox 202"/>
              <p:cNvSpPr txBox="1"/>
              <p:nvPr/>
            </p:nvSpPr>
            <p:spPr>
              <a:xfrm>
                <a:off x="3365955" y="8496239"/>
                <a:ext cx="86789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dirty="0">
                    <a:latin typeface="Arial" panose="020B0604020202020204" pitchFamily="34" charset="0"/>
                    <a:cs typeface="Arial" panose="020B0604020202020204" pitchFamily="34" charset="0"/>
                  </a:rPr>
                  <a:t>streptavidin</a:t>
                </a:r>
              </a:p>
            </p:txBody>
          </p:sp>
        </p:grpSp>
        <p:sp>
          <p:nvSpPr>
            <p:cNvPr id="13" name="Chord 106"/>
            <p:cNvSpPr/>
            <p:nvPr/>
          </p:nvSpPr>
          <p:spPr>
            <a:xfrm>
              <a:off x="1314808" y="2979942"/>
              <a:ext cx="90977" cy="87285"/>
            </a:xfrm>
            <a:prstGeom prst="chord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49"/>
            <p:cNvSpPr txBox="1"/>
            <p:nvPr/>
          </p:nvSpPr>
          <p:spPr>
            <a:xfrm>
              <a:off x="2704286" y="3200828"/>
              <a:ext cx="36740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Arial" panose="020B0604020202020204" pitchFamily="34" charset="0"/>
                  <a:cs typeface="Arial" panose="020B0604020202020204" pitchFamily="34" charset="0"/>
                </a:rPr>
                <a:t>l</a:t>
              </a:r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yse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85"/>
            <p:cNvSpPr txBox="1"/>
            <p:nvPr/>
          </p:nvSpPr>
          <p:spPr>
            <a:xfrm>
              <a:off x="2967469" y="3385507"/>
              <a:ext cx="52931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apture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Box 187"/>
            <p:cNvSpPr txBox="1"/>
            <p:nvPr/>
          </p:nvSpPr>
          <p:spPr>
            <a:xfrm>
              <a:off x="3460692" y="3183766"/>
              <a:ext cx="40908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en-US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lute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hord 188"/>
            <p:cNvSpPr/>
            <p:nvPr/>
          </p:nvSpPr>
          <p:spPr>
            <a:xfrm flipH="1">
              <a:off x="3930612" y="3268235"/>
              <a:ext cx="90978" cy="87284"/>
            </a:xfrm>
            <a:prstGeom prst="chord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Chord 189"/>
            <p:cNvSpPr/>
            <p:nvPr/>
          </p:nvSpPr>
          <p:spPr>
            <a:xfrm flipH="1">
              <a:off x="4071289" y="3209620"/>
              <a:ext cx="90978" cy="87284"/>
            </a:xfrm>
            <a:prstGeom prst="chord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Chord 190"/>
            <p:cNvSpPr/>
            <p:nvPr/>
          </p:nvSpPr>
          <p:spPr>
            <a:xfrm flipH="1">
              <a:off x="3837115" y="3177678"/>
              <a:ext cx="90978" cy="87284"/>
            </a:xfrm>
            <a:prstGeom prst="chord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0" name="Groupe 19"/>
            <p:cNvGrpSpPr/>
            <p:nvPr/>
          </p:nvGrpSpPr>
          <p:grpSpPr>
            <a:xfrm>
              <a:off x="3042112" y="3005446"/>
              <a:ext cx="457823" cy="418515"/>
              <a:chOff x="3077666" y="5549930"/>
              <a:chExt cx="457823" cy="418515"/>
            </a:xfrm>
          </p:grpSpPr>
          <p:grpSp>
            <p:nvGrpSpPr>
              <p:cNvPr id="26" name="Group 152"/>
              <p:cNvGrpSpPr/>
              <p:nvPr/>
            </p:nvGrpSpPr>
            <p:grpSpPr>
              <a:xfrm flipH="1">
                <a:off x="3290341" y="5714053"/>
                <a:ext cx="245148" cy="101281"/>
                <a:chOff x="2683934" y="285951"/>
                <a:chExt cx="228142" cy="101190"/>
              </a:xfrm>
            </p:grpSpPr>
            <p:sp>
              <p:nvSpPr>
                <p:cNvPr id="40" name="Chord 164"/>
                <p:cNvSpPr/>
                <p:nvPr/>
              </p:nvSpPr>
              <p:spPr>
                <a:xfrm>
                  <a:off x="2683934" y="299935"/>
                  <a:ext cx="84666" cy="87206"/>
                </a:xfrm>
                <a:prstGeom prst="chord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41" name="Group 165"/>
                <p:cNvGrpSpPr/>
                <p:nvPr/>
              </p:nvGrpSpPr>
              <p:grpSpPr>
                <a:xfrm>
                  <a:off x="2744817" y="285951"/>
                  <a:ext cx="167259" cy="91388"/>
                  <a:chOff x="2237271" y="534028"/>
                  <a:chExt cx="167259" cy="91388"/>
                </a:xfrm>
              </p:grpSpPr>
              <p:sp>
                <p:nvSpPr>
                  <p:cNvPr id="42" name="Regular Pentagon 166"/>
                  <p:cNvSpPr/>
                  <p:nvPr/>
                </p:nvSpPr>
                <p:spPr>
                  <a:xfrm rot="5400000">
                    <a:off x="2318605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chemeClr val="tx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3" name="Regular Pentagon 167"/>
                  <p:cNvSpPr/>
                  <p:nvPr/>
                </p:nvSpPr>
                <p:spPr>
                  <a:xfrm rot="16200000" flipH="1">
                    <a:off x="2231809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rgbClr val="000000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7" name="Oval 32"/>
              <p:cNvSpPr/>
              <p:nvPr/>
            </p:nvSpPr>
            <p:spPr>
              <a:xfrm>
                <a:off x="3077666" y="5615983"/>
                <a:ext cx="80337" cy="8521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62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Oval 183"/>
              <p:cNvSpPr/>
              <p:nvPr/>
            </p:nvSpPr>
            <p:spPr>
              <a:xfrm>
                <a:off x="3194897" y="5714053"/>
                <a:ext cx="80337" cy="8521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62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Oval 184"/>
              <p:cNvSpPr/>
              <p:nvPr/>
            </p:nvSpPr>
            <p:spPr>
              <a:xfrm>
                <a:off x="3089389" y="5826998"/>
                <a:ext cx="80337" cy="85214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62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30" name="Group 191"/>
              <p:cNvGrpSpPr/>
              <p:nvPr/>
            </p:nvGrpSpPr>
            <p:grpSpPr>
              <a:xfrm flipH="1">
                <a:off x="3137941" y="5549930"/>
                <a:ext cx="245148" cy="101281"/>
                <a:chOff x="2683934" y="285951"/>
                <a:chExt cx="228142" cy="101190"/>
              </a:xfrm>
            </p:grpSpPr>
            <p:sp>
              <p:nvSpPr>
                <p:cNvPr id="36" name="Chord 192"/>
                <p:cNvSpPr/>
                <p:nvPr/>
              </p:nvSpPr>
              <p:spPr>
                <a:xfrm>
                  <a:off x="2683934" y="299935"/>
                  <a:ext cx="84666" cy="87206"/>
                </a:xfrm>
                <a:prstGeom prst="chord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7" name="Group 193"/>
                <p:cNvGrpSpPr/>
                <p:nvPr/>
              </p:nvGrpSpPr>
              <p:grpSpPr>
                <a:xfrm>
                  <a:off x="2744817" y="285951"/>
                  <a:ext cx="167259" cy="91388"/>
                  <a:chOff x="2237271" y="534028"/>
                  <a:chExt cx="167259" cy="91388"/>
                </a:xfrm>
              </p:grpSpPr>
              <p:sp>
                <p:nvSpPr>
                  <p:cNvPr id="38" name="Regular Pentagon 194"/>
                  <p:cNvSpPr/>
                  <p:nvPr/>
                </p:nvSpPr>
                <p:spPr>
                  <a:xfrm rot="5400000">
                    <a:off x="2318605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chemeClr val="tx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9" name="Regular Pentagon 195"/>
                  <p:cNvSpPr/>
                  <p:nvPr/>
                </p:nvSpPr>
                <p:spPr>
                  <a:xfrm rot="16200000" flipH="1">
                    <a:off x="2231809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rgbClr val="000000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31" name="Group 196"/>
              <p:cNvGrpSpPr/>
              <p:nvPr/>
            </p:nvGrpSpPr>
            <p:grpSpPr>
              <a:xfrm flipH="1">
                <a:off x="3171346" y="5867164"/>
                <a:ext cx="245148" cy="101281"/>
                <a:chOff x="2683934" y="285951"/>
                <a:chExt cx="228142" cy="101190"/>
              </a:xfrm>
            </p:grpSpPr>
            <p:sp>
              <p:nvSpPr>
                <p:cNvPr id="32" name="Chord 197"/>
                <p:cNvSpPr/>
                <p:nvPr/>
              </p:nvSpPr>
              <p:spPr>
                <a:xfrm>
                  <a:off x="2683934" y="299935"/>
                  <a:ext cx="84666" cy="87206"/>
                </a:xfrm>
                <a:prstGeom prst="chord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15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3" name="Group 198"/>
                <p:cNvGrpSpPr/>
                <p:nvPr/>
              </p:nvGrpSpPr>
              <p:grpSpPr>
                <a:xfrm>
                  <a:off x="2744817" y="285951"/>
                  <a:ext cx="167259" cy="91388"/>
                  <a:chOff x="2237271" y="534028"/>
                  <a:chExt cx="167259" cy="91388"/>
                </a:xfrm>
              </p:grpSpPr>
              <p:sp>
                <p:nvSpPr>
                  <p:cNvPr id="34" name="Regular Pentagon 199"/>
                  <p:cNvSpPr/>
                  <p:nvPr/>
                </p:nvSpPr>
                <p:spPr>
                  <a:xfrm rot="5400000">
                    <a:off x="2318605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chemeClr val="tx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5" name="Regular Pentagon 200"/>
                  <p:cNvSpPr/>
                  <p:nvPr/>
                </p:nvSpPr>
                <p:spPr>
                  <a:xfrm rot="16200000" flipH="1">
                    <a:off x="2231809" y="539490"/>
                    <a:ext cx="91388" cy="80463"/>
                  </a:xfrm>
                  <a:prstGeom prst="pentagon">
                    <a:avLst/>
                  </a:prstGeom>
                  <a:solidFill>
                    <a:schemeClr val="accent5"/>
                  </a:solidFill>
                  <a:ln>
                    <a:solidFill>
                      <a:srgbClr val="000000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15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21" name="Down Arrow 186"/>
            <p:cNvSpPr/>
            <p:nvPr/>
          </p:nvSpPr>
          <p:spPr>
            <a:xfrm>
              <a:off x="4116325" y="3554677"/>
              <a:ext cx="54000" cy="197118"/>
            </a:xfrm>
            <a:prstGeom prst="downArrow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>
                <a:rot lat="5400000" lon="0" rev="0"/>
              </a:camera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lèche droite 21"/>
            <p:cNvSpPr/>
            <p:nvPr/>
          </p:nvSpPr>
          <p:spPr>
            <a:xfrm flipV="1">
              <a:off x="2777385" y="3223786"/>
              <a:ext cx="216000" cy="3600"/>
            </a:xfrm>
            <a:prstGeom prst="rightArrow">
              <a:avLst/>
            </a:prstGeom>
            <a:solidFill>
              <a:schemeClr val="tx1"/>
            </a:solidFill>
            <a:ln w="1270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lèche droite 22"/>
            <p:cNvSpPr/>
            <p:nvPr/>
          </p:nvSpPr>
          <p:spPr>
            <a:xfrm flipV="1">
              <a:off x="3551985" y="3223398"/>
              <a:ext cx="216000" cy="3600"/>
            </a:xfrm>
            <a:prstGeom prst="rightArrow">
              <a:avLst/>
            </a:prstGeom>
            <a:solidFill>
              <a:schemeClr val="tx1"/>
            </a:solidFill>
            <a:ln w="1270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83384" y="2367789"/>
              <a:ext cx="3601595" cy="1900465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1029982" y="2377963"/>
              <a:ext cx="18473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fr-FR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46960" y="4514083"/>
            <a:ext cx="587464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Figure S2. 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Schematic overview of the </a:t>
            </a:r>
            <a:r>
              <a:rPr lang="en-US" sz="1100" b="1" dirty="0" err="1">
                <a:solidFill>
                  <a:srgbClr val="000000"/>
                </a:solidFill>
                <a:latin typeface="Times" panose="0202060306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biotinylation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method used for the identification of accessible proteins in TNBC samples</a:t>
            </a:r>
            <a:r>
              <a:rPr lang="en-US" sz="1100" dirty="0">
                <a:solidFill>
                  <a:srgbClr val="000000"/>
                </a:solidFill>
                <a:latin typeface="Times" panose="0202060306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fr-FR" sz="1100" dirty="0">
              <a:latin typeface="Times" panose="0202060306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79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65544</TotalTime>
  <Words>34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Thème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3257</cp:revision>
  <cp:lastPrinted>2018-07-27T10:11:24Z</cp:lastPrinted>
  <dcterms:created xsi:type="dcterms:W3CDTF">2014-07-30T15:16:58Z</dcterms:created>
  <dcterms:modified xsi:type="dcterms:W3CDTF">2019-01-18T23:53:43Z</dcterms:modified>
</cp:coreProperties>
</file>