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tif" ContentType="image/tif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4" r:id="rId2"/>
    <p:sldId id="266" r:id="rId3"/>
    <p:sldId id="265" r:id="rId4"/>
    <p:sldId id="267" r:id="rId5"/>
    <p:sldId id="270" r:id="rId6"/>
    <p:sldId id="271" r:id="rId7"/>
    <p:sldId id="269" r:id="rId8"/>
  </p:sldIdLst>
  <p:sldSz cx="7315200" cy="96012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19"/>
    <p:restoredTop sz="94567"/>
  </p:normalViewPr>
  <p:slideViewPr>
    <p:cSldViewPr snapToGrid="0" snapToObjects="1">
      <p:cViewPr>
        <p:scale>
          <a:sx n="100" d="100"/>
          <a:sy n="100" d="100"/>
        </p:scale>
        <p:origin x="-1784" y="1392"/>
      </p:cViewPr>
      <p:guideLst>
        <p:guide orient="horz" pos="3024"/>
        <p:guide pos="23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48" d="100"/>
          <a:sy n="48" d="100"/>
        </p:scale>
        <p:origin x="-67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4D83E7-C575-42F4-BFC4-EA43F2EC8EC5}" type="datetimeFigureOut">
              <a:rPr lang="en-US" smtClean="0"/>
              <a:t>12/10/18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685800"/>
            <a:ext cx="2613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BE086-612E-4817-AAE7-9CB0D15E76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566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BE086-612E-4817-AAE7-9CB0D15E76B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stats on mouse, tumor </a:t>
            </a:r>
            <a:r>
              <a:rPr lang="en-US" dirty="0" err="1"/>
              <a:t>vs</a:t>
            </a:r>
            <a:r>
              <a:rPr lang="en-US"/>
              <a:t> human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BE086-612E-4817-AAE7-9CB0D15E76B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062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stats on mouse, tumor </a:t>
            </a:r>
            <a:r>
              <a:rPr lang="en-US" dirty="0" err="1"/>
              <a:t>vs</a:t>
            </a:r>
            <a:r>
              <a:rPr lang="en-US"/>
              <a:t> human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BE086-612E-4817-AAE7-9CB0D15E76B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062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BE086-612E-4817-AAE7-9CB0D15E76B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82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1571308"/>
            <a:ext cx="6217920" cy="3342640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42853"/>
            <a:ext cx="5486400" cy="2318067"/>
          </a:xfrm>
        </p:spPr>
        <p:txBody>
          <a:bodyPr/>
          <a:lstStyle>
            <a:lvl1pPr marL="0" indent="0" algn="ctr">
              <a:buNone/>
              <a:defRPr sz="1920"/>
            </a:lvl1pPr>
            <a:lvl2pPr marL="365760" indent="0" algn="ctr">
              <a:buNone/>
              <a:defRPr sz="1600"/>
            </a:lvl2pPr>
            <a:lvl3pPr marL="731520" indent="0" algn="ctr">
              <a:buNone/>
              <a:defRPr sz="1440"/>
            </a:lvl3pPr>
            <a:lvl4pPr marL="1097280" indent="0" algn="ctr">
              <a:buNone/>
              <a:defRPr sz="1280"/>
            </a:lvl4pPr>
            <a:lvl5pPr marL="1463040" indent="0" algn="ctr">
              <a:buNone/>
              <a:defRPr sz="1280"/>
            </a:lvl5pPr>
            <a:lvl6pPr marL="1828800" indent="0" algn="ctr">
              <a:buNone/>
              <a:defRPr sz="1280"/>
            </a:lvl6pPr>
            <a:lvl7pPr marL="2194560" indent="0" algn="ctr">
              <a:buNone/>
              <a:defRPr sz="1280"/>
            </a:lvl7pPr>
            <a:lvl8pPr marL="2560320" indent="0" algn="ctr">
              <a:buNone/>
              <a:defRPr sz="1280"/>
            </a:lvl8pPr>
            <a:lvl9pPr marL="2926080" indent="0" algn="ctr">
              <a:buNone/>
              <a:defRPr sz="12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61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217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110" y="2393635"/>
            <a:ext cx="6309360" cy="3993832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110" y="6425250"/>
            <a:ext cx="6309360" cy="2100262"/>
          </a:xfrm>
        </p:spPr>
        <p:txBody>
          <a:bodyPr/>
          <a:lstStyle>
            <a:lvl1pPr marL="0" indent="0">
              <a:buNone/>
              <a:defRPr sz="1920">
                <a:solidFill>
                  <a:schemeClr val="tx1"/>
                </a:solidFill>
              </a:defRPr>
            </a:lvl1pPr>
            <a:lvl2pPr marL="3657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3152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3pPr>
            <a:lvl4pPr marL="109728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4pPr>
            <a:lvl5pPr marL="146304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5pPr>
            <a:lvl6pPr marL="182880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6pPr>
            <a:lvl7pPr marL="219456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7pPr>
            <a:lvl8pPr marL="256032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8pPr>
            <a:lvl9pPr marL="292608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9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2555875"/>
            <a:ext cx="310896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03320" y="2555875"/>
            <a:ext cx="310896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6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873" y="511177"/>
            <a:ext cx="630936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874" y="2353628"/>
            <a:ext cx="3094672" cy="1153477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874" y="3507105"/>
            <a:ext cx="3094672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03320" y="2353628"/>
            <a:ext cx="3109913" cy="1153477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03320" y="3507105"/>
            <a:ext cx="3109913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715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618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83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873" y="640080"/>
            <a:ext cx="2359342" cy="2240280"/>
          </a:xfrm>
        </p:spPr>
        <p:txBody>
          <a:bodyPr anchor="b"/>
          <a:lstStyle>
            <a:lvl1pPr>
              <a:defRPr sz="2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9913" y="1382397"/>
            <a:ext cx="3703320" cy="6823075"/>
          </a:xfrm>
        </p:spPr>
        <p:txBody>
          <a:bodyPr/>
          <a:lstStyle>
            <a:lvl1pPr>
              <a:defRPr sz="2560"/>
            </a:lvl1pPr>
            <a:lvl2pPr>
              <a:defRPr sz="2240"/>
            </a:lvl2pPr>
            <a:lvl3pPr>
              <a:defRPr sz="192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873" y="2880360"/>
            <a:ext cx="2359342" cy="5336223"/>
          </a:xfrm>
        </p:spPr>
        <p:txBody>
          <a:bodyPr/>
          <a:lstStyle>
            <a:lvl1pPr marL="0" indent="0">
              <a:buNone/>
              <a:defRPr sz="1280"/>
            </a:lvl1pPr>
            <a:lvl2pPr marL="365760" indent="0">
              <a:buNone/>
              <a:defRPr sz="1120"/>
            </a:lvl2pPr>
            <a:lvl3pPr marL="731520" indent="0">
              <a:buNone/>
              <a:defRPr sz="960"/>
            </a:lvl3pPr>
            <a:lvl4pPr marL="1097280" indent="0">
              <a:buNone/>
              <a:defRPr sz="800"/>
            </a:lvl4pPr>
            <a:lvl5pPr marL="1463040" indent="0">
              <a:buNone/>
              <a:defRPr sz="800"/>
            </a:lvl5pPr>
            <a:lvl6pPr marL="1828800" indent="0">
              <a:buNone/>
              <a:defRPr sz="800"/>
            </a:lvl6pPr>
            <a:lvl7pPr marL="2194560" indent="0">
              <a:buNone/>
              <a:defRPr sz="800"/>
            </a:lvl7pPr>
            <a:lvl8pPr marL="2560320" indent="0">
              <a:buNone/>
              <a:defRPr sz="800"/>
            </a:lvl8pPr>
            <a:lvl9pPr marL="2926080" indent="0">
              <a:buNone/>
              <a:defRPr sz="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217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873" y="640080"/>
            <a:ext cx="2359342" cy="2240280"/>
          </a:xfrm>
        </p:spPr>
        <p:txBody>
          <a:bodyPr anchor="b"/>
          <a:lstStyle>
            <a:lvl1pPr>
              <a:defRPr sz="2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109913" y="1382397"/>
            <a:ext cx="3703320" cy="6823075"/>
          </a:xfrm>
        </p:spPr>
        <p:txBody>
          <a:bodyPr anchor="t"/>
          <a:lstStyle>
            <a:lvl1pPr marL="0" indent="0">
              <a:buNone/>
              <a:defRPr sz="2560"/>
            </a:lvl1pPr>
            <a:lvl2pPr marL="365760" indent="0">
              <a:buNone/>
              <a:defRPr sz="2240"/>
            </a:lvl2pPr>
            <a:lvl3pPr marL="731520" indent="0">
              <a:buNone/>
              <a:defRPr sz="1920"/>
            </a:lvl3pPr>
            <a:lvl4pPr marL="1097280" indent="0">
              <a:buNone/>
              <a:defRPr sz="1600"/>
            </a:lvl4pPr>
            <a:lvl5pPr marL="1463040" indent="0">
              <a:buNone/>
              <a:defRPr sz="1600"/>
            </a:lvl5pPr>
            <a:lvl6pPr marL="1828800" indent="0">
              <a:buNone/>
              <a:defRPr sz="1600"/>
            </a:lvl6pPr>
            <a:lvl7pPr marL="2194560" indent="0">
              <a:buNone/>
              <a:defRPr sz="1600"/>
            </a:lvl7pPr>
            <a:lvl8pPr marL="2560320" indent="0">
              <a:buNone/>
              <a:defRPr sz="1600"/>
            </a:lvl8pPr>
            <a:lvl9pPr marL="292608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873" y="2880360"/>
            <a:ext cx="2359342" cy="5336223"/>
          </a:xfrm>
        </p:spPr>
        <p:txBody>
          <a:bodyPr/>
          <a:lstStyle>
            <a:lvl1pPr marL="0" indent="0">
              <a:buNone/>
              <a:defRPr sz="1280"/>
            </a:lvl1pPr>
            <a:lvl2pPr marL="365760" indent="0">
              <a:buNone/>
              <a:defRPr sz="1120"/>
            </a:lvl2pPr>
            <a:lvl3pPr marL="731520" indent="0">
              <a:buNone/>
              <a:defRPr sz="960"/>
            </a:lvl3pPr>
            <a:lvl4pPr marL="1097280" indent="0">
              <a:buNone/>
              <a:defRPr sz="800"/>
            </a:lvl4pPr>
            <a:lvl5pPr marL="1463040" indent="0">
              <a:buNone/>
              <a:defRPr sz="800"/>
            </a:lvl5pPr>
            <a:lvl6pPr marL="1828800" indent="0">
              <a:buNone/>
              <a:defRPr sz="800"/>
            </a:lvl6pPr>
            <a:lvl7pPr marL="2194560" indent="0">
              <a:buNone/>
              <a:defRPr sz="800"/>
            </a:lvl7pPr>
            <a:lvl8pPr marL="2560320" indent="0">
              <a:buNone/>
              <a:defRPr sz="800"/>
            </a:lvl8pPr>
            <a:lvl9pPr marL="2926080" indent="0">
              <a:buNone/>
              <a:defRPr sz="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60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5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34940" y="511175"/>
            <a:ext cx="1577340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11175"/>
            <a:ext cx="4640580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567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2920" y="511177"/>
            <a:ext cx="630936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2920" y="2555875"/>
            <a:ext cx="630936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2920" y="8898892"/>
            <a:ext cx="164592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0C176-EBE0-4C4A-B0C6-6C7FC7BBE969}" type="datetimeFigureOut">
              <a:rPr lang="en-US" smtClean="0"/>
              <a:pPr/>
              <a:t>12/10/18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3160" y="8898892"/>
            <a:ext cx="246888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66360" y="8898892"/>
            <a:ext cx="164592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AD50E-6AB1-3F40-866F-526422A44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447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31520" rtl="0" eaLnBrk="1" latinLnBrk="0" hangingPunct="1">
        <a:lnSpc>
          <a:spcPct val="90000"/>
        </a:lnSpc>
        <a:spcBef>
          <a:spcPct val="0"/>
        </a:spcBef>
        <a:buNone/>
        <a:defRPr sz="35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73152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4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5603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29260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image" Target="../media/image10.jpeg"/><Relationship Id="rId9" Type="http://schemas.openxmlformats.org/officeDocument/2006/relationships/image" Target="../media/image11.jpeg"/><Relationship Id="rId10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4" Type="http://schemas.openxmlformats.org/officeDocument/2006/relationships/image" Target="../media/image15.jpg"/><Relationship Id="rId5" Type="http://schemas.openxmlformats.org/officeDocument/2006/relationships/image" Target="../media/image16.tif"/><Relationship Id="rId6" Type="http://schemas.openxmlformats.org/officeDocument/2006/relationships/image" Target="../media/image17.tif"/><Relationship Id="rId7" Type="http://schemas.openxmlformats.org/officeDocument/2006/relationships/image" Target="../media/image18.tif"/><Relationship Id="rId8" Type="http://schemas.openxmlformats.org/officeDocument/2006/relationships/image" Target="../media/image19.t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24.jpg"/><Relationship Id="rId8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4" Type="http://schemas.openxmlformats.org/officeDocument/2006/relationships/image" Target="../media/image27.emf"/><Relationship Id="rId5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"/><Relationship Id="rId4" Type="http://schemas.openxmlformats.org/officeDocument/2006/relationships/image" Target="../media/image30.tif"/><Relationship Id="rId5" Type="http://schemas.openxmlformats.org/officeDocument/2006/relationships/image" Target="../media/image31.tif"/><Relationship Id="rId6" Type="http://schemas.openxmlformats.org/officeDocument/2006/relationships/image" Target="../media/image32.ti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1D05F18E-E405-654F-B458-ABE4B1F88D1C}"/>
              </a:ext>
            </a:extLst>
          </p:cNvPr>
          <p:cNvGrpSpPr/>
          <p:nvPr/>
        </p:nvGrpSpPr>
        <p:grpSpPr>
          <a:xfrm>
            <a:off x="196558" y="4139727"/>
            <a:ext cx="7117162" cy="2275303"/>
            <a:chOff x="53091" y="32588"/>
            <a:chExt cx="7117162" cy="2275303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xmlns="" id="{7EA3992F-435D-3A44-BC11-9EAD2EF2CC28}"/>
                </a:ext>
              </a:extLst>
            </p:cNvPr>
            <p:cNvCxnSpPr/>
            <p:nvPr/>
          </p:nvCxnSpPr>
          <p:spPr>
            <a:xfrm flipH="1">
              <a:off x="3696549" y="755481"/>
              <a:ext cx="114903" cy="243040"/>
            </a:xfrm>
            <a:prstGeom prst="straightConnector1">
              <a:avLst/>
            </a:prstGeom>
            <a:ln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26B7ED65-8E7E-2F41-9C70-FDFE3A166D4F}"/>
                </a:ext>
              </a:extLst>
            </p:cNvPr>
            <p:cNvGrpSpPr/>
            <p:nvPr/>
          </p:nvGrpSpPr>
          <p:grpSpPr>
            <a:xfrm>
              <a:off x="53091" y="32588"/>
              <a:ext cx="7117162" cy="2275303"/>
              <a:chOff x="53091" y="32588"/>
              <a:chExt cx="7117162" cy="2275303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xmlns="" id="{54C0B470-0F03-0F41-A670-2E491B88427F}"/>
                  </a:ext>
                </a:extLst>
              </p:cNvPr>
              <p:cNvGrpSpPr/>
              <p:nvPr/>
            </p:nvGrpSpPr>
            <p:grpSpPr>
              <a:xfrm>
                <a:off x="53091" y="32588"/>
                <a:ext cx="7117162" cy="2275303"/>
                <a:chOff x="54227" y="103694"/>
                <a:chExt cx="6955447" cy="2154161"/>
              </a:xfrm>
            </p:grpSpPr>
            <p:cxnSp>
              <p:nvCxnSpPr>
                <p:cNvPr id="13" name="Straight Arrow Connector 12">
                  <a:extLst>
                    <a:ext uri="{FF2B5EF4-FFF2-40B4-BE49-F238E27FC236}">
                      <a16:creationId xmlns:a16="http://schemas.microsoft.com/office/drawing/2014/main" xmlns="" id="{E6C5BA4E-0198-3248-B4C9-FAB60B7E8F4E}"/>
                    </a:ext>
                  </a:extLst>
                </p:cNvPr>
                <p:cNvCxnSpPr/>
                <p:nvPr/>
              </p:nvCxnSpPr>
              <p:spPr bwMode="auto">
                <a:xfrm>
                  <a:off x="253032" y="1788156"/>
                  <a:ext cx="4883322" cy="3209"/>
                </a:xfrm>
                <a:prstGeom prst="straightConnector1">
                  <a:avLst/>
                </a:prstGeom>
                <a:ln w="381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xmlns="" id="{C40CB543-DD05-7442-B70D-C521470043E9}"/>
                    </a:ext>
                  </a:extLst>
                </p:cNvPr>
                <p:cNvGrpSpPr/>
                <p:nvPr/>
              </p:nvGrpSpPr>
              <p:grpSpPr>
                <a:xfrm>
                  <a:off x="54227" y="103694"/>
                  <a:ext cx="6955447" cy="2154161"/>
                  <a:chOff x="-1236082" y="208916"/>
                  <a:chExt cx="14868572" cy="3698369"/>
                </a:xfrm>
              </p:grpSpPr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xmlns="" id="{AF472F71-6D93-1F46-8B09-DA45E0CCBEFD}"/>
                      </a:ext>
                    </a:extLst>
                  </p:cNvPr>
                  <p:cNvSpPr txBox="1"/>
                  <p:nvPr/>
                </p:nvSpPr>
                <p:spPr>
                  <a:xfrm>
                    <a:off x="1435866" y="208916"/>
                    <a:ext cx="2799188" cy="750409"/>
                  </a:xfrm>
                  <a:prstGeom prst="rect">
                    <a:avLst/>
                  </a:prstGeom>
                  <a:noFill/>
                  <a:ln>
                    <a:solidFill>
                      <a:schemeClr val="bg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200" b="1" dirty="0">
                        <a:solidFill>
                          <a:srgbClr val="000000"/>
                        </a:solidFill>
                      </a:rPr>
                      <a:t>CD34+ Cells</a:t>
                    </a:r>
                  </a:p>
                  <a:p>
                    <a:r>
                      <a:rPr lang="en-US" sz="1200" b="1" dirty="0">
                        <a:solidFill>
                          <a:srgbClr val="000000"/>
                        </a:solidFill>
                      </a:rPr>
                      <a:t>(cord blood) </a:t>
                    </a:r>
                  </a:p>
                </p:txBody>
              </p:sp>
              <p:sp>
                <p:nvSpPr>
                  <p:cNvPr id="16" name="TextBox 15">
                    <a:extLst>
                      <a:ext uri="{FF2B5EF4-FFF2-40B4-BE49-F238E27FC236}">
                        <a16:creationId xmlns:a16="http://schemas.microsoft.com/office/drawing/2014/main" xmlns="" id="{DB5F41BB-974D-9142-9C6B-8A80FF783782}"/>
                      </a:ext>
                    </a:extLst>
                  </p:cNvPr>
                  <p:cNvSpPr txBox="1"/>
                  <p:nvPr/>
                </p:nvSpPr>
                <p:spPr>
                  <a:xfrm>
                    <a:off x="3700788" y="1307100"/>
                    <a:ext cx="1907822" cy="45504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800" b="1" dirty="0">
                        <a:solidFill>
                          <a:srgbClr val="000000"/>
                        </a:solidFill>
                      </a:rPr>
                      <a:t>Hu-CB-BRGS</a:t>
                    </a:r>
                    <a:endParaRPr lang="en-US" sz="800" dirty="0">
                      <a:solidFill>
                        <a:srgbClr val="000000"/>
                      </a:solidFill>
                    </a:endParaRPr>
                  </a:p>
                </p:txBody>
              </p:sp>
              <p:pic>
                <p:nvPicPr>
                  <p:cNvPr id="17" name="Picture 4" descr="http://sitn.hms.harvard.edu/wp-content/uploads/2014/07/Sharaf-Figure-1.jpg">
                    <a:extLst>
                      <a:ext uri="{FF2B5EF4-FFF2-40B4-BE49-F238E27FC236}">
                        <a16:creationId xmlns:a16="http://schemas.microsoft.com/office/drawing/2014/main" xmlns="" id="{315EDEFF-08BF-DB4F-9585-974FA0AB90C3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442" t="21087" r="88622" b="62726"/>
                  <a:stretch/>
                </p:blipFill>
                <p:spPr bwMode="auto">
                  <a:xfrm>
                    <a:off x="-663979" y="983285"/>
                    <a:ext cx="546786" cy="70433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xmlns="" id="{DE3D27FD-3177-3146-AC1E-D6BA9FBC9C84}"/>
                      </a:ext>
                    </a:extLst>
                  </p:cNvPr>
                  <p:cNvSpPr txBox="1"/>
                  <p:nvPr/>
                </p:nvSpPr>
                <p:spPr>
                  <a:xfrm>
                    <a:off x="-1236082" y="3103836"/>
                    <a:ext cx="2907674" cy="7504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b="1" dirty="0">
                        <a:solidFill>
                          <a:srgbClr val="000000"/>
                        </a:solidFill>
                      </a:rPr>
                      <a:t>Irradiation post birth </a:t>
                    </a:r>
                  </a:p>
                </p:txBody>
              </p:sp>
              <p:cxnSp>
                <p:nvCxnSpPr>
                  <p:cNvPr id="19" name="Straight Arrow Connector 18">
                    <a:extLst>
                      <a:ext uri="{FF2B5EF4-FFF2-40B4-BE49-F238E27FC236}">
                        <a16:creationId xmlns:a16="http://schemas.microsoft.com/office/drawing/2014/main" xmlns="" id="{0D5BD0E7-C9A4-2644-9C3F-B9A8D42A5BA7}"/>
                      </a:ext>
                    </a:extLst>
                  </p:cNvPr>
                  <p:cNvCxnSpPr/>
                  <p:nvPr/>
                </p:nvCxnSpPr>
                <p:spPr>
                  <a:xfrm>
                    <a:off x="942384" y="2174251"/>
                    <a:ext cx="617221" cy="0"/>
                  </a:xfrm>
                  <a:prstGeom prst="straightConnector1">
                    <a:avLst/>
                  </a:prstGeom>
                  <a:ln cmpd="sng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0" name="TextBox 19">
                    <a:extLst>
                      <a:ext uri="{FF2B5EF4-FFF2-40B4-BE49-F238E27FC236}">
                        <a16:creationId xmlns:a16="http://schemas.microsoft.com/office/drawing/2014/main" xmlns="" id="{ECABC8E8-F2B2-294C-98A5-3BA9D2874F39}"/>
                      </a:ext>
                    </a:extLst>
                  </p:cNvPr>
                  <p:cNvSpPr txBox="1"/>
                  <p:nvPr/>
                </p:nvSpPr>
                <p:spPr>
                  <a:xfrm>
                    <a:off x="5531856" y="3114672"/>
                    <a:ext cx="2498923" cy="79261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b="1" dirty="0">
                        <a:solidFill>
                          <a:srgbClr val="000000"/>
                        </a:solidFill>
                      </a:rPr>
                      <a:t>Hu-CB-BRGS PDX or cell line</a:t>
                    </a:r>
                  </a:p>
                </p:txBody>
              </p:sp>
              <p:sp>
                <p:nvSpPr>
                  <p:cNvPr id="21" name="TextBox 20">
                    <a:extLst>
                      <a:ext uri="{FF2B5EF4-FFF2-40B4-BE49-F238E27FC236}">
                        <a16:creationId xmlns:a16="http://schemas.microsoft.com/office/drawing/2014/main" xmlns="" id="{AB6B0C57-DF55-EC46-885B-A54CB57D254F}"/>
                      </a:ext>
                    </a:extLst>
                  </p:cNvPr>
                  <p:cNvSpPr txBox="1"/>
                  <p:nvPr/>
                </p:nvSpPr>
                <p:spPr>
                  <a:xfrm>
                    <a:off x="1518293" y="3097263"/>
                    <a:ext cx="2114603" cy="7504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b="1"/>
                      <a:t>HSC post birth</a:t>
                    </a:r>
                    <a:endParaRPr lang="en-US" sz="1200" b="1" dirty="0"/>
                  </a:p>
                </p:txBody>
              </p:sp>
              <p:sp>
                <p:nvSpPr>
                  <p:cNvPr id="22" name="TextBox 21">
                    <a:extLst>
                      <a:ext uri="{FF2B5EF4-FFF2-40B4-BE49-F238E27FC236}">
                        <a16:creationId xmlns:a16="http://schemas.microsoft.com/office/drawing/2014/main" xmlns="" id="{AB1C4D92-F09A-7C40-8136-630D7026B811}"/>
                      </a:ext>
                    </a:extLst>
                  </p:cNvPr>
                  <p:cNvSpPr txBox="1"/>
                  <p:nvPr/>
                </p:nvSpPr>
                <p:spPr>
                  <a:xfrm>
                    <a:off x="-466227" y="2711953"/>
                    <a:ext cx="1822258" cy="45024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200" b="1" dirty="0"/>
                      <a:t>24-48h</a:t>
                    </a:r>
                  </a:p>
                </p:txBody>
              </p:sp>
              <p:sp>
                <p:nvSpPr>
                  <p:cNvPr id="23" name="TextBox 22">
                    <a:extLst>
                      <a:ext uri="{FF2B5EF4-FFF2-40B4-BE49-F238E27FC236}">
                        <a16:creationId xmlns:a16="http://schemas.microsoft.com/office/drawing/2014/main" xmlns="" id="{A16D0FC2-60CC-A44E-A71D-81ACCB816855}"/>
                      </a:ext>
                    </a:extLst>
                  </p:cNvPr>
                  <p:cNvSpPr txBox="1"/>
                  <p:nvPr/>
                </p:nvSpPr>
                <p:spPr>
                  <a:xfrm>
                    <a:off x="3611730" y="2722611"/>
                    <a:ext cx="2194173" cy="45024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200" b="1" dirty="0"/>
                      <a:t>10 and 15-18 </a:t>
                    </a:r>
                  </a:p>
                </p:txBody>
              </p:sp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xmlns="" id="{2ACDA94A-9ACF-BC44-840F-137030F4CFF4}"/>
                      </a:ext>
                    </a:extLst>
                  </p:cNvPr>
                  <p:cNvSpPr txBox="1"/>
                  <p:nvPr/>
                </p:nvSpPr>
                <p:spPr>
                  <a:xfrm>
                    <a:off x="5893022" y="2721179"/>
                    <a:ext cx="2077158" cy="45024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200" b="1" dirty="0"/>
                      <a:t>17-19 </a:t>
                    </a:r>
                    <a:r>
                      <a:rPr lang="en-US" sz="1200" b="1" dirty="0" err="1"/>
                      <a:t>wks</a:t>
                    </a:r>
                    <a:endParaRPr lang="en-US" sz="1200" b="1" dirty="0"/>
                  </a:p>
                </p:txBody>
              </p:sp>
              <p:sp>
                <p:nvSpPr>
                  <p:cNvPr id="25" name="TextBox 24">
                    <a:extLst>
                      <a:ext uri="{FF2B5EF4-FFF2-40B4-BE49-F238E27FC236}">
                        <a16:creationId xmlns:a16="http://schemas.microsoft.com/office/drawing/2014/main" xmlns="" id="{62851ADE-1E41-0F45-BD48-650B5268BECA}"/>
                      </a:ext>
                    </a:extLst>
                  </p:cNvPr>
                  <p:cNvSpPr txBox="1"/>
                  <p:nvPr/>
                </p:nvSpPr>
                <p:spPr>
                  <a:xfrm>
                    <a:off x="3147502" y="3102586"/>
                    <a:ext cx="2870253" cy="7504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b="1" dirty="0"/>
                      <a:t>Bleed </a:t>
                    </a:r>
                  </a:p>
                  <a:p>
                    <a:pPr algn="ctr"/>
                    <a:r>
                      <a:rPr lang="en-US" sz="1200" b="1" dirty="0"/>
                      <a:t>(%Hu, CD3, </a:t>
                    </a:r>
                    <a:r>
                      <a:rPr lang="en-US" sz="1200" b="1" dirty="0" smtClean="0"/>
                      <a:t>PD-1</a:t>
                    </a:r>
                    <a:r>
                      <a:rPr lang="en-US" sz="1200" b="1" dirty="0"/>
                      <a:t>)</a:t>
                    </a:r>
                  </a:p>
                </p:txBody>
              </p:sp>
              <p:sp>
                <p:nvSpPr>
                  <p:cNvPr id="26" name="TextBox 25">
                    <a:extLst>
                      <a:ext uri="{FF2B5EF4-FFF2-40B4-BE49-F238E27FC236}">
                        <a16:creationId xmlns:a16="http://schemas.microsoft.com/office/drawing/2014/main" xmlns="" id="{66431345-9918-B04C-A779-1057C3B82836}"/>
                      </a:ext>
                    </a:extLst>
                  </p:cNvPr>
                  <p:cNvSpPr txBox="1"/>
                  <p:nvPr/>
                </p:nvSpPr>
                <p:spPr>
                  <a:xfrm>
                    <a:off x="9454456" y="2872920"/>
                    <a:ext cx="4178034" cy="65035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200" b="1" dirty="0"/>
                      <a:t>Harvest (LN, SP, BM, Tumor) </a:t>
                    </a:r>
                  </a:p>
                  <a:p>
                    <a:endParaRPr lang="en-US" sz="800" b="1" dirty="0"/>
                  </a:p>
                </p:txBody>
              </p:sp>
              <p:sp>
                <p:nvSpPr>
                  <p:cNvPr id="27" name="TextBox 26">
                    <a:extLst>
                      <a:ext uri="{FF2B5EF4-FFF2-40B4-BE49-F238E27FC236}">
                        <a16:creationId xmlns:a16="http://schemas.microsoft.com/office/drawing/2014/main" xmlns="" id="{868A5AB6-1A26-7748-A22F-3EA42B06F8D9}"/>
                      </a:ext>
                    </a:extLst>
                  </p:cNvPr>
                  <p:cNvSpPr txBox="1"/>
                  <p:nvPr/>
                </p:nvSpPr>
                <p:spPr>
                  <a:xfrm>
                    <a:off x="7621506" y="2696568"/>
                    <a:ext cx="1825619" cy="475567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200" b="1" dirty="0"/>
                      <a:t>+~2 weeks</a:t>
                    </a:r>
                  </a:p>
                </p:txBody>
              </p:sp>
              <p:sp>
                <p:nvSpPr>
                  <p:cNvPr id="28" name="TextBox 27">
                    <a:extLst>
                      <a:ext uri="{FF2B5EF4-FFF2-40B4-BE49-F238E27FC236}">
                        <a16:creationId xmlns:a16="http://schemas.microsoft.com/office/drawing/2014/main" xmlns="" id="{502E0AE8-678D-BF41-A57A-94D4B5C80B28}"/>
                      </a:ext>
                    </a:extLst>
                  </p:cNvPr>
                  <p:cNvSpPr txBox="1"/>
                  <p:nvPr/>
                </p:nvSpPr>
                <p:spPr>
                  <a:xfrm>
                    <a:off x="7593089" y="3114031"/>
                    <a:ext cx="2167384" cy="7504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b="1" dirty="0"/>
                      <a:t>Start treatment</a:t>
                    </a:r>
                  </a:p>
                </p:txBody>
              </p:sp>
              <p:sp>
                <p:nvSpPr>
                  <p:cNvPr id="29" name="TextBox 28">
                    <a:extLst>
                      <a:ext uri="{FF2B5EF4-FFF2-40B4-BE49-F238E27FC236}">
                        <a16:creationId xmlns:a16="http://schemas.microsoft.com/office/drawing/2014/main" xmlns="" id="{E116A638-5293-104D-BA9D-E9B1A6FE17BD}"/>
                      </a:ext>
                    </a:extLst>
                  </p:cNvPr>
                  <p:cNvSpPr txBox="1"/>
                  <p:nvPr/>
                </p:nvSpPr>
                <p:spPr>
                  <a:xfrm>
                    <a:off x="1968952" y="2711954"/>
                    <a:ext cx="1313421" cy="45024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200" b="1" dirty="0"/>
                      <a:t>28-54h</a:t>
                    </a:r>
                  </a:p>
                </p:txBody>
              </p:sp>
              <p:grpSp>
                <p:nvGrpSpPr>
                  <p:cNvPr id="30" name="Group 29">
                    <a:extLst>
                      <a:ext uri="{FF2B5EF4-FFF2-40B4-BE49-F238E27FC236}">
                        <a16:creationId xmlns:a16="http://schemas.microsoft.com/office/drawing/2014/main" xmlns="" id="{6B2C90E9-4390-5F4F-998E-6E7D6FB09F17}"/>
                      </a:ext>
                    </a:extLst>
                  </p:cNvPr>
                  <p:cNvGrpSpPr/>
                  <p:nvPr/>
                </p:nvGrpSpPr>
                <p:grpSpPr>
                  <a:xfrm>
                    <a:off x="4047625" y="1770599"/>
                    <a:ext cx="775092" cy="932485"/>
                    <a:chOff x="5892800" y="50800"/>
                    <a:chExt cx="1740292" cy="1973741"/>
                  </a:xfrm>
                </p:grpSpPr>
                <p:sp>
                  <p:nvSpPr>
                    <p:cNvPr id="149" name="Oval 148">
                      <a:extLst>
                        <a:ext uri="{FF2B5EF4-FFF2-40B4-BE49-F238E27FC236}">
                          <a16:creationId xmlns:a16="http://schemas.microsoft.com/office/drawing/2014/main" xmlns="" id="{8D638A22-9893-1547-AA96-C88C91698C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65183" y="282997"/>
                      <a:ext cx="966745" cy="1116185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50" name="Heart 149">
                      <a:extLst>
                        <a:ext uri="{FF2B5EF4-FFF2-40B4-BE49-F238E27FC236}">
                          <a16:creationId xmlns:a16="http://schemas.microsoft.com/office/drawing/2014/main" xmlns="" id="{BF6173C6-5072-3347-A74F-407128C565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9929" y="871643"/>
                      <a:ext cx="1227120" cy="895400"/>
                    </a:xfrm>
                    <a:prstGeom prst="hear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51" name="Oval 150">
                      <a:extLst>
                        <a:ext uri="{FF2B5EF4-FFF2-40B4-BE49-F238E27FC236}">
                          <a16:creationId xmlns:a16="http://schemas.microsoft.com/office/drawing/2014/main" xmlns="" id="{35218524-26AB-AC40-B060-7C5FAD1554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34702" y="1488579"/>
                      <a:ext cx="90584" cy="45719"/>
                    </a:xfrm>
                    <a:prstGeom prst="ellipse">
                      <a:avLst/>
                    </a:prstGeom>
                    <a:solidFill>
                      <a:schemeClr val="tx2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52" name="Oval 151">
                      <a:extLst>
                        <a:ext uri="{FF2B5EF4-FFF2-40B4-BE49-F238E27FC236}">
                          <a16:creationId xmlns:a16="http://schemas.microsoft.com/office/drawing/2014/main" xmlns="" id="{A7A11BD6-84E2-BB4D-B75F-94EF720850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74547" y="1503293"/>
                      <a:ext cx="90584" cy="45719"/>
                    </a:xfrm>
                    <a:prstGeom prst="ellipse">
                      <a:avLst/>
                    </a:prstGeom>
                    <a:solidFill>
                      <a:schemeClr val="tx2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53" name="Oval 152">
                      <a:extLst>
                        <a:ext uri="{FF2B5EF4-FFF2-40B4-BE49-F238E27FC236}">
                          <a16:creationId xmlns:a16="http://schemas.microsoft.com/office/drawing/2014/main" xmlns="" id="{E4404302-3346-C54A-962E-0ACB255D4A9B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6845881" y="1628864"/>
                      <a:ext cx="139119" cy="45719"/>
                    </a:xfrm>
                    <a:prstGeom prst="ellipse">
                      <a:avLst/>
                    </a:prstGeom>
                    <a:solidFill>
                      <a:schemeClr val="tx2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54" name="Block Arc 153">
                      <a:extLst>
                        <a:ext uri="{FF2B5EF4-FFF2-40B4-BE49-F238E27FC236}">
                          <a16:creationId xmlns:a16="http://schemas.microsoft.com/office/drawing/2014/main" xmlns="" id="{F576A6BD-8A2E-824C-B276-02CD87008F2E}"/>
                        </a:ext>
                      </a:extLst>
                    </p:cNvPr>
                    <p:cNvSpPr/>
                    <p:nvPr/>
                  </p:nvSpPr>
                  <p:spPr>
                    <a:xfrm rot="20373167">
                      <a:off x="6308286" y="921290"/>
                      <a:ext cx="550212" cy="516807"/>
                    </a:xfrm>
                    <a:prstGeom prst="blockArc">
                      <a:avLst/>
                    </a:prstGeom>
                    <a:solidFill>
                      <a:schemeClr val="bg2">
                        <a:lumMod val="75000"/>
                      </a:schemeClr>
                    </a:solidFill>
                    <a:ln>
                      <a:solidFill>
                        <a:schemeClr val="bg2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55" name="Block Arc 154">
                      <a:extLst>
                        <a:ext uri="{FF2B5EF4-FFF2-40B4-BE49-F238E27FC236}">
                          <a16:creationId xmlns:a16="http://schemas.microsoft.com/office/drawing/2014/main" xmlns="" id="{2C125017-BEC5-6749-BEE2-0B56554F677B}"/>
                        </a:ext>
                      </a:extLst>
                    </p:cNvPr>
                    <p:cNvSpPr/>
                    <p:nvPr/>
                  </p:nvSpPr>
                  <p:spPr>
                    <a:xfrm rot="1612900">
                      <a:off x="6954356" y="921025"/>
                      <a:ext cx="550212" cy="516807"/>
                    </a:xfrm>
                    <a:prstGeom prst="blockArc">
                      <a:avLst/>
                    </a:prstGeom>
                    <a:solidFill>
                      <a:schemeClr val="bg2">
                        <a:lumMod val="75000"/>
                      </a:schemeClr>
                    </a:solidFill>
                    <a:ln>
                      <a:solidFill>
                        <a:schemeClr val="bg2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>
                      <a:scene3d>
                        <a:camera prst="perspectiveHeroicExtremeLeftFacing"/>
                        <a:lightRig rig="threePt" dir="t"/>
                      </a:scene3d>
                    </a:bodyPr>
                    <a:lstStyle/>
                    <a:p>
                      <a:pPr algn="ctr"/>
                      <a:endParaRPr lang="en-US" sz="800">
                        <a:solidFill>
                          <a:schemeClr val="tx1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p:txBody>
                </p:sp>
                <p:cxnSp>
                  <p:nvCxnSpPr>
                    <p:cNvPr id="156" name="Straight Connector 155">
                      <a:extLst>
                        <a:ext uri="{FF2B5EF4-FFF2-40B4-BE49-F238E27FC236}">
                          <a16:creationId xmlns:a16="http://schemas.microsoft.com/office/drawing/2014/main" xmlns="" id="{FFC82186-6DB8-1841-8205-0DF3B0C141B4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6387854" y="1628864"/>
                      <a:ext cx="437433" cy="138152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7" name="Straight Connector 156">
                      <a:extLst>
                        <a:ext uri="{FF2B5EF4-FFF2-40B4-BE49-F238E27FC236}">
                          <a16:creationId xmlns:a16="http://schemas.microsoft.com/office/drawing/2014/main" xmlns="" id="{9765516D-DC84-D84B-9A4B-C5D6528BB950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6492087" y="1729416"/>
                      <a:ext cx="322796" cy="226637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8" name="Straight Connector 157">
                      <a:extLst>
                        <a:ext uri="{FF2B5EF4-FFF2-40B4-BE49-F238E27FC236}">
                          <a16:creationId xmlns:a16="http://schemas.microsoft.com/office/drawing/2014/main" xmlns="" id="{4C1067BC-AEA8-1740-B04C-CAC100932A37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6465183" y="1678515"/>
                      <a:ext cx="339509" cy="184941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159" name="Group 158">
                      <a:extLst>
                        <a:ext uri="{FF2B5EF4-FFF2-40B4-BE49-F238E27FC236}">
                          <a16:creationId xmlns:a16="http://schemas.microsoft.com/office/drawing/2014/main" xmlns="" id="{795CB022-2D81-9041-8B56-C862D0015F15}"/>
                        </a:ext>
                      </a:extLst>
                    </p:cNvPr>
                    <p:cNvGrpSpPr/>
                    <p:nvPr/>
                  </p:nvGrpSpPr>
                  <p:grpSpPr>
                    <a:xfrm rot="14616056">
                      <a:off x="7024288" y="1642230"/>
                      <a:ext cx="437433" cy="327189"/>
                      <a:chOff x="7238754" y="1781264"/>
                      <a:chExt cx="437433" cy="327189"/>
                    </a:xfrm>
                  </p:grpSpPr>
                  <p:cxnSp>
                    <p:nvCxnSpPr>
                      <p:cNvPr id="163" name="Straight Connector 162">
                        <a:extLst>
                          <a:ext uri="{FF2B5EF4-FFF2-40B4-BE49-F238E27FC236}">
                            <a16:creationId xmlns:a16="http://schemas.microsoft.com/office/drawing/2014/main" xmlns="" id="{047C47E7-32B8-C847-B7E8-BDC6BBA2E899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7238754" y="1781264"/>
                        <a:ext cx="437433" cy="1381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64" name="Straight Connector 163">
                        <a:extLst>
                          <a:ext uri="{FF2B5EF4-FFF2-40B4-BE49-F238E27FC236}">
                            <a16:creationId xmlns:a16="http://schemas.microsoft.com/office/drawing/2014/main" xmlns="" id="{3104C5BF-7B64-CD42-B96C-1BD84F488AF4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7342987" y="1881816"/>
                        <a:ext cx="322796" cy="226637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65" name="Straight Connector 164">
                        <a:extLst>
                          <a:ext uri="{FF2B5EF4-FFF2-40B4-BE49-F238E27FC236}">
                            <a16:creationId xmlns:a16="http://schemas.microsoft.com/office/drawing/2014/main" xmlns="" id="{A49A9D79-4AC5-B148-8AB1-9DF3A0791EDF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7316083" y="1830915"/>
                        <a:ext cx="339509" cy="184941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160" name="Arc 159">
                      <a:extLst>
                        <a:ext uri="{FF2B5EF4-FFF2-40B4-BE49-F238E27FC236}">
                          <a16:creationId xmlns:a16="http://schemas.microsoft.com/office/drawing/2014/main" xmlns="" id="{07B63E79-3E54-4245-93CE-37E2F4B5D881}"/>
                        </a:ext>
                      </a:extLst>
                    </p:cNvPr>
                    <p:cNvSpPr/>
                    <p:nvPr/>
                  </p:nvSpPr>
                  <p:spPr>
                    <a:xfrm rot="10018056">
                      <a:off x="7156636" y="1199548"/>
                      <a:ext cx="476456" cy="198926"/>
                    </a:xfrm>
                    <a:prstGeom prst="arc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61" name="Arc 160">
                      <a:extLst>
                        <a:ext uri="{FF2B5EF4-FFF2-40B4-BE49-F238E27FC236}">
                          <a16:creationId xmlns:a16="http://schemas.microsoft.com/office/drawing/2014/main" xmlns="" id="{84D3C56D-EB21-8F47-9014-519076791EF1}"/>
                        </a:ext>
                      </a:extLst>
                    </p:cNvPr>
                    <p:cNvSpPr/>
                    <p:nvPr/>
                  </p:nvSpPr>
                  <p:spPr>
                    <a:xfrm rot="9246311">
                      <a:off x="6336822" y="1000058"/>
                      <a:ext cx="599406" cy="397871"/>
                    </a:xfrm>
                    <a:prstGeom prst="arc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62" name="Freeform 161">
                      <a:extLst>
                        <a:ext uri="{FF2B5EF4-FFF2-40B4-BE49-F238E27FC236}">
                          <a16:creationId xmlns:a16="http://schemas.microsoft.com/office/drawing/2014/main" xmlns="" id="{D43D6077-121D-F946-9391-4180B85A50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2800" y="50800"/>
                      <a:ext cx="1016000" cy="292100"/>
                    </a:xfrm>
                    <a:custGeom>
                      <a:avLst/>
                      <a:gdLst>
                        <a:gd name="connsiteX0" fmla="*/ 1016000 w 1016000"/>
                        <a:gd name="connsiteY0" fmla="*/ 241300 h 292100"/>
                        <a:gd name="connsiteX1" fmla="*/ 977900 w 1016000"/>
                        <a:gd name="connsiteY1" fmla="*/ 114300 h 292100"/>
                        <a:gd name="connsiteX2" fmla="*/ 952500 w 1016000"/>
                        <a:gd name="connsiteY2" fmla="*/ 76200 h 292100"/>
                        <a:gd name="connsiteX3" fmla="*/ 838200 w 1016000"/>
                        <a:gd name="connsiteY3" fmla="*/ 12700 h 292100"/>
                        <a:gd name="connsiteX4" fmla="*/ 774700 w 1016000"/>
                        <a:gd name="connsiteY4" fmla="*/ 0 h 292100"/>
                        <a:gd name="connsiteX5" fmla="*/ 647700 w 1016000"/>
                        <a:gd name="connsiteY5" fmla="*/ 63500 h 292100"/>
                        <a:gd name="connsiteX6" fmla="*/ 635000 w 1016000"/>
                        <a:gd name="connsiteY6" fmla="*/ 101600 h 292100"/>
                        <a:gd name="connsiteX7" fmla="*/ 622300 w 1016000"/>
                        <a:gd name="connsiteY7" fmla="*/ 165100 h 292100"/>
                        <a:gd name="connsiteX8" fmla="*/ 546100 w 1016000"/>
                        <a:gd name="connsiteY8" fmla="*/ 215900 h 292100"/>
                        <a:gd name="connsiteX9" fmla="*/ 508000 w 1016000"/>
                        <a:gd name="connsiteY9" fmla="*/ 241300 h 292100"/>
                        <a:gd name="connsiteX10" fmla="*/ 469900 w 1016000"/>
                        <a:gd name="connsiteY10" fmla="*/ 254000 h 292100"/>
                        <a:gd name="connsiteX11" fmla="*/ 381000 w 1016000"/>
                        <a:gd name="connsiteY11" fmla="*/ 292100 h 292100"/>
                        <a:gd name="connsiteX12" fmla="*/ 101600 w 1016000"/>
                        <a:gd name="connsiteY12" fmla="*/ 279400 h 292100"/>
                        <a:gd name="connsiteX13" fmla="*/ 25400 w 1016000"/>
                        <a:gd name="connsiteY13" fmla="*/ 254000 h 292100"/>
                        <a:gd name="connsiteX14" fmla="*/ 0 w 1016000"/>
                        <a:gd name="connsiteY14" fmla="*/ 215900 h 292100"/>
                        <a:gd name="connsiteX15" fmla="*/ 25400 w 1016000"/>
                        <a:gd name="connsiteY15" fmla="*/ 177800 h 292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016000" h="292100">
                          <a:moveTo>
                            <a:pt x="1016000" y="241300"/>
                          </a:moveTo>
                          <a:cubicBezTo>
                            <a:pt x="1008901" y="212903"/>
                            <a:pt x="990268" y="132852"/>
                            <a:pt x="977900" y="114300"/>
                          </a:cubicBezTo>
                          <a:cubicBezTo>
                            <a:pt x="969433" y="101600"/>
                            <a:pt x="963987" y="86251"/>
                            <a:pt x="952500" y="76200"/>
                          </a:cubicBezTo>
                          <a:cubicBezTo>
                            <a:pt x="914664" y="43093"/>
                            <a:pt x="883552" y="24038"/>
                            <a:pt x="838200" y="12700"/>
                          </a:cubicBezTo>
                          <a:cubicBezTo>
                            <a:pt x="817259" y="7465"/>
                            <a:pt x="795867" y="4233"/>
                            <a:pt x="774700" y="0"/>
                          </a:cubicBezTo>
                          <a:cubicBezTo>
                            <a:pt x="687543" y="21789"/>
                            <a:pt x="679674" y="-449"/>
                            <a:pt x="647700" y="63500"/>
                          </a:cubicBezTo>
                          <a:cubicBezTo>
                            <a:pt x="641713" y="75474"/>
                            <a:pt x="638247" y="88613"/>
                            <a:pt x="635000" y="101600"/>
                          </a:cubicBezTo>
                          <a:cubicBezTo>
                            <a:pt x="629765" y="122541"/>
                            <a:pt x="631953" y="145793"/>
                            <a:pt x="622300" y="165100"/>
                          </a:cubicBezTo>
                          <a:cubicBezTo>
                            <a:pt x="598225" y="213250"/>
                            <a:pt x="583730" y="197085"/>
                            <a:pt x="546100" y="215900"/>
                          </a:cubicBezTo>
                          <a:cubicBezTo>
                            <a:pt x="532448" y="222726"/>
                            <a:pt x="521652" y="234474"/>
                            <a:pt x="508000" y="241300"/>
                          </a:cubicBezTo>
                          <a:cubicBezTo>
                            <a:pt x="496026" y="247287"/>
                            <a:pt x="482205" y="248727"/>
                            <a:pt x="469900" y="254000"/>
                          </a:cubicBezTo>
                          <a:cubicBezTo>
                            <a:pt x="360046" y="301080"/>
                            <a:pt x="470351" y="262316"/>
                            <a:pt x="381000" y="292100"/>
                          </a:cubicBezTo>
                          <a:cubicBezTo>
                            <a:pt x="287867" y="287867"/>
                            <a:pt x="194299" y="289332"/>
                            <a:pt x="101600" y="279400"/>
                          </a:cubicBezTo>
                          <a:cubicBezTo>
                            <a:pt x="74978" y="276548"/>
                            <a:pt x="25400" y="254000"/>
                            <a:pt x="25400" y="254000"/>
                          </a:cubicBezTo>
                          <a:cubicBezTo>
                            <a:pt x="16933" y="241300"/>
                            <a:pt x="0" y="231164"/>
                            <a:pt x="0" y="215900"/>
                          </a:cubicBezTo>
                          <a:cubicBezTo>
                            <a:pt x="0" y="200636"/>
                            <a:pt x="25400" y="177800"/>
                            <a:pt x="25400" y="177800"/>
                          </a:cubicBezTo>
                        </a:path>
                      </a:pathLst>
                    </a:custGeom>
                    <a:ln/>
                  </p:spPr>
                  <p:style>
                    <a:lnRef idx="2">
                      <a:schemeClr val="dk1"/>
                    </a:lnRef>
                    <a:fillRef idx="0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cxnSp>
                <p:nvCxnSpPr>
                  <p:cNvPr id="31" name="Straight Arrow Connector 30">
                    <a:extLst>
                      <a:ext uri="{FF2B5EF4-FFF2-40B4-BE49-F238E27FC236}">
                        <a16:creationId xmlns:a16="http://schemas.microsoft.com/office/drawing/2014/main" xmlns="" id="{072D78FE-C4F2-4C4D-97DC-595406F36358}"/>
                      </a:ext>
                    </a:extLst>
                  </p:cNvPr>
                  <p:cNvCxnSpPr/>
                  <p:nvPr/>
                </p:nvCxnSpPr>
                <p:spPr>
                  <a:xfrm>
                    <a:off x="3025158" y="2174251"/>
                    <a:ext cx="617220" cy="0"/>
                  </a:xfrm>
                  <a:prstGeom prst="straightConnector1">
                    <a:avLst/>
                  </a:prstGeom>
                  <a:ln cmpd="sng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32" name="Group 31">
                    <a:extLst>
                      <a:ext uri="{FF2B5EF4-FFF2-40B4-BE49-F238E27FC236}">
                        <a16:creationId xmlns:a16="http://schemas.microsoft.com/office/drawing/2014/main" xmlns="" id="{5F91899C-EE14-0E40-B515-7C62752CB1D0}"/>
                      </a:ext>
                    </a:extLst>
                  </p:cNvPr>
                  <p:cNvGrpSpPr/>
                  <p:nvPr/>
                </p:nvGrpSpPr>
                <p:grpSpPr>
                  <a:xfrm>
                    <a:off x="-112956" y="1789720"/>
                    <a:ext cx="639799" cy="825188"/>
                    <a:chOff x="7672638" y="392051"/>
                    <a:chExt cx="1028879" cy="1614156"/>
                  </a:xfrm>
                </p:grpSpPr>
                <p:sp>
                  <p:nvSpPr>
                    <p:cNvPr id="147" name="Freeform 146">
                      <a:extLst>
                        <a:ext uri="{FF2B5EF4-FFF2-40B4-BE49-F238E27FC236}">
                          <a16:creationId xmlns:a16="http://schemas.microsoft.com/office/drawing/2014/main" xmlns="" id="{F4123913-1CFD-DE4A-8344-619949B4E05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72638" y="392051"/>
                      <a:ext cx="1028879" cy="1614156"/>
                    </a:xfrm>
                    <a:custGeom>
                      <a:avLst/>
                      <a:gdLst>
                        <a:gd name="connsiteX0" fmla="*/ 203200 w 1028878"/>
                        <a:gd name="connsiteY0" fmla="*/ 88900 h 1435100"/>
                        <a:gd name="connsiteX1" fmla="*/ 317500 w 1028878"/>
                        <a:gd name="connsiteY1" fmla="*/ 63500 h 1435100"/>
                        <a:gd name="connsiteX2" fmla="*/ 342900 w 1028878"/>
                        <a:gd name="connsiteY2" fmla="*/ 25400 h 1435100"/>
                        <a:gd name="connsiteX3" fmla="*/ 419100 w 1028878"/>
                        <a:gd name="connsiteY3" fmla="*/ 0 h 1435100"/>
                        <a:gd name="connsiteX4" fmla="*/ 546100 w 1028878"/>
                        <a:gd name="connsiteY4" fmla="*/ 12700 h 1435100"/>
                        <a:gd name="connsiteX5" fmla="*/ 660400 w 1028878"/>
                        <a:gd name="connsiteY5" fmla="*/ 38100 h 1435100"/>
                        <a:gd name="connsiteX6" fmla="*/ 698500 w 1028878"/>
                        <a:gd name="connsiteY6" fmla="*/ 152400 h 1435100"/>
                        <a:gd name="connsiteX7" fmla="*/ 685800 w 1028878"/>
                        <a:gd name="connsiteY7" fmla="*/ 190500 h 1435100"/>
                        <a:gd name="connsiteX8" fmla="*/ 647700 w 1028878"/>
                        <a:gd name="connsiteY8" fmla="*/ 203200 h 1435100"/>
                        <a:gd name="connsiteX9" fmla="*/ 673100 w 1028878"/>
                        <a:gd name="connsiteY9" fmla="*/ 241300 h 1435100"/>
                        <a:gd name="connsiteX10" fmla="*/ 609600 w 1028878"/>
                        <a:gd name="connsiteY10" fmla="*/ 254000 h 1435100"/>
                        <a:gd name="connsiteX11" fmla="*/ 558800 w 1028878"/>
                        <a:gd name="connsiteY11" fmla="*/ 266700 h 1435100"/>
                        <a:gd name="connsiteX12" fmla="*/ 546100 w 1028878"/>
                        <a:gd name="connsiteY12" fmla="*/ 304800 h 1435100"/>
                        <a:gd name="connsiteX13" fmla="*/ 571500 w 1028878"/>
                        <a:gd name="connsiteY13" fmla="*/ 431800 h 1435100"/>
                        <a:gd name="connsiteX14" fmla="*/ 698500 w 1028878"/>
                        <a:gd name="connsiteY14" fmla="*/ 406400 h 1435100"/>
                        <a:gd name="connsiteX15" fmla="*/ 660400 w 1028878"/>
                        <a:gd name="connsiteY15" fmla="*/ 431800 h 1435100"/>
                        <a:gd name="connsiteX16" fmla="*/ 596900 w 1028878"/>
                        <a:gd name="connsiteY16" fmla="*/ 444500 h 1435100"/>
                        <a:gd name="connsiteX17" fmla="*/ 546100 w 1028878"/>
                        <a:gd name="connsiteY17" fmla="*/ 457200 h 1435100"/>
                        <a:gd name="connsiteX18" fmla="*/ 431800 w 1028878"/>
                        <a:gd name="connsiteY18" fmla="*/ 393700 h 1435100"/>
                        <a:gd name="connsiteX19" fmla="*/ 393700 w 1028878"/>
                        <a:gd name="connsiteY19" fmla="*/ 368300 h 1435100"/>
                        <a:gd name="connsiteX20" fmla="*/ 508000 w 1028878"/>
                        <a:gd name="connsiteY20" fmla="*/ 431800 h 1435100"/>
                        <a:gd name="connsiteX21" fmla="*/ 546100 w 1028878"/>
                        <a:gd name="connsiteY21" fmla="*/ 444500 h 1435100"/>
                        <a:gd name="connsiteX22" fmla="*/ 596900 w 1028878"/>
                        <a:gd name="connsiteY22" fmla="*/ 431800 h 1435100"/>
                        <a:gd name="connsiteX23" fmla="*/ 635000 w 1028878"/>
                        <a:gd name="connsiteY23" fmla="*/ 419100 h 1435100"/>
                        <a:gd name="connsiteX24" fmla="*/ 698500 w 1028878"/>
                        <a:gd name="connsiteY24" fmla="*/ 406400 h 1435100"/>
                        <a:gd name="connsiteX25" fmla="*/ 774700 w 1028878"/>
                        <a:gd name="connsiteY25" fmla="*/ 419100 h 1435100"/>
                        <a:gd name="connsiteX26" fmla="*/ 787400 w 1028878"/>
                        <a:gd name="connsiteY26" fmla="*/ 457200 h 1435100"/>
                        <a:gd name="connsiteX27" fmla="*/ 711200 w 1028878"/>
                        <a:gd name="connsiteY27" fmla="*/ 508000 h 1435100"/>
                        <a:gd name="connsiteX28" fmla="*/ 622300 w 1028878"/>
                        <a:gd name="connsiteY28" fmla="*/ 533400 h 1435100"/>
                        <a:gd name="connsiteX29" fmla="*/ 482600 w 1028878"/>
                        <a:gd name="connsiteY29" fmla="*/ 571500 h 1435100"/>
                        <a:gd name="connsiteX30" fmla="*/ 584200 w 1028878"/>
                        <a:gd name="connsiteY30" fmla="*/ 584200 h 1435100"/>
                        <a:gd name="connsiteX31" fmla="*/ 558800 w 1028878"/>
                        <a:gd name="connsiteY31" fmla="*/ 660400 h 1435100"/>
                        <a:gd name="connsiteX32" fmla="*/ 546100 w 1028878"/>
                        <a:gd name="connsiteY32" fmla="*/ 787400 h 1435100"/>
                        <a:gd name="connsiteX33" fmla="*/ 533400 w 1028878"/>
                        <a:gd name="connsiteY33" fmla="*/ 825500 h 1435100"/>
                        <a:gd name="connsiteX34" fmla="*/ 558800 w 1028878"/>
                        <a:gd name="connsiteY34" fmla="*/ 1092200 h 1435100"/>
                        <a:gd name="connsiteX35" fmla="*/ 698500 w 1028878"/>
                        <a:gd name="connsiteY35" fmla="*/ 1066800 h 1435100"/>
                        <a:gd name="connsiteX36" fmla="*/ 762000 w 1028878"/>
                        <a:gd name="connsiteY36" fmla="*/ 1079500 h 1435100"/>
                        <a:gd name="connsiteX37" fmla="*/ 787400 w 1028878"/>
                        <a:gd name="connsiteY37" fmla="*/ 1117600 h 1435100"/>
                        <a:gd name="connsiteX38" fmla="*/ 723900 w 1028878"/>
                        <a:gd name="connsiteY38" fmla="*/ 1168400 h 1435100"/>
                        <a:gd name="connsiteX39" fmla="*/ 546100 w 1028878"/>
                        <a:gd name="connsiteY39" fmla="*/ 1155700 h 1435100"/>
                        <a:gd name="connsiteX40" fmla="*/ 520700 w 1028878"/>
                        <a:gd name="connsiteY40" fmla="*/ 1155700 h 1435100"/>
                        <a:gd name="connsiteX41" fmla="*/ 558800 w 1028878"/>
                        <a:gd name="connsiteY41" fmla="*/ 1181100 h 1435100"/>
                        <a:gd name="connsiteX42" fmla="*/ 787400 w 1028878"/>
                        <a:gd name="connsiteY42" fmla="*/ 1181100 h 1435100"/>
                        <a:gd name="connsiteX43" fmla="*/ 774700 w 1028878"/>
                        <a:gd name="connsiteY43" fmla="*/ 1219200 h 1435100"/>
                        <a:gd name="connsiteX44" fmla="*/ 749300 w 1028878"/>
                        <a:gd name="connsiteY44" fmla="*/ 1257300 h 1435100"/>
                        <a:gd name="connsiteX45" fmla="*/ 596900 w 1028878"/>
                        <a:gd name="connsiteY45" fmla="*/ 1244600 h 1435100"/>
                        <a:gd name="connsiteX46" fmla="*/ 558800 w 1028878"/>
                        <a:gd name="connsiteY46" fmla="*/ 1219200 h 1435100"/>
                        <a:gd name="connsiteX47" fmla="*/ 546100 w 1028878"/>
                        <a:gd name="connsiteY47" fmla="*/ 1257300 h 1435100"/>
                        <a:gd name="connsiteX48" fmla="*/ 508000 w 1028878"/>
                        <a:gd name="connsiteY48" fmla="*/ 1270000 h 1435100"/>
                        <a:gd name="connsiteX49" fmla="*/ 482600 w 1028878"/>
                        <a:gd name="connsiteY49" fmla="*/ 1308100 h 1435100"/>
                        <a:gd name="connsiteX50" fmla="*/ 698500 w 1028878"/>
                        <a:gd name="connsiteY50" fmla="*/ 1333500 h 1435100"/>
                        <a:gd name="connsiteX51" fmla="*/ 812800 w 1028878"/>
                        <a:gd name="connsiteY51" fmla="*/ 1308100 h 1435100"/>
                        <a:gd name="connsiteX52" fmla="*/ 850900 w 1028878"/>
                        <a:gd name="connsiteY52" fmla="*/ 1295400 h 1435100"/>
                        <a:gd name="connsiteX53" fmla="*/ 939800 w 1028878"/>
                        <a:gd name="connsiteY53" fmla="*/ 1270000 h 1435100"/>
                        <a:gd name="connsiteX54" fmla="*/ 1016000 w 1028878"/>
                        <a:gd name="connsiteY54" fmla="*/ 1206500 h 1435100"/>
                        <a:gd name="connsiteX55" fmla="*/ 1003300 w 1028878"/>
                        <a:gd name="connsiteY55" fmla="*/ 1282700 h 1435100"/>
                        <a:gd name="connsiteX56" fmla="*/ 965200 w 1028878"/>
                        <a:gd name="connsiteY56" fmla="*/ 1358900 h 1435100"/>
                        <a:gd name="connsiteX57" fmla="*/ 927100 w 1028878"/>
                        <a:gd name="connsiteY57" fmla="*/ 1371600 h 1435100"/>
                        <a:gd name="connsiteX58" fmla="*/ 889000 w 1028878"/>
                        <a:gd name="connsiteY58" fmla="*/ 1397000 h 1435100"/>
                        <a:gd name="connsiteX59" fmla="*/ 711200 w 1028878"/>
                        <a:gd name="connsiteY59" fmla="*/ 1435100 h 1435100"/>
                        <a:gd name="connsiteX60" fmla="*/ 508000 w 1028878"/>
                        <a:gd name="connsiteY60" fmla="*/ 1409700 h 1435100"/>
                        <a:gd name="connsiteX61" fmla="*/ 419100 w 1028878"/>
                        <a:gd name="connsiteY61" fmla="*/ 1397000 h 1435100"/>
                        <a:gd name="connsiteX62" fmla="*/ 342900 w 1028878"/>
                        <a:gd name="connsiteY62" fmla="*/ 1371600 h 1435100"/>
                        <a:gd name="connsiteX63" fmla="*/ 266700 w 1028878"/>
                        <a:gd name="connsiteY63" fmla="*/ 1308100 h 1435100"/>
                        <a:gd name="connsiteX64" fmla="*/ 215900 w 1028878"/>
                        <a:gd name="connsiteY64" fmla="*/ 1231900 h 1435100"/>
                        <a:gd name="connsiteX65" fmla="*/ 190500 w 1028878"/>
                        <a:gd name="connsiteY65" fmla="*/ 1193800 h 1435100"/>
                        <a:gd name="connsiteX66" fmla="*/ 114300 w 1028878"/>
                        <a:gd name="connsiteY66" fmla="*/ 1130300 h 1435100"/>
                        <a:gd name="connsiteX67" fmla="*/ 76200 w 1028878"/>
                        <a:gd name="connsiteY67" fmla="*/ 1054100 h 1435100"/>
                        <a:gd name="connsiteX68" fmla="*/ 50800 w 1028878"/>
                        <a:gd name="connsiteY68" fmla="*/ 1016000 h 1435100"/>
                        <a:gd name="connsiteX69" fmla="*/ 38100 w 1028878"/>
                        <a:gd name="connsiteY69" fmla="*/ 977900 h 1435100"/>
                        <a:gd name="connsiteX70" fmla="*/ 0 w 1028878"/>
                        <a:gd name="connsiteY70" fmla="*/ 901700 h 1435100"/>
                        <a:gd name="connsiteX71" fmla="*/ 12700 w 1028878"/>
                        <a:gd name="connsiteY71" fmla="*/ 723900 h 1435100"/>
                        <a:gd name="connsiteX72" fmla="*/ 101600 w 1028878"/>
                        <a:gd name="connsiteY72" fmla="*/ 609600 h 1435100"/>
                        <a:gd name="connsiteX73" fmla="*/ 114300 w 1028878"/>
                        <a:gd name="connsiteY73" fmla="*/ 571500 h 1435100"/>
                        <a:gd name="connsiteX74" fmla="*/ 88900 w 1028878"/>
                        <a:gd name="connsiteY74" fmla="*/ 317500 h 1435100"/>
                        <a:gd name="connsiteX75" fmla="*/ 114300 w 1028878"/>
                        <a:gd name="connsiteY75" fmla="*/ 127000 h 1435100"/>
                        <a:gd name="connsiteX76" fmla="*/ 139700 w 1028878"/>
                        <a:gd name="connsiteY76" fmla="*/ 88900 h 1435100"/>
                        <a:gd name="connsiteX77" fmla="*/ 203200 w 1028878"/>
                        <a:gd name="connsiteY77" fmla="*/ 88900 h 14351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</a:cxnLst>
                      <a:rect l="l" t="t" r="r" b="b"/>
                      <a:pathLst>
                        <a:path w="1028878" h="1435100">
                          <a:moveTo>
                            <a:pt x="203200" y="88900"/>
                          </a:moveTo>
                          <a:cubicBezTo>
                            <a:pt x="232833" y="84667"/>
                            <a:pt x="301045" y="76664"/>
                            <a:pt x="317500" y="63500"/>
                          </a:cubicBezTo>
                          <a:cubicBezTo>
                            <a:pt x="329419" y="53965"/>
                            <a:pt x="329957" y="33490"/>
                            <a:pt x="342900" y="25400"/>
                          </a:cubicBezTo>
                          <a:cubicBezTo>
                            <a:pt x="365604" y="11210"/>
                            <a:pt x="419100" y="0"/>
                            <a:pt x="419100" y="0"/>
                          </a:cubicBezTo>
                          <a:cubicBezTo>
                            <a:pt x="461433" y="4233"/>
                            <a:pt x="503929" y="7077"/>
                            <a:pt x="546100" y="12700"/>
                          </a:cubicBezTo>
                          <a:cubicBezTo>
                            <a:pt x="580650" y="17307"/>
                            <a:pt x="625908" y="29477"/>
                            <a:pt x="660400" y="38100"/>
                          </a:cubicBezTo>
                          <a:cubicBezTo>
                            <a:pt x="691068" y="84103"/>
                            <a:pt x="698500" y="83958"/>
                            <a:pt x="698500" y="152400"/>
                          </a:cubicBezTo>
                          <a:cubicBezTo>
                            <a:pt x="698500" y="165787"/>
                            <a:pt x="695266" y="181034"/>
                            <a:pt x="685800" y="190500"/>
                          </a:cubicBezTo>
                          <a:cubicBezTo>
                            <a:pt x="676334" y="199966"/>
                            <a:pt x="660400" y="198967"/>
                            <a:pt x="647700" y="203200"/>
                          </a:cubicBezTo>
                          <a:cubicBezTo>
                            <a:pt x="656167" y="215900"/>
                            <a:pt x="682258" y="229089"/>
                            <a:pt x="673100" y="241300"/>
                          </a:cubicBezTo>
                          <a:cubicBezTo>
                            <a:pt x="660148" y="258569"/>
                            <a:pt x="630672" y="249317"/>
                            <a:pt x="609600" y="254000"/>
                          </a:cubicBezTo>
                          <a:cubicBezTo>
                            <a:pt x="592561" y="257786"/>
                            <a:pt x="575733" y="262467"/>
                            <a:pt x="558800" y="266700"/>
                          </a:cubicBezTo>
                          <a:cubicBezTo>
                            <a:pt x="554567" y="279400"/>
                            <a:pt x="546100" y="291413"/>
                            <a:pt x="546100" y="304800"/>
                          </a:cubicBezTo>
                          <a:cubicBezTo>
                            <a:pt x="546100" y="363173"/>
                            <a:pt x="555860" y="384881"/>
                            <a:pt x="571500" y="431800"/>
                          </a:cubicBezTo>
                          <a:cubicBezTo>
                            <a:pt x="604023" y="383016"/>
                            <a:pt x="608161" y="352197"/>
                            <a:pt x="698500" y="406400"/>
                          </a:cubicBezTo>
                          <a:cubicBezTo>
                            <a:pt x="711588" y="414253"/>
                            <a:pt x="674692" y="426441"/>
                            <a:pt x="660400" y="431800"/>
                          </a:cubicBezTo>
                          <a:cubicBezTo>
                            <a:pt x="640189" y="439379"/>
                            <a:pt x="617972" y="439817"/>
                            <a:pt x="596900" y="444500"/>
                          </a:cubicBezTo>
                          <a:cubicBezTo>
                            <a:pt x="579861" y="448286"/>
                            <a:pt x="563033" y="452967"/>
                            <a:pt x="546100" y="457200"/>
                          </a:cubicBezTo>
                          <a:cubicBezTo>
                            <a:pt x="479040" y="434847"/>
                            <a:pt x="519139" y="451926"/>
                            <a:pt x="431800" y="393700"/>
                          </a:cubicBezTo>
                          <a:cubicBezTo>
                            <a:pt x="419100" y="385233"/>
                            <a:pt x="382907" y="357507"/>
                            <a:pt x="393700" y="368300"/>
                          </a:cubicBezTo>
                          <a:cubicBezTo>
                            <a:pt x="450732" y="425332"/>
                            <a:pt x="414761" y="400720"/>
                            <a:pt x="508000" y="431800"/>
                          </a:cubicBezTo>
                          <a:lnTo>
                            <a:pt x="546100" y="444500"/>
                          </a:lnTo>
                          <a:cubicBezTo>
                            <a:pt x="563033" y="440267"/>
                            <a:pt x="580117" y="436595"/>
                            <a:pt x="596900" y="431800"/>
                          </a:cubicBezTo>
                          <a:cubicBezTo>
                            <a:pt x="609772" y="428122"/>
                            <a:pt x="622013" y="422347"/>
                            <a:pt x="635000" y="419100"/>
                          </a:cubicBezTo>
                          <a:cubicBezTo>
                            <a:pt x="655941" y="413865"/>
                            <a:pt x="677333" y="410633"/>
                            <a:pt x="698500" y="406400"/>
                          </a:cubicBezTo>
                          <a:cubicBezTo>
                            <a:pt x="723900" y="410633"/>
                            <a:pt x="752342" y="406324"/>
                            <a:pt x="774700" y="419100"/>
                          </a:cubicBezTo>
                          <a:cubicBezTo>
                            <a:pt x="786323" y="425742"/>
                            <a:pt x="795181" y="446307"/>
                            <a:pt x="787400" y="457200"/>
                          </a:cubicBezTo>
                          <a:cubicBezTo>
                            <a:pt x="769657" y="482041"/>
                            <a:pt x="740160" y="498347"/>
                            <a:pt x="711200" y="508000"/>
                          </a:cubicBezTo>
                          <a:cubicBezTo>
                            <a:pt x="583157" y="550681"/>
                            <a:pt x="781768" y="485560"/>
                            <a:pt x="622300" y="533400"/>
                          </a:cubicBezTo>
                          <a:cubicBezTo>
                            <a:pt x="493396" y="572071"/>
                            <a:pt x="598335" y="548353"/>
                            <a:pt x="482600" y="571500"/>
                          </a:cubicBezTo>
                          <a:cubicBezTo>
                            <a:pt x="516467" y="575733"/>
                            <a:pt x="561988" y="558286"/>
                            <a:pt x="584200" y="584200"/>
                          </a:cubicBezTo>
                          <a:cubicBezTo>
                            <a:pt x="601624" y="604528"/>
                            <a:pt x="558800" y="660400"/>
                            <a:pt x="558800" y="660400"/>
                          </a:cubicBezTo>
                          <a:cubicBezTo>
                            <a:pt x="554567" y="702733"/>
                            <a:pt x="552569" y="745350"/>
                            <a:pt x="546100" y="787400"/>
                          </a:cubicBezTo>
                          <a:cubicBezTo>
                            <a:pt x="544064" y="800631"/>
                            <a:pt x="533400" y="812113"/>
                            <a:pt x="533400" y="825500"/>
                          </a:cubicBezTo>
                          <a:cubicBezTo>
                            <a:pt x="533400" y="980011"/>
                            <a:pt x="537258" y="984491"/>
                            <a:pt x="558800" y="1092200"/>
                          </a:cubicBezTo>
                          <a:cubicBezTo>
                            <a:pt x="612381" y="1074340"/>
                            <a:pt x="626698" y="1066800"/>
                            <a:pt x="698500" y="1066800"/>
                          </a:cubicBezTo>
                          <a:cubicBezTo>
                            <a:pt x="720086" y="1066800"/>
                            <a:pt x="740833" y="1075267"/>
                            <a:pt x="762000" y="1079500"/>
                          </a:cubicBezTo>
                          <a:cubicBezTo>
                            <a:pt x="770467" y="1092200"/>
                            <a:pt x="787400" y="1102336"/>
                            <a:pt x="787400" y="1117600"/>
                          </a:cubicBezTo>
                          <a:cubicBezTo>
                            <a:pt x="787400" y="1155897"/>
                            <a:pt x="747690" y="1160470"/>
                            <a:pt x="723900" y="1168400"/>
                          </a:cubicBezTo>
                          <a:cubicBezTo>
                            <a:pt x="664633" y="1164167"/>
                            <a:pt x="605191" y="1161920"/>
                            <a:pt x="546100" y="1155700"/>
                          </a:cubicBezTo>
                          <a:cubicBezTo>
                            <a:pt x="426321" y="1143092"/>
                            <a:pt x="488883" y="1134489"/>
                            <a:pt x="520700" y="1155700"/>
                          </a:cubicBezTo>
                          <a:lnTo>
                            <a:pt x="558800" y="1181100"/>
                          </a:lnTo>
                          <a:cubicBezTo>
                            <a:pt x="642102" y="1153333"/>
                            <a:pt x="655677" y="1143465"/>
                            <a:pt x="787400" y="1181100"/>
                          </a:cubicBezTo>
                          <a:cubicBezTo>
                            <a:pt x="800272" y="1184778"/>
                            <a:pt x="780687" y="1207226"/>
                            <a:pt x="774700" y="1219200"/>
                          </a:cubicBezTo>
                          <a:cubicBezTo>
                            <a:pt x="767874" y="1232852"/>
                            <a:pt x="757767" y="1244600"/>
                            <a:pt x="749300" y="1257300"/>
                          </a:cubicBezTo>
                          <a:cubicBezTo>
                            <a:pt x="698500" y="1253067"/>
                            <a:pt x="646886" y="1254597"/>
                            <a:pt x="596900" y="1244600"/>
                          </a:cubicBezTo>
                          <a:cubicBezTo>
                            <a:pt x="581933" y="1241607"/>
                            <a:pt x="573608" y="1215498"/>
                            <a:pt x="558800" y="1219200"/>
                          </a:cubicBezTo>
                          <a:cubicBezTo>
                            <a:pt x="545813" y="1222447"/>
                            <a:pt x="555566" y="1247834"/>
                            <a:pt x="546100" y="1257300"/>
                          </a:cubicBezTo>
                          <a:cubicBezTo>
                            <a:pt x="536634" y="1266766"/>
                            <a:pt x="520700" y="1265767"/>
                            <a:pt x="508000" y="1270000"/>
                          </a:cubicBezTo>
                          <a:cubicBezTo>
                            <a:pt x="499533" y="1282700"/>
                            <a:pt x="492371" y="1296374"/>
                            <a:pt x="482600" y="1308100"/>
                          </a:cubicBezTo>
                          <a:cubicBezTo>
                            <a:pt x="401608" y="1405291"/>
                            <a:pt x="346082" y="1351121"/>
                            <a:pt x="698500" y="1333500"/>
                          </a:cubicBezTo>
                          <a:cubicBezTo>
                            <a:pt x="784269" y="1304910"/>
                            <a:pt x="678693" y="1337902"/>
                            <a:pt x="812800" y="1308100"/>
                          </a:cubicBezTo>
                          <a:cubicBezTo>
                            <a:pt x="825868" y="1305196"/>
                            <a:pt x="838028" y="1299078"/>
                            <a:pt x="850900" y="1295400"/>
                          </a:cubicBezTo>
                          <a:cubicBezTo>
                            <a:pt x="869889" y="1289975"/>
                            <a:pt x="919500" y="1280150"/>
                            <a:pt x="939800" y="1270000"/>
                          </a:cubicBezTo>
                          <a:cubicBezTo>
                            <a:pt x="975163" y="1252319"/>
                            <a:pt x="987913" y="1234587"/>
                            <a:pt x="1016000" y="1206500"/>
                          </a:cubicBezTo>
                          <a:cubicBezTo>
                            <a:pt x="1036406" y="1267717"/>
                            <a:pt x="1032843" y="1223614"/>
                            <a:pt x="1003300" y="1282700"/>
                          </a:cubicBezTo>
                          <a:cubicBezTo>
                            <a:pt x="987962" y="1313376"/>
                            <a:pt x="995530" y="1334636"/>
                            <a:pt x="965200" y="1358900"/>
                          </a:cubicBezTo>
                          <a:cubicBezTo>
                            <a:pt x="954747" y="1367263"/>
                            <a:pt x="939074" y="1365613"/>
                            <a:pt x="927100" y="1371600"/>
                          </a:cubicBezTo>
                          <a:cubicBezTo>
                            <a:pt x="913448" y="1378426"/>
                            <a:pt x="902948" y="1390801"/>
                            <a:pt x="889000" y="1397000"/>
                          </a:cubicBezTo>
                          <a:cubicBezTo>
                            <a:pt x="818188" y="1428472"/>
                            <a:pt x="791224" y="1425097"/>
                            <a:pt x="711200" y="1435100"/>
                          </a:cubicBezTo>
                          <a:cubicBezTo>
                            <a:pt x="584937" y="1409847"/>
                            <a:pt x="705833" y="1431681"/>
                            <a:pt x="508000" y="1409700"/>
                          </a:cubicBezTo>
                          <a:cubicBezTo>
                            <a:pt x="478249" y="1406394"/>
                            <a:pt x="448733" y="1401233"/>
                            <a:pt x="419100" y="1397000"/>
                          </a:cubicBezTo>
                          <a:cubicBezTo>
                            <a:pt x="393700" y="1388533"/>
                            <a:pt x="361832" y="1390532"/>
                            <a:pt x="342900" y="1371600"/>
                          </a:cubicBezTo>
                          <a:cubicBezTo>
                            <a:pt x="294007" y="1322707"/>
                            <a:pt x="319744" y="1343463"/>
                            <a:pt x="266700" y="1308100"/>
                          </a:cubicBezTo>
                          <a:lnTo>
                            <a:pt x="215900" y="1231900"/>
                          </a:lnTo>
                          <a:cubicBezTo>
                            <a:pt x="207433" y="1219200"/>
                            <a:pt x="203200" y="1202267"/>
                            <a:pt x="190500" y="1193800"/>
                          </a:cubicBezTo>
                          <a:cubicBezTo>
                            <a:pt x="153038" y="1168825"/>
                            <a:pt x="144858" y="1166970"/>
                            <a:pt x="114300" y="1130300"/>
                          </a:cubicBezTo>
                          <a:cubicBezTo>
                            <a:pt x="68804" y="1075705"/>
                            <a:pt x="104839" y="1111378"/>
                            <a:pt x="76200" y="1054100"/>
                          </a:cubicBezTo>
                          <a:cubicBezTo>
                            <a:pt x="69374" y="1040448"/>
                            <a:pt x="57626" y="1029652"/>
                            <a:pt x="50800" y="1016000"/>
                          </a:cubicBezTo>
                          <a:cubicBezTo>
                            <a:pt x="44813" y="1004026"/>
                            <a:pt x="44087" y="989874"/>
                            <a:pt x="38100" y="977900"/>
                          </a:cubicBezTo>
                          <a:cubicBezTo>
                            <a:pt x="-11139" y="879423"/>
                            <a:pt x="31922" y="997465"/>
                            <a:pt x="0" y="901700"/>
                          </a:cubicBezTo>
                          <a:cubicBezTo>
                            <a:pt x="4233" y="842433"/>
                            <a:pt x="-1711" y="781544"/>
                            <a:pt x="12700" y="723900"/>
                          </a:cubicBezTo>
                          <a:cubicBezTo>
                            <a:pt x="22827" y="683392"/>
                            <a:pt x="71706" y="639494"/>
                            <a:pt x="101600" y="609600"/>
                          </a:cubicBezTo>
                          <a:cubicBezTo>
                            <a:pt x="105833" y="596900"/>
                            <a:pt x="114881" y="584874"/>
                            <a:pt x="114300" y="571500"/>
                          </a:cubicBezTo>
                          <a:cubicBezTo>
                            <a:pt x="110604" y="486491"/>
                            <a:pt x="88900" y="317500"/>
                            <a:pt x="88900" y="317500"/>
                          </a:cubicBezTo>
                          <a:cubicBezTo>
                            <a:pt x="91737" y="283451"/>
                            <a:pt x="88362" y="178876"/>
                            <a:pt x="114300" y="127000"/>
                          </a:cubicBezTo>
                          <a:cubicBezTo>
                            <a:pt x="121126" y="113348"/>
                            <a:pt x="127781" y="98435"/>
                            <a:pt x="139700" y="88900"/>
                          </a:cubicBezTo>
                          <a:cubicBezTo>
                            <a:pt x="285632" y="-27846"/>
                            <a:pt x="173567" y="93133"/>
                            <a:pt x="203200" y="88900"/>
                          </a:cubicBezTo>
                          <a:close/>
                        </a:path>
                      </a:pathLst>
                    </a:custGeom>
                    <a:solidFill>
                      <a:schemeClr val="accent2">
                        <a:lumMod val="40000"/>
                        <a:lumOff val="60000"/>
                      </a:schemeClr>
                    </a:solidFill>
                    <a:ln>
                      <a:solidFill>
                        <a:srgbClr val="FF8AD8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48" name="Oval 147">
                      <a:extLst>
                        <a:ext uri="{FF2B5EF4-FFF2-40B4-BE49-F238E27FC236}">
                          <a16:creationId xmlns:a16="http://schemas.microsoft.com/office/drawing/2014/main" xmlns="" id="{3C55A504-41FE-3846-882D-6BDC6A71ECC9}"/>
                        </a:ext>
                      </a:extLst>
                    </p:cNvPr>
                    <p:cNvSpPr/>
                    <p:nvPr/>
                  </p:nvSpPr>
                  <p:spPr>
                    <a:xfrm rot="7816196" flipV="1">
                      <a:off x="8107762" y="494161"/>
                      <a:ext cx="45720" cy="4571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grpSp>
                <p:nvGrpSpPr>
                  <p:cNvPr id="33" name="Group 32">
                    <a:extLst>
                      <a:ext uri="{FF2B5EF4-FFF2-40B4-BE49-F238E27FC236}">
                        <a16:creationId xmlns:a16="http://schemas.microsoft.com/office/drawing/2014/main" xmlns="" id="{3DD5B493-3D93-2443-86BC-4E6297C731BF}"/>
                      </a:ext>
                    </a:extLst>
                  </p:cNvPr>
                  <p:cNvGrpSpPr/>
                  <p:nvPr/>
                </p:nvGrpSpPr>
                <p:grpSpPr>
                  <a:xfrm rot="19413269">
                    <a:off x="1475928" y="1133159"/>
                    <a:ext cx="203103" cy="823613"/>
                    <a:chOff x="7679343" y="1333756"/>
                    <a:chExt cx="529463" cy="2391040"/>
                  </a:xfrm>
                </p:grpSpPr>
                <p:sp>
                  <p:nvSpPr>
                    <p:cNvPr id="140" name="Can 139">
                      <a:extLst>
                        <a:ext uri="{FF2B5EF4-FFF2-40B4-BE49-F238E27FC236}">
                          <a16:creationId xmlns:a16="http://schemas.microsoft.com/office/drawing/2014/main" xmlns="" id="{2AA79E57-4DFD-FD40-82AD-232EE80200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2448" y="1668585"/>
                      <a:ext cx="363019" cy="1413991"/>
                    </a:xfrm>
                    <a:prstGeom prst="can">
                      <a:avLst/>
                    </a:prstGeom>
                    <a:solidFill>
                      <a:schemeClr val="bg2">
                        <a:lumMod val="9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p:txBody>
                </p:sp>
                <p:cxnSp>
                  <p:nvCxnSpPr>
                    <p:cNvPr id="141" name="Straight Connector 140">
                      <a:extLst>
                        <a:ext uri="{FF2B5EF4-FFF2-40B4-BE49-F238E27FC236}">
                          <a16:creationId xmlns:a16="http://schemas.microsoft.com/office/drawing/2014/main" xmlns="" id="{00EA5A77-F540-BE40-B020-1113E89B0929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7999376" y="3414367"/>
                      <a:ext cx="2549" cy="310429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2" name="Straight Connector 141">
                      <a:extLst>
                        <a:ext uri="{FF2B5EF4-FFF2-40B4-BE49-F238E27FC236}">
                          <a16:creationId xmlns:a16="http://schemas.microsoft.com/office/drawing/2014/main" xmlns="" id="{FF3DEE69-23DA-0445-87B8-78542491E58E}"/>
                        </a:ext>
                      </a:extLst>
                    </p:cNvPr>
                    <p:cNvCxnSpPr/>
                    <p:nvPr/>
                  </p:nvCxnSpPr>
                  <p:spPr>
                    <a:xfrm flipH="1" flipV="1">
                      <a:off x="7983098" y="1443113"/>
                      <a:ext cx="0" cy="225753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3" name="Straight Connector 142">
                      <a:extLst>
                        <a:ext uri="{FF2B5EF4-FFF2-40B4-BE49-F238E27FC236}">
                          <a16:creationId xmlns:a16="http://schemas.microsoft.com/office/drawing/2014/main" xmlns="" id="{7739604D-B440-ED4E-99EE-5E2C8860FDB9}"/>
                        </a:ext>
                      </a:extLst>
                    </p:cNvPr>
                    <p:cNvCxnSpPr/>
                    <p:nvPr/>
                  </p:nvCxnSpPr>
                  <p:spPr>
                    <a:xfrm flipH="1" flipV="1">
                      <a:off x="7877859" y="1416419"/>
                      <a:ext cx="0" cy="225753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44" name="Trapezoid 143">
                      <a:extLst>
                        <a:ext uri="{FF2B5EF4-FFF2-40B4-BE49-F238E27FC236}">
                          <a16:creationId xmlns:a16="http://schemas.microsoft.com/office/drawing/2014/main" xmlns="" id="{D03421B6-9C8C-804A-B802-1CCBE02D4ADF}"/>
                        </a:ext>
                      </a:extLst>
                    </p:cNvPr>
                    <p:cNvSpPr/>
                    <p:nvPr/>
                  </p:nvSpPr>
                  <p:spPr>
                    <a:xfrm rot="10619643">
                      <a:off x="7898196" y="3100315"/>
                      <a:ext cx="158203" cy="298641"/>
                    </a:xfrm>
                    <a:prstGeom prst="trapezoid">
                      <a:avLst/>
                    </a:prstGeom>
                    <a:solidFill>
                      <a:schemeClr val="bg2">
                        <a:lumMod val="9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45" name="Oval 144">
                      <a:extLst>
                        <a:ext uri="{FF2B5EF4-FFF2-40B4-BE49-F238E27FC236}">
                          <a16:creationId xmlns:a16="http://schemas.microsoft.com/office/drawing/2014/main" xmlns="" id="{B3ACC7C6-17B8-7C47-B1BE-5A250B48C7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79343" y="1333756"/>
                      <a:ext cx="529463" cy="141636"/>
                    </a:xfrm>
                    <a:prstGeom prst="ellipse">
                      <a:avLst/>
                    </a:prstGeom>
                    <a:solidFill>
                      <a:schemeClr val="bg2">
                        <a:lumMod val="9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46" name="Can 145">
                      <a:extLst>
                        <a:ext uri="{FF2B5EF4-FFF2-40B4-BE49-F238E27FC236}">
                          <a16:creationId xmlns:a16="http://schemas.microsoft.com/office/drawing/2014/main" xmlns="" id="{1830AFA0-257B-464F-B3C3-2DDB0B2E40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7539" y="2155202"/>
                      <a:ext cx="236561" cy="828775"/>
                    </a:xfrm>
                    <a:prstGeom prst="can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grpSp>
                <p:nvGrpSpPr>
                  <p:cNvPr id="34" name="Group 33">
                    <a:extLst>
                      <a:ext uri="{FF2B5EF4-FFF2-40B4-BE49-F238E27FC236}">
                        <a16:creationId xmlns:a16="http://schemas.microsoft.com/office/drawing/2014/main" xmlns="" id="{CFBD2497-018B-7741-8A00-38C1B42355EC}"/>
                      </a:ext>
                    </a:extLst>
                  </p:cNvPr>
                  <p:cNvGrpSpPr/>
                  <p:nvPr/>
                </p:nvGrpSpPr>
                <p:grpSpPr>
                  <a:xfrm>
                    <a:off x="5361816" y="293957"/>
                    <a:ext cx="1013044" cy="1312430"/>
                    <a:chOff x="5588843" y="333334"/>
                    <a:chExt cx="657688" cy="916561"/>
                  </a:xfrm>
                </p:grpSpPr>
                <p:pic>
                  <p:nvPicPr>
                    <p:cNvPr id="138" name="Picture 1" descr="artoon Body Outline - Clipart library">
                      <a:extLst>
                        <a:ext uri="{FF2B5EF4-FFF2-40B4-BE49-F238E27FC236}">
                          <a16:creationId xmlns:a16="http://schemas.microsoft.com/office/drawing/2014/main" xmlns="" id="{B3ADE82F-80CC-174F-A70D-D6914DEC6F3B}"/>
                        </a:ext>
                      </a:extLst>
                    </p:cNvPr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t="-1086" r="57762"/>
                    <a:stretch/>
                  </p:blipFill>
                  <p:spPr bwMode="auto">
                    <a:xfrm>
                      <a:off x="5588843" y="333334"/>
                      <a:ext cx="657688" cy="916561"/>
                    </a:xfrm>
                    <a:prstGeom prst="rect">
                      <a:avLst/>
                    </a:prstGeom>
                    <a:noFill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  <p:sp>
                  <p:nvSpPr>
                    <p:cNvPr id="139" name="Cloud 138">
                      <a:extLst>
                        <a:ext uri="{FF2B5EF4-FFF2-40B4-BE49-F238E27FC236}">
                          <a16:creationId xmlns:a16="http://schemas.microsoft.com/office/drawing/2014/main" xmlns="" id="{75939475-331E-FB4C-BBFE-4DC46083ACD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88843" y="671056"/>
                      <a:ext cx="102047" cy="140866"/>
                    </a:xfrm>
                    <a:prstGeom prst="cloud">
                      <a:avLst/>
                    </a:prstGeom>
                    <a:solidFill>
                      <a:srgbClr val="C00000"/>
                    </a:solidFill>
                    <a:ln>
                      <a:solidFill>
                        <a:srgbClr val="FFC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grpSp>
                <p:nvGrpSpPr>
                  <p:cNvPr id="35" name="Group 34">
                    <a:extLst>
                      <a:ext uri="{FF2B5EF4-FFF2-40B4-BE49-F238E27FC236}">
                        <a16:creationId xmlns:a16="http://schemas.microsoft.com/office/drawing/2014/main" xmlns="" id="{D856A778-CCEC-EE44-81F6-559B680DB5F0}"/>
                      </a:ext>
                    </a:extLst>
                  </p:cNvPr>
                  <p:cNvGrpSpPr/>
                  <p:nvPr/>
                </p:nvGrpSpPr>
                <p:grpSpPr>
                  <a:xfrm>
                    <a:off x="2183140" y="1774023"/>
                    <a:ext cx="639797" cy="825188"/>
                    <a:chOff x="2183140" y="2104223"/>
                    <a:chExt cx="639797" cy="825188"/>
                  </a:xfrm>
                </p:grpSpPr>
                <p:grpSp>
                  <p:nvGrpSpPr>
                    <p:cNvPr id="133" name="Group 132">
                      <a:extLst>
                        <a:ext uri="{FF2B5EF4-FFF2-40B4-BE49-F238E27FC236}">
                          <a16:creationId xmlns:a16="http://schemas.microsoft.com/office/drawing/2014/main" xmlns="" id="{8341FED8-D146-AE46-9BF2-5A18A7863D0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183140" y="2104223"/>
                      <a:ext cx="639797" cy="825188"/>
                      <a:chOff x="8713360" y="392051"/>
                      <a:chExt cx="1028878" cy="1614156"/>
                    </a:xfrm>
                  </p:grpSpPr>
                  <p:sp>
                    <p:nvSpPr>
                      <p:cNvPr id="136" name="Freeform 135">
                        <a:extLst>
                          <a:ext uri="{FF2B5EF4-FFF2-40B4-BE49-F238E27FC236}">
                            <a16:creationId xmlns:a16="http://schemas.microsoft.com/office/drawing/2014/main" xmlns="" id="{DB154F95-1AA4-6744-9AE4-AA814CD8CEE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713360" y="392051"/>
                        <a:ext cx="1028878" cy="1614156"/>
                      </a:xfrm>
                      <a:custGeom>
                        <a:avLst/>
                        <a:gdLst>
                          <a:gd name="connsiteX0" fmla="*/ 203200 w 1028878"/>
                          <a:gd name="connsiteY0" fmla="*/ 88900 h 1435100"/>
                          <a:gd name="connsiteX1" fmla="*/ 317500 w 1028878"/>
                          <a:gd name="connsiteY1" fmla="*/ 63500 h 1435100"/>
                          <a:gd name="connsiteX2" fmla="*/ 342900 w 1028878"/>
                          <a:gd name="connsiteY2" fmla="*/ 25400 h 1435100"/>
                          <a:gd name="connsiteX3" fmla="*/ 419100 w 1028878"/>
                          <a:gd name="connsiteY3" fmla="*/ 0 h 1435100"/>
                          <a:gd name="connsiteX4" fmla="*/ 546100 w 1028878"/>
                          <a:gd name="connsiteY4" fmla="*/ 12700 h 1435100"/>
                          <a:gd name="connsiteX5" fmla="*/ 660400 w 1028878"/>
                          <a:gd name="connsiteY5" fmla="*/ 38100 h 1435100"/>
                          <a:gd name="connsiteX6" fmla="*/ 698500 w 1028878"/>
                          <a:gd name="connsiteY6" fmla="*/ 152400 h 1435100"/>
                          <a:gd name="connsiteX7" fmla="*/ 685800 w 1028878"/>
                          <a:gd name="connsiteY7" fmla="*/ 190500 h 1435100"/>
                          <a:gd name="connsiteX8" fmla="*/ 647700 w 1028878"/>
                          <a:gd name="connsiteY8" fmla="*/ 203200 h 1435100"/>
                          <a:gd name="connsiteX9" fmla="*/ 673100 w 1028878"/>
                          <a:gd name="connsiteY9" fmla="*/ 241300 h 1435100"/>
                          <a:gd name="connsiteX10" fmla="*/ 609600 w 1028878"/>
                          <a:gd name="connsiteY10" fmla="*/ 254000 h 1435100"/>
                          <a:gd name="connsiteX11" fmla="*/ 558800 w 1028878"/>
                          <a:gd name="connsiteY11" fmla="*/ 266700 h 1435100"/>
                          <a:gd name="connsiteX12" fmla="*/ 546100 w 1028878"/>
                          <a:gd name="connsiteY12" fmla="*/ 304800 h 1435100"/>
                          <a:gd name="connsiteX13" fmla="*/ 571500 w 1028878"/>
                          <a:gd name="connsiteY13" fmla="*/ 431800 h 1435100"/>
                          <a:gd name="connsiteX14" fmla="*/ 698500 w 1028878"/>
                          <a:gd name="connsiteY14" fmla="*/ 406400 h 1435100"/>
                          <a:gd name="connsiteX15" fmla="*/ 660400 w 1028878"/>
                          <a:gd name="connsiteY15" fmla="*/ 431800 h 1435100"/>
                          <a:gd name="connsiteX16" fmla="*/ 596900 w 1028878"/>
                          <a:gd name="connsiteY16" fmla="*/ 444500 h 1435100"/>
                          <a:gd name="connsiteX17" fmla="*/ 546100 w 1028878"/>
                          <a:gd name="connsiteY17" fmla="*/ 457200 h 1435100"/>
                          <a:gd name="connsiteX18" fmla="*/ 431800 w 1028878"/>
                          <a:gd name="connsiteY18" fmla="*/ 393700 h 1435100"/>
                          <a:gd name="connsiteX19" fmla="*/ 393700 w 1028878"/>
                          <a:gd name="connsiteY19" fmla="*/ 368300 h 1435100"/>
                          <a:gd name="connsiteX20" fmla="*/ 508000 w 1028878"/>
                          <a:gd name="connsiteY20" fmla="*/ 431800 h 1435100"/>
                          <a:gd name="connsiteX21" fmla="*/ 546100 w 1028878"/>
                          <a:gd name="connsiteY21" fmla="*/ 444500 h 1435100"/>
                          <a:gd name="connsiteX22" fmla="*/ 596900 w 1028878"/>
                          <a:gd name="connsiteY22" fmla="*/ 431800 h 1435100"/>
                          <a:gd name="connsiteX23" fmla="*/ 635000 w 1028878"/>
                          <a:gd name="connsiteY23" fmla="*/ 419100 h 1435100"/>
                          <a:gd name="connsiteX24" fmla="*/ 698500 w 1028878"/>
                          <a:gd name="connsiteY24" fmla="*/ 406400 h 1435100"/>
                          <a:gd name="connsiteX25" fmla="*/ 774700 w 1028878"/>
                          <a:gd name="connsiteY25" fmla="*/ 419100 h 1435100"/>
                          <a:gd name="connsiteX26" fmla="*/ 787400 w 1028878"/>
                          <a:gd name="connsiteY26" fmla="*/ 457200 h 1435100"/>
                          <a:gd name="connsiteX27" fmla="*/ 711200 w 1028878"/>
                          <a:gd name="connsiteY27" fmla="*/ 508000 h 1435100"/>
                          <a:gd name="connsiteX28" fmla="*/ 622300 w 1028878"/>
                          <a:gd name="connsiteY28" fmla="*/ 533400 h 1435100"/>
                          <a:gd name="connsiteX29" fmla="*/ 482600 w 1028878"/>
                          <a:gd name="connsiteY29" fmla="*/ 571500 h 1435100"/>
                          <a:gd name="connsiteX30" fmla="*/ 584200 w 1028878"/>
                          <a:gd name="connsiteY30" fmla="*/ 584200 h 1435100"/>
                          <a:gd name="connsiteX31" fmla="*/ 558800 w 1028878"/>
                          <a:gd name="connsiteY31" fmla="*/ 660400 h 1435100"/>
                          <a:gd name="connsiteX32" fmla="*/ 546100 w 1028878"/>
                          <a:gd name="connsiteY32" fmla="*/ 787400 h 1435100"/>
                          <a:gd name="connsiteX33" fmla="*/ 533400 w 1028878"/>
                          <a:gd name="connsiteY33" fmla="*/ 825500 h 1435100"/>
                          <a:gd name="connsiteX34" fmla="*/ 558800 w 1028878"/>
                          <a:gd name="connsiteY34" fmla="*/ 1092200 h 1435100"/>
                          <a:gd name="connsiteX35" fmla="*/ 698500 w 1028878"/>
                          <a:gd name="connsiteY35" fmla="*/ 1066800 h 1435100"/>
                          <a:gd name="connsiteX36" fmla="*/ 762000 w 1028878"/>
                          <a:gd name="connsiteY36" fmla="*/ 1079500 h 1435100"/>
                          <a:gd name="connsiteX37" fmla="*/ 787400 w 1028878"/>
                          <a:gd name="connsiteY37" fmla="*/ 1117600 h 1435100"/>
                          <a:gd name="connsiteX38" fmla="*/ 723900 w 1028878"/>
                          <a:gd name="connsiteY38" fmla="*/ 1168400 h 1435100"/>
                          <a:gd name="connsiteX39" fmla="*/ 546100 w 1028878"/>
                          <a:gd name="connsiteY39" fmla="*/ 1155700 h 1435100"/>
                          <a:gd name="connsiteX40" fmla="*/ 520700 w 1028878"/>
                          <a:gd name="connsiteY40" fmla="*/ 1155700 h 1435100"/>
                          <a:gd name="connsiteX41" fmla="*/ 558800 w 1028878"/>
                          <a:gd name="connsiteY41" fmla="*/ 1181100 h 1435100"/>
                          <a:gd name="connsiteX42" fmla="*/ 787400 w 1028878"/>
                          <a:gd name="connsiteY42" fmla="*/ 1181100 h 1435100"/>
                          <a:gd name="connsiteX43" fmla="*/ 774700 w 1028878"/>
                          <a:gd name="connsiteY43" fmla="*/ 1219200 h 1435100"/>
                          <a:gd name="connsiteX44" fmla="*/ 749300 w 1028878"/>
                          <a:gd name="connsiteY44" fmla="*/ 1257300 h 1435100"/>
                          <a:gd name="connsiteX45" fmla="*/ 596900 w 1028878"/>
                          <a:gd name="connsiteY45" fmla="*/ 1244600 h 1435100"/>
                          <a:gd name="connsiteX46" fmla="*/ 558800 w 1028878"/>
                          <a:gd name="connsiteY46" fmla="*/ 1219200 h 1435100"/>
                          <a:gd name="connsiteX47" fmla="*/ 546100 w 1028878"/>
                          <a:gd name="connsiteY47" fmla="*/ 1257300 h 1435100"/>
                          <a:gd name="connsiteX48" fmla="*/ 508000 w 1028878"/>
                          <a:gd name="connsiteY48" fmla="*/ 1270000 h 1435100"/>
                          <a:gd name="connsiteX49" fmla="*/ 482600 w 1028878"/>
                          <a:gd name="connsiteY49" fmla="*/ 1308100 h 1435100"/>
                          <a:gd name="connsiteX50" fmla="*/ 698500 w 1028878"/>
                          <a:gd name="connsiteY50" fmla="*/ 1333500 h 1435100"/>
                          <a:gd name="connsiteX51" fmla="*/ 812800 w 1028878"/>
                          <a:gd name="connsiteY51" fmla="*/ 1308100 h 1435100"/>
                          <a:gd name="connsiteX52" fmla="*/ 850900 w 1028878"/>
                          <a:gd name="connsiteY52" fmla="*/ 1295400 h 1435100"/>
                          <a:gd name="connsiteX53" fmla="*/ 939800 w 1028878"/>
                          <a:gd name="connsiteY53" fmla="*/ 1270000 h 1435100"/>
                          <a:gd name="connsiteX54" fmla="*/ 1016000 w 1028878"/>
                          <a:gd name="connsiteY54" fmla="*/ 1206500 h 1435100"/>
                          <a:gd name="connsiteX55" fmla="*/ 1003300 w 1028878"/>
                          <a:gd name="connsiteY55" fmla="*/ 1282700 h 1435100"/>
                          <a:gd name="connsiteX56" fmla="*/ 965200 w 1028878"/>
                          <a:gd name="connsiteY56" fmla="*/ 1358900 h 1435100"/>
                          <a:gd name="connsiteX57" fmla="*/ 927100 w 1028878"/>
                          <a:gd name="connsiteY57" fmla="*/ 1371600 h 1435100"/>
                          <a:gd name="connsiteX58" fmla="*/ 889000 w 1028878"/>
                          <a:gd name="connsiteY58" fmla="*/ 1397000 h 1435100"/>
                          <a:gd name="connsiteX59" fmla="*/ 711200 w 1028878"/>
                          <a:gd name="connsiteY59" fmla="*/ 1435100 h 1435100"/>
                          <a:gd name="connsiteX60" fmla="*/ 508000 w 1028878"/>
                          <a:gd name="connsiteY60" fmla="*/ 1409700 h 1435100"/>
                          <a:gd name="connsiteX61" fmla="*/ 419100 w 1028878"/>
                          <a:gd name="connsiteY61" fmla="*/ 1397000 h 1435100"/>
                          <a:gd name="connsiteX62" fmla="*/ 342900 w 1028878"/>
                          <a:gd name="connsiteY62" fmla="*/ 1371600 h 1435100"/>
                          <a:gd name="connsiteX63" fmla="*/ 266700 w 1028878"/>
                          <a:gd name="connsiteY63" fmla="*/ 1308100 h 1435100"/>
                          <a:gd name="connsiteX64" fmla="*/ 215900 w 1028878"/>
                          <a:gd name="connsiteY64" fmla="*/ 1231900 h 1435100"/>
                          <a:gd name="connsiteX65" fmla="*/ 190500 w 1028878"/>
                          <a:gd name="connsiteY65" fmla="*/ 1193800 h 1435100"/>
                          <a:gd name="connsiteX66" fmla="*/ 114300 w 1028878"/>
                          <a:gd name="connsiteY66" fmla="*/ 1130300 h 1435100"/>
                          <a:gd name="connsiteX67" fmla="*/ 76200 w 1028878"/>
                          <a:gd name="connsiteY67" fmla="*/ 1054100 h 1435100"/>
                          <a:gd name="connsiteX68" fmla="*/ 50800 w 1028878"/>
                          <a:gd name="connsiteY68" fmla="*/ 1016000 h 1435100"/>
                          <a:gd name="connsiteX69" fmla="*/ 38100 w 1028878"/>
                          <a:gd name="connsiteY69" fmla="*/ 977900 h 1435100"/>
                          <a:gd name="connsiteX70" fmla="*/ 0 w 1028878"/>
                          <a:gd name="connsiteY70" fmla="*/ 901700 h 1435100"/>
                          <a:gd name="connsiteX71" fmla="*/ 12700 w 1028878"/>
                          <a:gd name="connsiteY71" fmla="*/ 723900 h 1435100"/>
                          <a:gd name="connsiteX72" fmla="*/ 101600 w 1028878"/>
                          <a:gd name="connsiteY72" fmla="*/ 609600 h 1435100"/>
                          <a:gd name="connsiteX73" fmla="*/ 114300 w 1028878"/>
                          <a:gd name="connsiteY73" fmla="*/ 571500 h 1435100"/>
                          <a:gd name="connsiteX74" fmla="*/ 88900 w 1028878"/>
                          <a:gd name="connsiteY74" fmla="*/ 317500 h 1435100"/>
                          <a:gd name="connsiteX75" fmla="*/ 114300 w 1028878"/>
                          <a:gd name="connsiteY75" fmla="*/ 127000 h 1435100"/>
                          <a:gd name="connsiteX76" fmla="*/ 139700 w 1028878"/>
                          <a:gd name="connsiteY76" fmla="*/ 88900 h 1435100"/>
                          <a:gd name="connsiteX77" fmla="*/ 203200 w 1028878"/>
                          <a:gd name="connsiteY77" fmla="*/ 88900 h 14351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  <a:cxn ang="0">
                            <a:pos x="connsiteX28" y="connsiteY28"/>
                          </a:cxn>
                          <a:cxn ang="0">
                            <a:pos x="connsiteX29" y="connsiteY29"/>
                          </a:cxn>
                          <a:cxn ang="0">
                            <a:pos x="connsiteX30" y="connsiteY30"/>
                          </a:cxn>
                          <a:cxn ang="0">
                            <a:pos x="connsiteX31" y="connsiteY31"/>
                          </a:cxn>
                          <a:cxn ang="0">
                            <a:pos x="connsiteX32" y="connsiteY32"/>
                          </a:cxn>
                          <a:cxn ang="0">
                            <a:pos x="connsiteX33" y="connsiteY33"/>
                          </a:cxn>
                          <a:cxn ang="0">
                            <a:pos x="connsiteX34" y="connsiteY34"/>
                          </a:cxn>
                          <a:cxn ang="0">
                            <a:pos x="connsiteX35" y="connsiteY35"/>
                          </a:cxn>
                          <a:cxn ang="0">
                            <a:pos x="connsiteX36" y="connsiteY36"/>
                          </a:cxn>
                          <a:cxn ang="0">
                            <a:pos x="connsiteX37" y="connsiteY37"/>
                          </a:cxn>
                          <a:cxn ang="0">
                            <a:pos x="connsiteX38" y="connsiteY38"/>
                          </a:cxn>
                          <a:cxn ang="0">
                            <a:pos x="connsiteX39" y="connsiteY39"/>
                          </a:cxn>
                          <a:cxn ang="0">
                            <a:pos x="connsiteX40" y="connsiteY40"/>
                          </a:cxn>
                          <a:cxn ang="0">
                            <a:pos x="connsiteX41" y="connsiteY41"/>
                          </a:cxn>
                          <a:cxn ang="0">
                            <a:pos x="connsiteX42" y="connsiteY42"/>
                          </a:cxn>
                          <a:cxn ang="0">
                            <a:pos x="connsiteX43" y="connsiteY43"/>
                          </a:cxn>
                          <a:cxn ang="0">
                            <a:pos x="connsiteX44" y="connsiteY44"/>
                          </a:cxn>
                          <a:cxn ang="0">
                            <a:pos x="connsiteX45" y="connsiteY45"/>
                          </a:cxn>
                          <a:cxn ang="0">
                            <a:pos x="connsiteX46" y="connsiteY46"/>
                          </a:cxn>
                          <a:cxn ang="0">
                            <a:pos x="connsiteX47" y="connsiteY47"/>
                          </a:cxn>
                          <a:cxn ang="0">
                            <a:pos x="connsiteX48" y="connsiteY48"/>
                          </a:cxn>
                          <a:cxn ang="0">
                            <a:pos x="connsiteX49" y="connsiteY49"/>
                          </a:cxn>
                          <a:cxn ang="0">
                            <a:pos x="connsiteX50" y="connsiteY50"/>
                          </a:cxn>
                          <a:cxn ang="0">
                            <a:pos x="connsiteX51" y="connsiteY51"/>
                          </a:cxn>
                          <a:cxn ang="0">
                            <a:pos x="connsiteX52" y="connsiteY52"/>
                          </a:cxn>
                          <a:cxn ang="0">
                            <a:pos x="connsiteX53" y="connsiteY53"/>
                          </a:cxn>
                          <a:cxn ang="0">
                            <a:pos x="connsiteX54" y="connsiteY54"/>
                          </a:cxn>
                          <a:cxn ang="0">
                            <a:pos x="connsiteX55" y="connsiteY55"/>
                          </a:cxn>
                          <a:cxn ang="0">
                            <a:pos x="connsiteX56" y="connsiteY56"/>
                          </a:cxn>
                          <a:cxn ang="0">
                            <a:pos x="connsiteX57" y="connsiteY57"/>
                          </a:cxn>
                          <a:cxn ang="0">
                            <a:pos x="connsiteX58" y="connsiteY58"/>
                          </a:cxn>
                          <a:cxn ang="0">
                            <a:pos x="connsiteX59" y="connsiteY59"/>
                          </a:cxn>
                          <a:cxn ang="0">
                            <a:pos x="connsiteX60" y="connsiteY60"/>
                          </a:cxn>
                          <a:cxn ang="0">
                            <a:pos x="connsiteX61" y="connsiteY61"/>
                          </a:cxn>
                          <a:cxn ang="0">
                            <a:pos x="connsiteX62" y="connsiteY62"/>
                          </a:cxn>
                          <a:cxn ang="0">
                            <a:pos x="connsiteX63" y="connsiteY63"/>
                          </a:cxn>
                          <a:cxn ang="0">
                            <a:pos x="connsiteX64" y="connsiteY64"/>
                          </a:cxn>
                          <a:cxn ang="0">
                            <a:pos x="connsiteX65" y="connsiteY65"/>
                          </a:cxn>
                          <a:cxn ang="0">
                            <a:pos x="connsiteX66" y="connsiteY66"/>
                          </a:cxn>
                          <a:cxn ang="0">
                            <a:pos x="connsiteX67" y="connsiteY67"/>
                          </a:cxn>
                          <a:cxn ang="0">
                            <a:pos x="connsiteX68" y="connsiteY68"/>
                          </a:cxn>
                          <a:cxn ang="0">
                            <a:pos x="connsiteX69" y="connsiteY69"/>
                          </a:cxn>
                          <a:cxn ang="0">
                            <a:pos x="connsiteX70" y="connsiteY70"/>
                          </a:cxn>
                          <a:cxn ang="0">
                            <a:pos x="connsiteX71" y="connsiteY71"/>
                          </a:cxn>
                          <a:cxn ang="0">
                            <a:pos x="connsiteX72" y="connsiteY72"/>
                          </a:cxn>
                          <a:cxn ang="0">
                            <a:pos x="connsiteX73" y="connsiteY73"/>
                          </a:cxn>
                          <a:cxn ang="0">
                            <a:pos x="connsiteX74" y="connsiteY74"/>
                          </a:cxn>
                          <a:cxn ang="0">
                            <a:pos x="connsiteX75" y="connsiteY75"/>
                          </a:cxn>
                          <a:cxn ang="0">
                            <a:pos x="connsiteX76" y="connsiteY76"/>
                          </a:cxn>
                          <a:cxn ang="0">
                            <a:pos x="connsiteX77" y="connsiteY77"/>
                          </a:cxn>
                        </a:cxnLst>
                        <a:rect l="l" t="t" r="r" b="b"/>
                        <a:pathLst>
                          <a:path w="1028878" h="1435100">
                            <a:moveTo>
                              <a:pt x="203200" y="88900"/>
                            </a:moveTo>
                            <a:cubicBezTo>
                              <a:pt x="232833" y="84667"/>
                              <a:pt x="301045" y="76664"/>
                              <a:pt x="317500" y="63500"/>
                            </a:cubicBezTo>
                            <a:cubicBezTo>
                              <a:pt x="329419" y="53965"/>
                              <a:pt x="329957" y="33490"/>
                              <a:pt x="342900" y="25400"/>
                            </a:cubicBezTo>
                            <a:cubicBezTo>
                              <a:pt x="365604" y="11210"/>
                              <a:pt x="419100" y="0"/>
                              <a:pt x="419100" y="0"/>
                            </a:cubicBezTo>
                            <a:cubicBezTo>
                              <a:pt x="461433" y="4233"/>
                              <a:pt x="503929" y="7077"/>
                              <a:pt x="546100" y="12700"/>
                            </a:cubicBezTo>
                            <a:cubicBezTo>
                              <a:pt x="580650" y="17307"/>
                              <a:pt x="625908" y="29477"/>
                              <a:pt x="660400" y="38100"/>
                            </a:cubicBezTo>
                            <a:cubicBezTo>
                              <a:pt x="691068" y="84103"/>
                              <a:pt x="698500" y="83958"/>
                              <a:pt x="698500" y="152400"/>
                            </a:cubicBezTo>
                            <a:cubicBezTo>
                              <a:pt x="698500" y="165787"/>
                              <a:pt x="695266" y="181034"/>
                              <a:pt x="685800" y="190500"/>
                            </a:cubicBezTo>
                            <a:cubicBezTo>
                              <a:pt x="676334" y="199966"/>
                              <a:pt x="660400" y="198967"/>
                              <a:pt x="647700" y="203200"/>
                            </a:cubicBezTo>
                            <a:cubicBezTo>
                              <a:pt x="656167" y="215900"/>
                              <a:pt x="682258" y="229089"/>
                              <a:pt x="673100" y="241300"/>
                            </a:cubicBezTo>
                            <a:cubicBezTo>
                              <a:pt x="660148" y="258569"/>
                              <a:pt x="630672" y="249317"/>
                              <a:pt x="609600" y="254000"/>
                            </a:cubicBezTo>
                            <a:cubicBezTo>
                              <a:pt x="592561" y="257786"/>
                              <a:pt x="575733" y="262467"/>
                              <a:pt x="558800" y="266700"/>
                            </a:cubicBezTo>
                            <a:cubicBezTo>
                              <a:pt x="554567" y="279400"/>
                              <a:pt x="546100" y="291413"/>
                              <a:pt x="546100" y="304800"/>
                            </a:cubicBezTo>
                            <a:cubicBezTo>
                              <a:pt x="546100" y="363173"/>
                              <a:pt x="555860" y="384881"/>
                              <a:pt x="571500" y="431800"/>
                            </a:cubicBezTo>
                            <a:cubicBezTo>
                              <a:pt x="604023" y="383016"/>
                              <a:pt x="608161" y="352197"/>
                              <a:pt x="698500" y="406400"/>
                            </a:cubicBezTo>
                            <a:cubicBezTo>
                              <a:pt x="711588" y="414253"/>
                              <a:pt x="674692" y="426441"/>
                              <a:pt x="660400" y="431800"/>
                            </a:cubicBezTo>
                            <a:cubicBezTo>
                              <a:pt x="640189" y="439379"/>
                              <a:pt x="617972" y="439817"/>
                              <a:pt x="596900" y="444500"/>
                            </a:cubicBezTo>
                            <a:cubicBezTo>
                              <a:pt x="579861" y="448286"/>
                              <a:pt x="563033" y="452967"/>
                              <a:pt x="546100" y="457200"/>
                            </a:cubicBezTo>
                            <a:cubicBezTo>
                              <a:pt x="479040" y="434847"/>
                              <a:pt x="519139" y="451926"/>
                              <a:pt x="431800" y="393700"/>
                            </a:cubicBezTo>
                            <a:cubicBezTo>
                              <a:pt x="419100" y="385233"/>
                              <a:pt x="382907" y="357507"/>
                              <a:pt x="393700" y="368300"/>
                            </a:cubicBezTo>
                            <a:cubicBezTo>
                              <a:pt x="450732" y="425332"/>
                              <a:pt x="414761" y="400720"/>
                              <a:pt x="508000" y="431800"/>
                            </a:cubicBezTo>
                            <a:lnTo>
                              <a:pt x="546100" y="444500"/>
                            </a:lnTo>
                            <a:cubicBezTo>
                              <a:pt x="563033" y="440267"/>
                              <a:pt x="580117" y="436595"/>
                              <a:pt x="596900" y="431800"/>
                            </a:cubicBezTo>
                            <a:cubicBezTo>
                              <a:pt x="609772" y="428122"/>
                              <a:pt x="622013" y="422347"/>
                              <a:pt x="635000" y="419100"/>
                            </a:cubicBezTo>
                            <a:cubicBezTo>
                              <a:pt x="655941" y="413865"/>
                              <a:pt x="677333" y="410633"/>
                              <a:pt x="698500" y="406400"/>
                            </a:cubicBezTo>
                            <a:cubicBezTo>
                              <a:pt x="723900" y="410633"/>
                              <a:pt x="752342" y="406324"/>
                              <a:pt x="774700" y="419100"/>
                            </a:cubicBezTo>
                            <a:cubicBezTo>
                              <a:pt x="786323" y="425742"/>
                              <a:pt x="795181" y="446307"/>
                              <a:pt x="787400" y="457200"/>
                            </a:cubicBezTo>
                            <a:cubicBezTo>
                              <a:pt x="769657" y="482041"/>
                              <a:pt x="740160" y="498347"/>
                              <a:pt x="711200" y="508000"/>
                            </a:cubicBezTo>
                            <a:cubicBezTo>
                              <a:pt x="583157" y="550681"/>
                              <a:pt x="781768" y="485560"/>
                              <a:pt x="622300" y="533400"/>
                            </a:cubicBezTo>
                            <a:cubicBezTo>
                              <a:pt x="493396" y="572071"/>
                              <a:pt x="598335" y="548353"/>
                              <a:pt x="482600" y="571500"/>
                            </a:cubicBezTo>
                            <a:cubicBezTo>
                              <a:pt x="516467" y="575733"/>
                              <a:pt x="561988" y="558286"/>
                              <a:pt x="584200" y="584200"/>
                            </a:cubicBezTo>
                            <a:cubicBezTo>
                              <a:pt x="601624" y="604528"/>
                              <a:pt x="558800" y="660400"/>
                              <a:pt x="558800" y="660400"/>
                            </a:cubicBezTo>
                            <a:cubicBezTo>
                              <a:pt x="554567" y="702733"/>
                              <a:pt x="552569" y="745350"/>
                              <a:pt x="546100" y="787400"/>
                            </a:cubicBezTo>
                            <a:cubicBezTo>
                              <a:pt x="544064" y="800631"/>
                              <a:pt x="533400" y="812113"/>
                              <a:pt x="533400" y="825500"/>
                            </a:cubicBezTo>
                            <a:cubicBezTo>
                              <a:pt x="533400" y="980011"/>
                              <a:pt x="537258" y="984491"/>
                              <a:pt x="558800" y="1092200"/>
                            </a:cubicBezTo>
                            <a:cubicBezTo>
                              <a:pt x="612381" y="1074340"/>
                              <a:pt x="626698" y="1066800"/>
                              <a:pt x="698500" y="1066800"/>
                            </a:cubicBezTo>
                            <a:cubicBezTo>
                              <a:pt x="720086" y="1066800"/>
                              <a:pt x="740833" y="1075267"/>
                              <a:pt x="762000" y="1079500"/>
                            </a:cubicBezTo>
                            <a:cubicBezTo>
                              <a:pt x="770467" y="1092200"/>
                              <a:pt x="787400" y="1102336"/>
                              <a:pt x="787400" y="1117600"/>
                            </a:cubicBezTo>
                            <a:cubicBezTo>
                              <a:pt x="787400" y="1155897"/>
                              <a:pt x="747690" y="1160470"/>
                              <a:pt x="723900" y="1168400"/>
                            </a:cubicBezTo>
                            <a:cubicBezTo>
                              <a:pt x="664633" y="1164167"/>
                              <a:pt x="605191" y="1161920"/>
                              <a:pt x="546100" y="1155700"/>
                            </a:cubicBezTo>
                            <a:cubicBezTo>
                              <a:pt x="426321" y="1143092"/>
                              <a:pt x="488883" y="1134489"/>
                              <a:pt x="520700" y="1155700"/>
                            </a:cubicBezTo>
                            <a:lnTo>
                              <a:pt x="558800" y="1181100"/>
                            </a:lnTo>
                            <a:cubicBezTo>
                              <a:pt x="642102" y="1153333"/>
                              <a:pt x="655677" y="1143465"/>
                              <a:pt x="787400" y="1181100"/>
                            </a:cubicBezTo>
                            <a:cubicBezTo>
                              <a:pt x="800272" y="1184778"/>
                              <a:pt x="780687" y="1207226"/>
                              <a:pt x="774700" y="1219200"/>
                            </a:cubicBezTo>
                            <a:cubicBezTo>
                              <a:pt x="767874" y="1232852"/>
                              <a:pt x="757767" y="1244600"/>
                              <a:pt x="749300" y="1257300"/>
                            </a:cubicBezTo>
                            <a:cubicBezTo>
                              <a:pt x="698500" y="1253067"/>
                              <a:pt x="646886" y="1254597"/>
                              <a:pt x="596900" y="1244600"/>
                            </a:cubicBezTo>
                            <a:cubicBezTo>
                              <a:pt x="581933" y="1241607"/>
                              <a:pt x="573608" y="1215498"/>
                              <a:pt x="558800" y="1219200"/>
                            </a:cubicBezTo>
                            <a:cubicBezTo>
                              <a:pt x="545813" y="1222447"/>
                              <a:pt x="555566" y="1247834"/>
                              <a:pt x="546100" y="1257300"/>
                            </a:cubicBezTo>
                            <a:cubicBezTo>
                              <a:pt x="536634" y="1266766"/>
                              <a:pt x="520700" y="1265767"/>
                              <a:pt x="508000" y="1270000"/>
                            </a:cubicBezTo>
                            <a:cubicBezTo>
                              <a:pt x="499533" y="1282700"/>
                              <a:pt x="492371" y="1296374"/>
                              <a:pt x="482600" y="1308100"/>
                            </a:cubicBezTo>
                            <a:cubicBezTo>
                              <a:pt x="401608" y="1405291"/>
                              <a:pt x="346082" y="1351121"/>
                              <a:pt x="698500" y="1333500"/>
                            </a:cubicBezTo>
                            <a:cubicBezTo>
                              <a:pt x="784269" y="1304910"/>
                              <a:pt x="678693" y="1337902"/>
                              <a:pt x="812800" y="1308100"/>
                            </a:cubicBezTo>
                            <a:cubicBezTo>
                              <a:pt x="825868" y="1305196"/>
                              <a:pt x="838028" y="1299078"/>
                              <a:pt x="850900" y="1295400"/>
                            </a:cubicBezTo>
                            <a:cubicBezTo>
                              <a:pt x="869889" y="1289975"/>
                              <a:pt x="919500" y="1280150"/>
                              <a:pt x="939800" y="1270000"/>
                            </a:cubicBezTo>
                            <a:cubicBezTo>
                              <a:pt x="975163" y="1252319"/>
                              <a:pt x="987913" y="1234587"/>
                              <a:pt x="1016000" y="1206500"/>
                            </a:cubicBezTo>
                            <a:cubicBezTo>
                              <a:pt x="1036406" y="1267717"/>
                              <a:pt x="1032843" y="1223614"/>
                              <a:pt x="1003300" y="1282700"/>
                            </a:cubicBezTo>
                            <a:cubicBezTo>
                              <a:pt x="987962" y="1313376"/>
                              <a:pt x="995530" y="1334636"/>
                              <a:pt x="965200" y="1358900"/>
                            </a:cubicBezTo>
                            <a:cubicBezTo>
                              <a:pt x="954747" y="1367263"/>
                              <a:pt x="939074" y="1365613"/>
                              <a:pt x="927100" y="1371600"/>
                            </a:cubicBezTo>
                            <a:cubicBezTo>
                              <a:pt x="913448" y="1378426"/>
                              <a:pt x="902948" y="1390801"/>
                              <a:pt x="889000" y="1397000"/>
                            </a:cubicBezTo>
                            <a:cubicBezTo>
                              <a:pt x="818188" y="1428472"/>
                              <a:pt x="791224" y="1425097"/>
                              <a:pt x="711200" y="1435100"/>
                            </a:cubicBezTo>
                            <a:cubicBezTo>
                              <a:pt x="584937" y="1409847"/>
                              <a:pt x="705833" y="1431681"/>
                              <a:pt x="508000" y="1409700"/>
                            </a:cubicBezTo>
                            <a:cubicBezTo>
                              <a:pt x="478249" y="1406394"/>
                              <a:pt x="448733" y="1401233"/>
                              <a:pt x="419100" y="1397000"/>
                            </a:cubicBezTo>
                            <a:cubicBezTo>
                              <a:pt x="393700" y="1388533"/>
                              <a:pt x="361832" y="1390532"/>
                              <a:pt x="342900" y="1371600"/>
                            </a:cubicBezTo>
                            <a:cubicBezTo>
                              <a:pt x="294007" y="1322707"/>
                              <a:pt x="319744" y="1343463"/>
                              <a:pt x="266700" y="1308100"/>
                            </a:cubicBezTo>
                            <a:lnTo>
                              <a:pt x="215900" y="1231900"/>
                            </a:lnTo>
                            <a:cubicBezTo>
                              <a:pt x="207433" y="1219200"/>
                              <a:pt x="203200" y="1202267"/>
                              <a:pt x="190500" y="1193800"/>
                            </a:cubicBezTo>
                            <a:cubicBezTo>
                              <a:pt x="153038" y="1168825"/>
                              <a:pt x="144858" y="1166970"/>
                              <a:pt x="114300" y="1130300"/>
                            </a:cubicBezTo>
                            <a:cubicBezTo>
                              <a:pt x="68804" y="1075705"/>
                              <a:pt x="104839" y="1111378"/>
                              <a:pt x="76200" y="1054100"/>
                            </a:cubicBezTo>
                            <a:cubicBezTo>
                              <a:pt x="69374" y="1040448"/>
                              <a:pt x="57626" y="1029652"/>
                              <a:pt x="50800" y="1016000"/>
                            </a:cubicBezTo>
                            <a:cubicBezTo>
                              <a:pt x="44813" y="1004026"/>
                              <a:pt x="44087" y="989874"/>
                              <a:pt x="38100" y="977900"/>
                            </a:cubicBezTo>
                            <a:cubicBezTo>
                              <a:pt x="-11139" y="879423"/>
                              <a:pt x="31922" y="997465"/>
                              <a:pt x="0" y="901700"/>
                            </a:cubicBezTo>
                            <a:cubicBezTo>
                              <a:pt x="4233" y="842433"/>
                              <a:pt x="-1711" y="781544"/>
                              <a:pt x="12700" y="723900"/>
                            </a:cubicBezTo>
                            <a:cubicBezTo>
                              <a:pt x="22827" y="683392"/>
                              <a:pt x="71706" y="639494"/>
                              <a:pt x="101600" y="609600"/>
                            </a:cubicBezTo>
                            <a:cubicBezTo>
                              <a:pt x="105833" y="596900"/>
                              <a:pt x="114881" y="584874"/>
                              <a:pt x="114300" y="571500"/>
                            </a:cubicBezTo>
                            <a:cubicBezTo>
                              <a:pt x="110604" y="486491"/>
                              <a:pt x="88900" y="317500"/>
                              <a:pt x="88900" y="317500"/>
                            </a:cubicBezTo>
                            <a:cubicBezTo>
                              <a:pt x="91737" y="283451"/>
                              <a:pt x="88362" y="178876"/>
                              <a:pt x="114300" y="127000"/>
                            </a:cubicBezTo>
                            <a:cubicBezTo>
                              <a:pt x="121126" y="113348"/>
                              <a:pt x="127781" y="98435"/>
                              <a:pt x="139700" y="88900"/>
                            </a:cubicBezTo>
                            <a:cubicBezTo>
                              <a:pt x="285632" y="-27846"/>
                              <a:pt x="173567" y="93133"/>
                              <a:pt x="203200" y="88900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ln>
                        <a:solidFill>
                          <a:srgbClr val="FF8AD8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37" name="Oval 136">
                        <a:extLst>
                          <a:ext uri="{FF2B5EF4-FFF2-40B4-BE49-F238E27FC236}">
                            <a16:creationId xmlns:a16="http://schemas.microsoft.com/office/drawing/2014/main" xmlns="" id="{77AD5C74-63B5-CB4D-BEE3-1118C2554FDD}"/>
                          </a:ext>
                        </a:extLst>
                      </p:cNvPr>
                      <p:cNvSpPr/>
                      <p:nvPr/>
                    </p:nvSpPr>
                    <p:spPr>
                      <a:xfrm rot="7816196" flipV="1">
                        <a:off x="9148476" y="494162"/>
                        <a:ext cx="45719" cy="45719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</p:grpSp>
                <p:sp>
                  <p:nvSpPr>
                    <p:cNvPr id="134" name="Arc 133">
                      <a:extLst>
                        <a:ext uri="{FF2B5EF4-FFF2-40B4-BE49-F238E27FC236}">
                          <a16:creationId xmlns:a16="http://schemas.microsoft.com/office/drawing/2014/main" xmlns="" id="{AA26EDF0-9704-EA4C-BA78-7B5667659709}"/>
                        </a:ext>
                      </a:extLst>
                    </p:cNvPr>
                    <p:cNvSpPr/>
                    <p:nvPr/>
                  </p:nvSpPr>
                  <p:spPr>
                    <a:xfrm rot="16683942">
                      <a:off x="2265738" y="2142210"/>
                      <a:ext cx="400623" cy="403181"/>
                    </a:xfrm>
                    <a:prstGeom prst="arc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135" name="Oval 134">
                      <a:extLst>
                        <a:ext uri="{FF2B5EF4-FFF2-40B4-BE49-F238E27FC236}">
                          <a16:creationId xmlns:a16="http://schemas.microsoft.com/office/drawing/2014/main" xmlns="" id="{BB2CB270-E895-594D-9499-06DE3D02173D}"/>
                        </a:ext>
                      </a:extLst>
                    </p:cNvPr>
                    <p:cNvSpPr/>
                    <p:nvPr/>
                  </p:nvSpPr>
                  <p:spPr>
                    <a:xfrm flipV="1">
                      <a:off x="2252121" y="2519616"/>
                      <a:ext cx="192566" cy="99817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grpSp>
                <p:nvGrpSpPr>
                  <p:cNvPr id="36" name="Group 35">
                    <a:extLst>
                      <a:ext uri="{FF2B5EF4-FFF2-40B4-BE49-F238E27FC236}">
                        <a16:creationId xmlns:a16="http://schemas.microsoft.com/office/drawing/2014/main" xmlns="" id="{B5B59861-6CF0-D24A-986C-37AACB2AAF0B}"/>
                      </a:ext>
                    </a:extLst>
                  </p:cNvPr>
                  <p:cNvGrpSpPr/>
                  <p:nvPr/>
                </p:nvGrpSpPr>
                <p:grpSpPr>
                  <a:xfrm>
                    <a:off x="6476205" y="768418"/>
                    <a:ext cx="542834" cy="544393"/>
                    <a:chOff x="6960778" y="550785"/>
                    <a:chExt cx="542834" cy="544393"/>
                  </a:xfrm>
                </p:grpSpPr>
                <p:grpSp>
                  <p:nvGrpSpPr>
                    <p:cNvPr id="114" name="Group 113">
                      <a:extLst>
                        <a:ext uri="{FF2B5EF4-FFF2-40B4-BE49-F238E27FC236}">
                          <a16:creationId xmlns:a16="http://schemas.microsoft.com/office/drawing/2014/main" xmlns="" id="{01CE4054-A8E3-1746-9585-A43617676FA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960778" y="550785"/>
                      <a:ext cx="542834" cy="544393"/>
                      <a:chOff x="5892800" y="50800"/>
                      <a:chExt cx="1740292" cy="1973741"/>
                    </a:xfrm>
                  </p:grpSpPr>
                  <p:sp>
                    <p:nvSpPr>
                      <p:cNvPr id="116" name="Oval 115">
                        <a:extLst>
                          <a:ext uri="{FF2B5EF4-FFF2-40B4-BE49-F238E27FC236}">
                            <a16:creationId xmlns:a16="http://schemas.microsoft.com/office/drawing/2014/main" xmlns="" id="{C76CF6FE-1E0F-5741-8488-F83E91E9BCF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465182" y="282997"/>
                        <a:ext cx="966744" cy="1116186"/>
                      </a:xfrm>
                      <a:prstGeom prst="ellipse">
                        <a:avLst/>
                      </a:prstGeom>
                      <a:solidFill>
                        <a:srgbClr val="FF8AD8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17" name="Heart 116">
                        <a:extLst>
                          <a:ext uri="{FF2B5EF4-FFF2-40B4-BE49-F238E27FC236}">
                            <a16:creationId xmlns:a16="http://schemas.microsoft.com/office/drawing/2014/main" xmlns="" id="{35CE2745-0283-344A-AE1F-6E0DC814108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89929" y="871643"/>
                        <a:ext cx="1227120" cy="895400"/>
                      </a:xfrm>
                      <a:prstGeom prst="heart">
                        <a:avLst/>
                      </a:prstGeom>
                      <a:solidFill>
                        <a:srgbClr val="FF8AD8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18" name="Oval 117">
                        <a:extLst>
                          <a:ext uri="{FF2B5EF4-FFF2-40B4-BE49-F238E27FC236}">
                            <a16:creationId xmlns:a16="http://schemas.microsoft.com/office/drawing/2014/main" xmlns="" id="{3296611B-DFF8-A94F-9509-6DCF472B94D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734702" y="1488579"/>
                        <a:ext cx="90584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19" name="Oval 118">
                        <a:extLst>
                          <a:ext uri="{FF2B5EF4-FFF2-40B4-BE49-F238E27FC236}">
                            <a16:creationId xmlns:a16="http://schemas.microsoft.com/office/drawing/2014/main" xmlns="" id="{3F5D77A1-C68F-234A-8968-0C9D6B8D407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974547" y="1503293"/>
                        <a:ext cx="90584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20" name="Oval 119">
                        <a:extLst>
                          <a:ext uri="{FF2B5EF4-FFF2-40B4-BE49-F238E27FC236}">
                            <a16:creationId xmlns:a16="http://schemas.microsoft.com/office/drawing/2014/main" xmlns="" id="{E1CA7B39-2084-8C4F-8890-ECAEFC07193E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845881" y="1628864"/>
                        <a:ext cx="139119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21" name="Block Arc 120">
                        <a:extLst>
                          <a:ext uri="{FF2B5EF4-FFF2-40B4-BE49-F238E27FC236}">
                            <a16:creationId xmlns:a16="http://schemas.microsoft.com/office/drawing/2014/main" xmlns="" id="{EF0D69E4-8C09-A843-BBD2-73961B22F428}"/>
                          </a:ext>
                        </a:extLst>
                      </p:cNvPr>
                      <p:cNvSpPr/>
                      <p:nvPr/>
                    </p:nvSpPr>
                    <p:spPr>
                      <a:xfrm rot="20373167">
                        <a:off x="6308286" y="921290"/>
                        <a:ext cx="550212" cy="516807"/>
                      </a:xfrm>
                      <a:prstGeom prst="blockArc">
                        <a:avLst/>
                      </a:prstGeom>
                      <a:solidFill>
                        <a:schemeClr val="bg2">
                          <a:lumMod val="75000"/>
                        </a:schemeClr>
                      </a:solidFill>
                      <a:ln>
                        <a:solidFill>
                          <a:schemeClr val="bg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22" name="Block Arc 121">
                        <a:extLst>
                          <a:ext uri="{FF2B5EF4-FFF2-40B4-BE49-F238E27FC236}">
                            <a16:creationId xmlns:a16="http://schemas.microsoft.com/office/drawing/2014/main" xmlns="" id="{858BE19E-4C00-9B4E-A9EF-83FD3ABA0FA5}"/>
                          </a:ext>
                        </a:extLst>
                      </p:cNvPr>
                      <p:cNvSpPr/>
                      <p:nvPr/>
                    </p:nvSpPr>
                    <p:spPr>
                      <a:xfrm rot="1612900">
                        <a:off x="6954356" y="921025"/>
                        <a:ext cx="550212" cy="516807"/>
                      </a:xfrm>
                      <a:prstGeom prst="blockArc">
                        <a:avLst/>
                      </a:prstGeom>
                      <a:solidFill>
                        <a:schemeClr val="bg2">
                          <a:lumMod val="75000"/>
                        </a:schemeClr>
                      </a:solidFill>
                      <a:ln>
                        <a:solidFill>
                          <a:schemeClr val="bg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>
                        <a:scene3d>
                          <a:camera prst="perspectiveHeroicExtremeLeftFacing"/>
                          <a:lightRig rig="threePt" dir="t"/>
                        </a:scene3d>
                      </a:bodyPr>
                      <a:lstStyle/>
                      <a:p>
                        <a:pPr algn="ctr"/>
                        <a:endParaRPr lang="en-US" sz="800">
                          <a:solidFill>
                            <a:schemeClr val="tx1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endParaRPr>
                      </a:p>
                    </p:txBody>
                  </p:sp>
                  <p:cxnSp>
                    <p:nvCxnSpPr>
                      <p:cNvPr id="123" name="Straight Connector 122">
                        <a:extLst>
                          <a:ext uri="{FF2B5EF4-FFF2-40B4-BE49-F238E27FC236}">
                            <a16:creationId xmlns:a16="http://schemas.microsoft.com/office/drawing/2014/main" xmlns="" id="{DFC3B9DA-980D-D64D-A9A4-09201D458C48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387854" y="1628864"/>
                        <a:ext cx="437433" cy="1381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4" name="Straight Connector 123">
                        <a:extLst>
                          <a:ext uri="{FF2B5EF4-FFF2-40B4-BE49-F238E27FC236}">
                            <a16:creationId xmlns:a16="http://schemas.microsoft.com/office/drawing/2014/main" xmlns="" id="{A76673C4-F7B6-7045-AFB7-DFC8B93FDAAC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492087" y="1729416"/>
                        <a:ext cx="322796" cy="226637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5" name="Straight Connector 124">
                        <a:extLst>
                          <a:ext uri="{FF2B5EF4-FFF2-40B4-BE49-F238E27FC236}">
                            <a16:creationId xmlns:a16="http://schemas.microsoft.com/office/drawing/2014/main" xmlns="" id="{70FE9EA9-A1F9-CD49-B84B-584B6EE7A9B3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465183" y="1678515"/>
                        <a:ext cx="339509" cy="184941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126" name="Group 125">
                        <a:extLst>
                          <a:ext uri="{FF2B5EF4-FFF2-40B4-BE49-F238E27FC236}">
                            <a16:creationId xmlns:a16="http://schemas.microsoft.com/office/drawing/2014/main" xmlns="" id="{95A66E8C-78BD-924D-865D-56170855A490}"/>
                          </a:ext>
                        </a:extLst>
                      </p:cNvPr>
                      <p:cNvGrpSpPr/>
                      <p:nvPr/>
                    </p:nvGrpSpPr>
                    <p:grpSpPr>
                      <a:xfrm rot="14616056">
                        <a:off x="7024288" y="1642230"/>
                        <a:ext cx="437433" cy="327189"/>
                        <a:chOff x="7238754" y="1781264"/>
                        <a:chExt cx="437433" cy="327189"/>
                      </a:xfrm>
                    </p:grpSpPr>
                    <p:cxnSp>
                      <p:nvCxnSpPr>
                        <p:cNvPr id="130" name="Straight Connector 129">
                          <a:extLst>
                            <a:ext uri="{FF2B5EF4-FFF2-40B4-BE49-F238E27FC236}">
                              <a16:creationId xmlns:a16="http://schemas.microsoft.com/office/drawing/2014/main" xmlns="" id="{9433A8CB-DACC-7D49-9808-E5689EF5AE4C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238754" y="1781264"/>
                          <a:ext cx="437433" cy="138152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31" name="Straight Connector 130">
                          <a:extLst>
                            <a:ext uri="{FF2B5EF4-FFF2-40B4-BE49-F238E27FC236}">
                              <a16:creationId xmlns:a16="http://schemas.microsoft.com/office/drawing/2014/main" xmlns="" id="{717B0C67-B7B0-ED4F-A14B-151D19FCEF6E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342987" y="1881816"/>
                          <a:ext cx="322796" cy="226637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32" name="Straight Connector 131">
                          <a:extLst>
                            <a:ext uri="{FF2B5EF4-FFF2-40B4-BE49-F238E27FC236}">
                              <a16:creationId xmlns:a16="http://schemas.microsoft.com/office/drawing/2014/main" xmlns="" id="{264DFE7E-EA5B-E047-A173-7DCE08D26F58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316083" y="1830915"/>
                          <a:ext cx="339509" cy="184941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sp>
                    <p:nvSpPr>
                      <p:cNvPr id="127" name="Arc 126">
                        <a:extLst>
                          <a:ext uri="{FF2B5EF4-FFF2-40B4-BE49-F238E27FC236}">
                            <a16:creationId xmlns:a16="http://schemas.microsoft.com/office/drawing/2014/main" xmlns="" id="{EE983C46-30AA-AD44-A034-A9374930ECD5}"/>
                          </a:ext>
                        </a:extLst>
                      </p:cNvPr>
                      <p:cNvSpPr/>
                      <p:nvPr/>
                    </p:nvSpPr>
                    <p:spPr>
                      <a:xfrm rot="10018056">
                        <a:off x="7156636" y="1199548"/>
                        <a:ext cx="476456" cy="198926"/>
                      </a:xfrm>
                      <a:prstGeom prst="arc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28" name="Arc 127">
                        <a:extLst>
                          <a:ext uri="{FF2B5EF4-FFF2-40B4-BE49-F238E27FC236}">
                            <a16:creationId xmlns:a16="http://schemas.microsoft.com/office/drawing/2014/main" xmlns="" id="{09CAFF08-BF08-0148-9976-A0CDD8597563}"/>
                          </a:ext>
                        </a:extLst>
                      </p:cNvPr>
                      <p:cNvSpPr/>
                      <p:nvPr/>
                    </p:nvSpPr>
                    <p:spPr>
                      <a:xfrm rot="9246311">
                        <a:off x="6336822" y="1000058"/>
                        <a:ext cx="599406" cy="397871"/>
                      </a:xfrm>
                      <a:prstGeom prst="arc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29" name="Freeform 128">
                        <a:extLst>
                          <a:ext uri="{FF2B5EF4-FFF2-40B4-BE49-F238E27FC236}">
                            <a16:creationId xmlns:a16="http://schemas.microsoft.com/office/drawing/2014/main" xmlns="" id="{896345EF-6185-A645-A4AF-677F3D71AB1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92800" y="50800"/>
                        <a:ext cx="1016000" cy="292100"/>
                      </a:xfrm>
                      <a:custGeom>
                        <a:avLst/>
                        <a:gdLst>
                          <a:gd name="connsiteX0" fmla="*/ 1016000 w 1016000"/>
                          <a:gd name="connsiteY0" fmla="*/ 241300 h 292100"/>
                          <a:gd name="connsiteX1" fmla="*/ 977900 w 1016000"/>
                          <a:gd name="connsiteY1" fmla="*/ 114300 h 292100"/>
                          <a:gd name="connsiteX2" fmla="*/ 952500 w 1016000"/>
                          <a:gd name="connsiteY2" fmla="*/ 76200 h 292100"/>
                          <a:gd name="connsiteX3" fmla="*/ 838200 w 1016000"/>
                          <a:gd name="connsiteY3" fmla="*/ 12700 h 292100"/>
                          <a:gd name="connsiteX4" fmla="*/ 774700 w 1016000"/>
                          <a:gd name="connsiteY4" fmla="*/ 0 h 292100"/>
                          <a:gd name="connsiteX5" fmla="*/ 647700 w 1016000"/>
                          <a:gd name="connsiteY5" fmla="*/ 63500 h 292100"/>
                          <a:gd name="connsiteX6" fmla="*/ 635000 w 1016000"/>
                          <a:gd name="connsiteY6" fmla="*/ 101600 h 292100"/>
                          <a:gd name="connsiteX7" fmla="*/ 622300 w 1016000"/>
                          <a:gd name="connsiteY7" fmla="*/ 165100 h 292100"/>
                          <a:gd name="connsiteX8" fmla="*/ 546100 w 1016000"/>
                          <a:gd name="connsiteY8" fmla="*/ 215900 h 292100"/>
                          <a:gd name="connsiteX9" fmla="*/ 508000 w 1016000"/>
                          <a:gd name="connsiteY9" fmla="*/ 241300 h 292100"/>
                          <a:gd name="connsiteX10" fmla="*/ 469900 w 1016000"/>
                          <a:gd name="connsiteY10" fmla="*/ 254000 h 292100"/>
                          <a:gd name="connsiteX11" fmla="*/ 381000 w 1016000"/>
                          <a:gd name="connsiteY11" fmla="*/ 292100 h 292100"/>
                          <a:gd name="connsiteX12" fmla="*/ 101600 w 1016000"/>
                          <a:gd name="connsiteY12" fmla="*/ 279400 h 292100"/>
                          <a:gd name="connsiteX13" fmla="*/ 25400 w 1016000"/>
                          <a:gd name="connsiteY13" fmla="*/ 254000 h 292100"/>
                          <a:gd name="connsiteX14" fmla="*/ 0 w 1016000"/>
                          <a:gd name="connsiteY14" fmla="*/ 215900 h 292100"/>
                          <a:gd name="connsiteX15" fmla="*/ 25400 w 1016000"/>
                          <a:gd name="connsiteY15" fmla="*/ 177800 h 2921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1016000" h="292100">
                            <a:moveTo>
                              <a:pt x="1016000" y="241300"/>
                            </a:moveTo>
                            <a:cubicBezTo>
                              <a:pt x="1008901" y="212903"/>
                              <a:pt x="990268" y="132852"/>
                              <a:pt x="977900" y="114300"/>
                            </a:cubicBezTo>
                            <a:cubicBezTo>
                              <a:pt x="969433" y="101600"/>
                              <a:pt x="963987" y="86251"/>
                              <a:pt x="952500" y="76200"/>
                            </a:cubicBezTo>
                            <a:cubicBezTo>
                              <a:pt x="914664" y="43093"/>
                              <a:pt x="883552" y="24038"/>
                              <a:pt x="838200" y="12700"/>
                            </a:cubicBezTo>
                            <a:cubicBezTo>
                              <a:pt x="817259" y="7465"/>
                              <a:pt x="795867" y="4233"/>
                              <a:pt x="774700" y="0"/>
                            </a:cubicBezTo>
                            <a:cubicBezTo>
                              <a:pt x="687543" y="21789"/>
                              <a:pt x="679674" y="-449"/>
                              <a:pt x="647700" y="63500"/>
                            </a:cubicBezTo>
                            <a:cubicBezTo>
                              <a:pt x="641713" y="75474"/>
                              <a:pt x="638247" y="88613"/>
                              <a:pt x="635000" y="101600"/>
                            </a:cubicBezTo>
                            <a:cubicBezTo>
                              <a:pt x="629765" y="122541"/>
                              <a:pt x="631953" y="145793"/>
                              <a:pt x="622300" y="165100"/>
                            </a:cubicBezTo>
                            <a:cubicBezTo>
                              <a:pt x="598225" y="213250"/>
                              <a:pt x="583730" y="197085"/>
                              <a:pt x="546100" y="215900"/>
                            </a:cubicBezTo>
                            <a:cubicBezTo>
                              <a:pt x="532448" y="222726"/>
                              <a:pt x="521652" y="234474"/>
                              <a:pt x="508000" y="241300"/>
                            </a:cubicBezTo>
                            <a:cubicBezTo>
                              <a:pt x="496026" y="247287"/>
                              <a:pt x="482205" y="248727"/>
                              <a:pt x="469900" y="254000"/>
                            </a:cubicBezTo>
                            <a:cubicBezTo>
                              <a:pt x="360046" y="301080"/>
                              <a:pt x="470351" y="262316"/>
                              <a:pt x="381000" y="292100"/>
                            </a:cubicBezTo>
                            <a:cubicBezTo>
                              <a:pt x="287867" y="287867"/>
                              <a:pt x="194299" y="289332"/>
                              <a:pt x="101600" y="279400"/>
                            </a:cubicBezTo>
                            <a:cubicBezTo>
                              <a:pt x="74978" y="276548"/>
                              <a:pt x="25400" y="254000"/>
                              <a:pt x="25400" y="254000"/>
                            </a:cubicBezTo>
                            <a:cubicBezTo>
                              <a:pt x="16933" y="241300"/>
                              <a:pt x="0" y="231164"/>
                              <a:pt x="0" y="215900"/>
                            </a:cubicBezTo>
                            <a:cubicBezTo>
                              <a:pt x="0" y="200636"/>
                              <a:pt x="25400" y="177800"/>
                              <a:pt x="25400" y="177800"/>
                            </a:cubicBezTo>
                          </a:path>
                        </a:pathLst>
                      </a:custGeom>
                      <a:ln/>
                    </p:spPr>
                    <p:style>
                      <a:lnRef idx="2">
                        <a:schemeClr val="dk1"/>
                      </a:lnRef>
                      <a:fillRef idx="0">
                        <a:schemeClr val="dk1"/>
                      </a:fillRef>
                      <a:effectRef idx="1">
                        <a:schemeClr val="dk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</p:grpSp>
                <p:sp>
                  <p:nvSpPr>
                    <p:cNvPr id="115" name="Cloud 114">
                      <a:extLst>
                        <a:ext uri="{FF2B5EF4-FFF2-40B4-BE49-F238E27FC236}">
                          <a16:creationId xmlns:a16="http://schemas.microsoft.com/office/drawing/2014/main" xmlns="" id="{E310A519-FE33-984C-B1EE-102322854A4F}"/>
                        </a:ext>
                      </a:extLst>
                    </p:cNvPr>
                    <p:cNvSpPr/>
                    <p:nvPr/>
                  </p:nvSpPr>
                  <p:spPr>
                    <a:xfrm flipH="1" flipV="1">
                      <a:off x="7310787" y="686626"/>
                      <a:ext cx="95512" cy="78823"/>
                    </a:xfrm>
                    <a:prstGeom prst="cloud">
                      <a:avLst/>
                    </a:prstGeom>
                    <a:solidFill>
                      <a:srgbClr val="C00000"/>
                    </a:solidFill>
                    <a:ln>
                      <a:solidFill>
                        <a:srgbClr val="FFC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cxnSp>
                <p:nvCxnSpPr>
                  <p:cNvPr id="37" name="Straight Arrow Connector 36">
                    <a:extLst>
                      <a:ext uri="{FF2B5EF4-FFF2-40B4-BE49-F238E27FC236}">
                        <a16:creationId xmlns:a16="http://schemas.microsoft.com/office/drawing/2014/main" xmlns="" id="{3BFBC706-87B3-4445-A621-CDAD9C8135FF}"/>
                      </a:ext>
                    </a:extLst>
                  </p:cNvPr>
                  <p:cNvCxnSpPr/>
                  <p:nvPr/>
                </p:nvCxnSpPr>
                <p:spPr>
                  <a:xfrm>
                    <a:off x="5082558" y="2161551"/>
                    <a:ext cx="617220" cy="0"/>
                  </a:xfrm>
                  <a:prstGeom prst="straightConnector1">
                    <a:avLst/>
                  </a:prstGeom>
                  <a:ln cmpd="sng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38" name="Group 37">
                    <a:extLst>
                      <a:ext uri="{FF2B5EF4-FFF2-40B4-BE49-F238E27FC236}">
                        <a16:creationId xmlns:a16="http://schemas.microsoft.com/office/drawing/2014/main" xmlns="" id="{B7325A88-EE2E-5443-B2F6-386D4661DACD}"/>
                      </a:ext>
                    </a:extLst>
                  </p:cNvPr>
                  <p:cNvGrpSpPr/>
                  <p:nvPr/>
                </p:nvGrpSpPr>
                <p:grpSpPr>
                  <a:xfrm>
                    <a:off x="5914525" y="1757899"/>
                    <a:ext cx="775092" cy="932485"/>
                    <a:chOff x="5914525" y="1757899"/>
                    <a:chExt cx="775092" cy="932485"/>
                  </a:xfrm>
                </p:grpSpPr>
                <p:grpSp>
                  <p:nvGrpSpPr>
                    <p:cNvPr id="94" name="Group 93">
                      <a:extLst>
                        <a:ext uri="{FF2B5EF4-FFF2-40B4-BE49-F238E27FC236}">
                          <a16:creationId xmlns:a16="http://schemas.microsoft.com/office/drawing/2014/main" xmlns="" id="{0D0CAAD1-F2FA-A842-85D7-F89F734268D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914525" y="1757899"/>
                      <a:ext cx="775092" cy="932485"/>
                      <a:chOff x="5892800" y="50800"/>
                      <a:chExt cx="1740292" cy="1973741"/>
                    </a:xfrm>
                  </p:grpSpPr>
                  <p:sp>
                    <p:nvSpPr>
                      <p:cNvPr id="97" name="Oval 96">
                        <a:extLst>
                          <a:ext uri="{FF2B5EF4-FFF2-40B4-BE49-F238E27FC236}">
                            <a16:creationId xmlns:a16="http://schemas.microsoft.com/office/drawing/2014/main" xmlns="" id="{9220E022-C45B-3749-9865-E7805B4F0FD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465183" y="282997"/>
                        <a:ext cx="966745" cy="1116185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98" name="Heart 97">
                        <a:extLst>
                          <a:ext uri="{FF2B5EF4-FFF2-40B4-BE49-F238E27FC236}">
                            <a16:creationId xmlns:a16="http://schemas.microsoft.com/office/drawing/2014/main" xmlns="" id="{2343586C-DB99-164B-9E2A-793F20E9EBA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89929" y="871643"/>
                        <a:ext cx="1227120" cy="895400"/>
                      </a:xfrm>
                      <a:prstGeom prst="hear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99" name="Oval 98">
                        <a:extLst>
                          <a:ext uri="{FF2B5EF4-FFF2-40B4-BE49-F238E27FC236}">
                            <a16:creationId xmlns:a16="http://schemas.microsoft.com/office/drawing/2014/main" xmlns="" id="{79352A0D-A474-304B-ABB4-080F96239FE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734702" y="1488579"/>
                        <a:ext cx="90584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00" name="Oval 99">
                        <a:extLst>
                          <a:ext uri="{FF2B5EF4-FFF2-40B4-BE49-F238E27FC236}">
                            <a16:creationId xmlns:a16="http://schemas.microsoft.com/office/drawing/2014/main" xmlns="" id="{17A0D4B5-CA8F-644D-8A30-EA0C423D8E0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974547" y="1503293"/>
                        <a:ext cx="90584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01" name="Oval 100">
                        <a:extLst>
                          <a:ext uri="{FF2B5EF4-FFF2-40B4-BE49-F238E27FC236}">
                            <a16:creationId xmlns:a16="http://schemas.microsoft.com/office/drawing/2014/main" xmlns="" id="{C466F985-09C9-6941-BE85-77BC81B4FADB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845881" y="1628864"/>
                        <a:ext cx="139119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02" name="Block Arc 101">
                        <a:extLst>
                          <a:ext uri="{FF2B5EF4-FFF2-40B4-BE49-F238E27FC236}">
                            <a16:creationId xmlns:a16="http://schemas.microsoft.com/office/drawing/2014/main" xmlns="" id="{A787FC0C-5E33-0747-B715-E146E9AC95CE}"/>
                          </a:ext>
                        </a:extLst>
                      </p:cNvPr>
                      <p:cNvSpPr/>
                      <p:nvPr/>
                    </p:nvSpPr>
                    <p:spPr>
                      <a:xfrm rot="20373167">
                        <a:off x="6308286" y="921290"/>
                        <a:ext cx="550212" cy="516807"/>
                      </a:xfrm>
                      <a:prstGeom prst="blockArc">
                        <a:avLst/>
                      </a:prstGeom>
                      <a:solidFill>
                        <a:schemeClr val="bg2">
                          <a:lumMod val="75000"/>
                        </a:schemeClr>
                      </a:solidFill>
                      <a:ln>
                        <a:solidFill>
                          <a:schemeClr val="bg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03" name="Block Arc 102">
                        <a:extLst>
                          <a:ext uri="{FF2B5EF4-FFF2-40B4-BE49-F238E27FC236}">
                            <a16:creationId xmlns:a16="http://schemas.microsoft.com/office/drawing/2014/main" xmlns="" id="{7C50E6E7-4FF4-3144-8504-33688FD1B854}"/>
                          </a:ext>
                        </a:extLst>
                      </p:cNvPr>
                      <p:cNvSpPr/>
                      <p:nvPr/>
                    </p:nvSpPr>
                    <p:spPr>
                      <a:xfrm rot="1612900">
                        <a:off x="6954356" y="921025"/>
                        <a:ext cx="550212" cy="516807"/>
                      </a:xfrm>
                      <a:prstGeom prst="blockArc">
                        <a:avLst/>
                      </a:prstGeom>
                      <a:solidFill>
                        <a:schemeClr val="bg2">
                          <a:lumMod val="75000"/>
                        </a:schemeClr>
                      </a:solidFill>
                      <a:ln>
                        <a:solidFill>
                          <a:schemeClr val="bg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>
                        <a:scene3d>
                          <a:camera prst="perspectiveHeroicExtremeLeftFacing"/>
                          <a:lightRig rig="threePt" dir="t"/>
                        </a:scene3d>
                      </a:bodyPr>
                      <a:lstStyle/>
                      <a:p>
                        <a:pPr algn="ctr"/>
                        <a:endParaRPr lang="en-US" sz="800">
                          <a:solidFill>
                            <a:schemeClr val="tx1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endParaRPr>
                      </a:p>
                    </p:txBody>
                  </p:sp>
                  <p:cxnSp>
                    <p:nvCxnSpPr>
                      <p:cNvPr id="104" name="Straight Connector 103">
                        <a:extLst>
                          <a:ext uri="{FF2B5EF4-FFF2-40B4-BE49-F238E27FC236}">
                            <a16:creationId xmlns:a16="http://schemas.microsoft.com/office/drawing/2014/main" xmlns="" id="{EB932102-AE15-E94C-A8FB-C7AA8F459916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387854" y="1628864"/>
                        <a:ext cx="437433" cy="1381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5" name="Straight Connector 104">
                        <a:extLst>
                          <a:ext uri="{FF2B5EF4-FFF2-40B4-BE49-F238E27FC236}">
                            <a16:creationId xmlns:a16="http://schemas.microsoft.com/office/drawing/2014/main" xmlns="" id="{36793FF3-0DD6-844C-8AA6-A1700D70549C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492087" y="1729416"/>
                        <a:ext cx="322796" cy="226637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6" name="Straight Connector 105">
                        <a:extLst>
                          <a:ext uri="{FF2B5EF4-FFF2-40B4-BE49-F238E27FC236}">
                            <a16:creationId xmlns:a16="http://schemas.microsoft.com/office/drawing/2014/main" xmlns="" id="{8243154B-0D43-8348-B428-11C45DAEBA52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465183" y="1678515"/>
                        <a:ext cx="339509" cy="184941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107" name="Group 106">
                        <a:extLst>
                          <a:ext uri="{FF2B5EF4-FFF2-40B4-BE49-F238E27FC236}">
                            <a16:creationId xmlns:a16="http://schemas.microsoft.com/office/drawing/2014/main" xmlns="" id="{53A779DA-C85B-5B40-BDB3-AB6F0979FCDF}"/>
                          </a:ext>
                        </a:extLst>
                      </p:cNvPr>
                      <p:cNvGrpSpPr/>
                      <p:nvPr/>
                    </p:nvGrpSpPr>
                    <p:grpSpPr>
                      <a:xfrm rot="14616056">
                        <a:off x="7024288" y="1642230"/>
                        <a:ext cx="437433" cy="327189"/>
                        <a:chOff x="7238754" y="1781264"/>
                        <a:chExt cx="437433" cy="327189"/>
                      </a:xfrm>
                    </p:grpSpPr>
                    <p:cxnSp>
                      <p:nvCxnSpPr>
                        <p:cNvPr id="111" name="Straight Connector 110">
                          <a:extLst>
                            <a:ext uri="{FF2B5EF4-FFF2-40B4-BE49-F238E27FC236}">
                              <a16:creationId xmlns:a16="http://schemas.microsoft.com/office/drawing/2014/main" xmlns="" id="{E469453B-A7B8-C84C-AA0D-FDE9699119FF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238754" y="1781264"/>
                          <a:ext cx="437433" cy="138152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2" name="Straight Connector 111">
                          <a:extLst>
                            <a:ext uri="{FF2B5EF4-FFF2-40B4-BE49-F238E27FC236}">
                              <a16:creationId xmlns:a16="http://schemas.microsoft.com/office/drawing/2014/main" xmlns="" id="{F9C7ABB1-BBCF-9F44-90EF-D7D976960846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342987" y="1881816"/>
                          <a:ext cx="322796" cy="226637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3" name="Straight Connector 112">
                          <a:extLst>
                            <a:ext uri="{FF2B5EF4-FFF2-40B4-BE49-F238E27FC236}">
                              <a16:creationId xmlns:a16="http://schemas.microsoft.com/office/drawing/2014/main" xmlns="" id="{43D1E87C-3A6F-0D4E-998F-0696E513657B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316083" y="1830915"/>
                          <a:ext cx="339509" cy="184941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sp>
                    <p:nvSpPr>
                      <p:cNvPr id="108" name="Arc 107">
                        <a:extLst>
                          <a:ext uri="{FF2B5EF4-FFF2-40B4-BE49-F238E27FC236}">
                            <a16:creationId xmlns:a16="http://schemas.microsoft.com/office/drawing/2014/main" xmlns="" id="{AA4E7136-0A40-C042-8E45-9E591D194D0A}"/>
                          </a:ext>
                        </a:extLst>
                      </p:cNvPr>
                      <p:cNvSpPr/>
                      <p:nvPr/>
                    </p:nvSpPr>
                    <p:spPr>
                      <a:xfrm rot="10018056">
                        <a:off x="7156636" y="1199548"/>
                        <a:ext cx="476456" cy="198926"/>
                      </a:xfrm>
                      <a:prstGeom prst="arc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09" name="Arc 108">
                        <a:extLst>
                          <a:ext uri="{FF2B5EF4-FFF2-40B4-BE49-F238E27FC236}">
                            <a16:creationId xmlns:a16="http://schemas.microsoft.com/office/drawing/2014/main" xmlns="" id="{9E0B96E5-0C9D-7642-83AA-4759E41733A7}"/>
                          </a:ext>
                        </a:extLst>
                      </p:cNvPr>
                      <p:cNvSpPr/>
                      <p:nvPr/>
                    </p:nvSpPr>
                    <p:spPr>
                      <a:xfrm rot="9246311">
                        <a:off x="6336822" y="1000058"/>
                        <a:ext cx="599406" cy="397871"/>
                      </a:xfrm>
                      <a:prstGeom prst="arc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110" name="Freeform 109">
                        <a:extLst>
                          <a:ext uri="{FF2B5EF4-FFF2-40B4-BE49-F238E27FC236}">
                            <a16:creationId xmlns:a16="http://schemas.microsoft.com/office/drawing/2014/main" xmlns="" id="{82D47253-4170-DB43-AE18-89755C8A982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92800" y="50800"/>
                        <a:ext cx="1016000" cy="292100"/>
                      </a:xfrm>
                      <a:custGeom>
                        <a:avLst/>
                        <a:gdLst>
                          <a:gd name="connsiteX0" fmla="*/ 1016000 w 1016000"/>
                          <a:gd name="connsiteY0" fmla="*/ 241300 h 292100"/>
                          <a:gd name="connsiteX1" fmla="*/ 977900 w 1016000"/>
                          <a:gd name="connsiteY1" fmla="*/ 114300 h 292100"/>
                          <a:gd name="connsiteX2" fmla="*/ 952500 w 1016000"/>
                          <a:gd name="connsiteY2" fmla="*/ 76200 h 292100"/>
                          <a:gd name="connsiteX3" fmla="*/ 838200 w 1016000"/>
                          <a:gd name="connsiteY3" fmla="*/ 12700 h 292100"/>
                          <a:gd name="connsiteX4" fmla="*/ 774700 w 1016000"/>
                          <a:gd name="connsiteY4" fmla="*/ 0 h 292100"/>
                          <a:gd name="connsiteX5" fmla="*/ 647700 w 1016000"/>
                          <a:gd name="connsiteY5" fmla="*/ 63500 h 292100"/>
                          <a:gd name="connsiteX6" fmla="*/ 635000 w 1016000"/>
                          <a:gd name="connsiteY6" fmla="*/ 101600 h 292100"/>
                          <a:gd name="connsiteX7" fmla="*/ 622300 w 1016000"/>
                          <a:gd name="connsiteY7" fmla="*/ 165100 h 292100"/>
                          <a:gd name="connsiteX8" fmla="*/ 546100 w 1016000"/>
                          <a:gd name="connsiteY8" fmla="*/ 215900 h 292100"/>
                          <a:gd name="connsiteX9" fmla="*/ 508000 w 1016000"/>
                          <a:gd name="connsiteY9" fmla="*/ 241300 h 292100"/>
                          <a:gd name="connsiteX10" fmla="*/ 469900 w 1016000"/>
                          <a:gd name="connsiteY10" fmla="*/ 254000 h 292100"/>
                          <a:gd name="connsiteX11" fmla="*/ 381000 w 1016000"/>
                          <a:gd name="connsiteY11" fmla="*/ 292100 h 292100"/>
                          <a:gd name="connsiteX12" fmla="*/ 101600 w 1016000"/>
                          <a:gd name="connsiteY12" fmla="*/ 279400 h 292100"/>
                          <a:gd name="connsiteX13" fmla="*/ 25400 w 1016000"/>
                          <a:gd name="connsiteY13" fmla="*/ 254000 h 292100"/>
                          <a:gd name="connsiteX14" fmla="*/ 0 w 1016000"/>
                          <a:gd name="connsiteY14" fmla="*/ 215900 h 292100"/>
                          <a:gd name="connsiteX15" fmla="*/ 25400 w 1016000"/>
                          <a:gd name="connsiteY15" fmla="*/ 177800 h 2921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1016000" h="292100">
                            <a:moveTo>
                              <a:pt x="1016000" y="241300"/>
                            </a:moveTo>
                            <a:cubicBezTo>
                              <a:pt x="1008901" y="212903"/>
                              <a:pt x="990268" y="132852"/>
                              <a:pt x="977900" y="114300"/>
                            </a:cubicBezTo>
                            <a:cubicBezTo>
                              <a:pt x="969433" y="101600"/>
                              <a:pt x="963987" y="86251"/>
                              <a:pt x="952500" y="76200"/>
                            </a:cubicBezTo>
                            <a:cubicBezTo>
                              <a:pt x="914664" y="43093"/>
                              <a:pt x="883552" y="24038"/>
                              <a:pt x="838200" y="12700"/>
                            </a:cubicBezTo>
                            <a:cubicBezTo>
                              <a:pt x="817259" y="7465"/>
                              <a:pt x="795867" y="4233"/>
                              <a:pt x="774700" y="0"/>
                            </a:cubicBezTo>
                            <a:cubicBezTo>
                              <a:pt x="687543" y="21789"/>
                              <a:pt x="679674" y="-449"/>
                              <a:pt x="647700" y="63500"/>
                            </a:cubicBezTo>
                            <a:cubicBezTo>
                              <a:pt x="641713" y="75474"/>
                              <a:pt x="638247" y="88613"/>
                              <a:pt x="635000" y="101600"/>
                            </a:cubicBezTo>
                            <a:cubicBezTo>
                              <a:pt x="629765" y="122541"/>
                              <a:pt x="631953" y="145793"/>
                              <a:pt x="622300" y="165100"/>
                            </a:cubicBezTo>
                            <a:cubicBezTo>
                              <a:pt x="598225" y="213250"/>
                              <a:pt x="583730" y="197085"/>
                              <a:pt x="546100" y="215900"/>
                            </a:cubicBezTo>
                            <a:cubicBezTo>
                              <a:pt x="532448" y="222726"/>
                              <a:pt x="521652" y="234474"/>
                              <a:pt x="508000" y="241300"/>
                            </a:cubicBezTo>
                            <a:cubicBezTo>
                              <a:pt x="496026" y="247287"/>
                              <a:pt x="482205" y="248727"/>
                              <a:pt x="469900" y="254000"/>
                            </a:cubicBezTo>
                            <a:cubicBezTo>
                              <a:pt x="360046" y="301080"/>
                              <a:pt x="470351" y="262316"/>
                              <a:pt x="381000" y="292100"/>
                            </a:cubicBezTo>
                            <a:cubicBezTo>
                              <a:pt x="287867" y="287867"/>
                              <a:pt x="194299" y="289332"/>
                              <a:pt x="101600" y="279400"/>
                            </a:cubicBezTo>
                            <a:cubicBezTo>
                              <a:pt x="74978" y="276548"/>
                              <a:pt x="25400" y="254000"/>
                              <a:pt x="25400" y="254000"/>
                            </a:cubicBezTo>
                            <a:cubicBezTo>
                              <a:pt x="16933" y="241300"/>
                              <a:pt x="0" y="231164"/>
                              <a:pt x="0" y="215900"/>
                            </a:cubicBezTo>
                            <a:cubicBezTo>
                              <a:pt x="0" y="200636"/>
                              <a:pt x="25400" y="177800"/>
                              <a:pt x="25400" y="177800"/>
                            </a:cubicBezTo>
                          </a:path>
                        </a:pathLst>
                      </a:custGeom>
                      <a:ln/>
                    </p:spPr>
                    <p:style>
                      <a:lnRef idx="2">
                        <a:schemeClr val="dk1"/>
                      </a:lnRef>
                      <a:fillRef idx="0">
                        <a:schemeClr val="dk1"/>
                      </a:fillRef>
                      <a:effectRef idx="1">
                        <a:schemeClr val="dk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</p:grpSp>
                <p:sp>
                  <p:nvSpPr>
                    <p:cNvPr id="95" name="Cloud 94">
                      <a:extLst>
                        <a:ext uri="{FF2B5EF4-FFF2-40B4-BE49-F238E27FC236}">
                          <a16:creationId xmlns:a16="http://schemas.microsoft.com/office/drawing/2014/main" xmlns="" id="{89AEC34C-FC45-404E-A17F-6506D4538D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11702" y="1987132"/>
                      <a:ext cx="135161" cy="123723"/>
                    </a:xfrm>
                    <a:prstGeom prst="cloud">
                      <a:avLst/>
                    </a:prstGeom>
                    <a:solidFill>
                      <a:srgbClr val="C00000"/>
                    </a:solidFill>
                    <a:ln>
                      <a:solidFill>
                        <a:srgbClr val="FFC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96" name="Cloud 95">
                      <a:extLst>
                        <a:ext uri="{FF2B5EF4-FFF2-40B4-BE49-F238E27FC236}">
                          <a16:creationId xmlns:a16="http://schemas.microsoft.com/office/drawing/2014/main" xmlns="" id="{4DDE228E-2C3B-0A4A-94CE-BE942E8B29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14902" y="1974432"/>
                      <a:ext cx="135161" cy="123723"/>
                    </a:xfrm>
                    <a:prstGeom prst="cloud">
                      <a:avLst/>
                    </a:prstGeom>
                    <a:solidFill>
                      <a:srgbClr val="C00000"/>
                    </a:solidFill>
                    <a:ln>
                      <a:solidFill>
                        <a:srgbClr val="FFC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cxnSp>
                <p:nvCxnSpPr>
                  <p:cNvPr id="39" name="Straight Arrow Connector 38">
                    <a:extLst>
                      <a:ext uri="{FF2B5EF4-FFF2-40B4-BE49-F238E27FC236}">
                        <a16:creationId xmlns:a16="http://schemas.microsoft.com/office/drawing/2014/main" xmlns="" id="{719086E1-587A-FE47-A50C-DE5256625810}"/>
                      </a:ext>
                    </a:extLst>
                  </p:cNvPr>
                  <p:cNvCxnSpPr/>
                  <p:nvPr/>
                </p:nvCxnSpPr>
                <p:spPr>
                  <a:xfrm>
                    <a:off x="7000258" y="2161551"/>
                    <a:ext cx="617220" cy="0"/>
                  </a:xfrm>
                  <a:prstGeom prst="straightConnector1">
                    <a:avLst/>
                  </a:prstGeom>
                  <a:ln cmpd="sng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40" name="Group 39">
                    <a:extLst>
                      <a:ext uri="{FF2B5EF4-FFF2-40B4-BE49-F238E27FC236}">
                        <a16:creationId xmlns:a16="http://schemas.microsoft.com/office/drawing/2014/main" xmlns="" id="{060E0041-FDCA-3049-8347-C0D7EFE96E07}"/>
                      </a:ext>
                    </a:extLst>
                  </p:cNvPr>
                  <p:cNvGrpSpPr/>
                  <p:nvPr/>
                </p:nvGrpSpPr>
                <p:grpSpPr>
                  <a:xfrm>
                    <a:off x="7832225" y="1745199"/>
                    <a:ext cx="775092" cy="932485"/>
                    <a:chOff x="5914525" y="1757899"/>
                    <a:chExt cx="775092" cy="932485"/>
                  </a:xfrm>
                </p:grpSpPr>
                <p:grpSp>
                  <p:nvGrpSpPr>
                    <p:cNvPr id="74" name="Group 73">
                      <a:extLst>
                        <a:ext uri="{FF2B5EF4-FFF2-40B4-BE49-F238E27FC236}">
                          <a16:creationId xmlns:a16="http://schemas.microsoft.com/office/drawing/2014/main" xmlns="" id="{B3D17D68-8F47-1041-87C3-2BF2617285E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914525" y="1757899"/>
                      <a:ext cx="775092" cy="932485"/>
                      <a:chOff x="5892800" y="50800"/>
                      <a:chExt cx="1740292" cy="1973741"/>
                    </a:xfrm>
                  </p:grpSpPr>
                  <p:sp>
                    <p:nvSpPr>
                      <p:cNvPr id="77" name="Oval 76">
                        <a:extLst>
                          <a:ext uri="{FF2B5EF4-FFF2-40B4-BE49-F238E27FC236}">
                            <a16:creationId xmlns:a16="http://schemas.microsoft.com/office/drawing/2014/main" xmlns="" id="{EB2A8434-0FB4-754E-9749-4A32EE56609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465183" y="282996"/>
                        <a:ext cx="966745" cy="1116183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78" name="Heart 77">
                        <a:extLst>
                          <a:ext uri="{FF2B5EF4-FFF2-40B4-BE49-F238E27FC236}">
                            <a16:creationId xmlns:a16="http://schemas.microsoft.com/office/drawing/2014/main" xmlns="" id="{0782B2AE-9593-7749-9030-E08C1136386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89927" y="871644"/>
                        <a:ext cx="1227118" cy="895402"/>
                      </a:xfrm>
                      <a:prstGeom prst="hear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79" name="Oval 78">
                        <a:extLst>
                          <a:ext uri="{FF2B5EF4-FFF2-40B4-BE49-F238E27FC236}">
                            <a16:creationId xmlns:a16="http://schemas.microsoft.com/office/drawing/2014/main" xmlns="" id="{8003276A-ECF0-FC43-90E5-92B15DBBA1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734702" y="1488579"/>
                        <a:ext cx="90584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80" name="Oval 79">
                        <a:extLst>
                          <a:ext uri="{FF2B5EF4-FFF2-40B4-BE49-F238E27FC236}">
                            <a16:creationId xmlns:a16="http://schemas.microsoft.com/office/drawing/2014/main" xmlns="" id="{54B82838-243E-8649-91BF-7E7B2E01480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974547" y="1503293"/>
                        <a:ext cx="90584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81" name="Oval 80">
                        <a:extLst>
                          <a:ext uri="{FF2B5EF4-FFF2-40B4-BE49-F238E27FC236}">
                            <a16:creationId xmlns:a16="http://schemas.microsoft.com/office/drawing/2014/main" xmlns="" id="{F6256610-6A67-3C40-9A3D-DB068E127DBD}"/>
                          </a:ext>
                        </a:extLst>
                      </p:cNvPr>
                      <p:cNvSpPr/>
                      <p:nvPr/>
                    </p:nvSpPr>
                    <p:spPr>
                      <a:xfrm flipH="1">
                        <a:off x="6845881" y="1628864"/>
                        <a:ext cx="139119" cy="45719"/>
                      </a:xfrm>
                      <a:prstGeom prst="ellipse">
                        <a:avLst/>
                      </a:prstGeom>
                      <a:solidFill>
                        <a:schemeClr val="tx2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82" name="Block Arc 81">
                        <a:extLst>
                          <a:ext uri="{FF2B5EF4-FFF2-40B4-BE49-F238E27FC236}">
                            <a16:creationId xmlns:a16="http://schemas.microsoft.com/office/drawing/2014/main" xmlns="" id="{8AB5DE9E-7E42-6544-A796-F8153956244B}"/>
                          </a:ext>
                        </a:extLst>
                      </p:cNvPr>
                      <p:cNvSpPr/>
                      <p:nvPr/>
                    </p:nvSpPr>
                    <p:spPr>
                      <a:xfrm rot="20373167">
                        <a:off x="6308286" y="921290"/>
                        <a:ext cx="550212" cy="516807"/>
                      </a:xfrm>
                      <a:prstGeom prst="blockArc">
                        <a:avLst/>
                      </a:prstGeom>
                      <a:solidFill>
                        <a:schemeClr val="bg2">
                          <a:lumMod val="75000"/>
                        </a:schemeClr>
                      </a:solidFill>
                      <a:ln>
                        <a:solidFill>
                          <a:schemeClr val="bg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83" name="Block Arc 82">
                        <a:extLst>
                          <a:ext uri="{FF2B5EF4-FFF2-40B4-BE49-F238E27FC236}">
                            <a16:creationId xmlns:a16="http://schemas.microsoft.com/office/drawing/2014/main" xmlns="" id="{87D2E5BB-A587-414D-9A77-62CA3B2D3CBA}"/>
                          </a:ext>
                        </a:extLst>
                      </p:cNvPr>
                      <p:cNvSpPr/>
                      <p:nvPr/>
                    </p:nvSpPr>
                    <p:spPr>
                      <a:xfrm rot="1612900">
                        <a:off x="6954356" y="921025"/>
                        <a:ext cx="550212" cy="516807"/>
                      </a:xfrm>
                      <a:prstGeom prst="blockArc">
                        <a:avLst/>
                      </a:prstGeom>
                      <a:solidFill>
                        <a:schemeClr val="bg2">
                          <a:lumMod val="75000"/>
                        </a:schemeClr>
                      </a:solidFill>
                      <a:ln>
                        <a:solidFill>
                          <a:schemeClr val="bg2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>
                        <a:scene3d>
                          <a:camera prst="perspectiveHeroicExtremeLeftFacing"/>
                          <a:lightRig rig="threePt" dir="t"/>
                        </a:scene3d>
                      </a:bodyPr>
                      <a:lstStyle/>
                      <a:p>
                        <a:pPr algn="ctr"/>
                        <a:endParaRPr lang="en-US" sz="800">
                          <a:solidFill>
                            <a:schemeClr val="tx1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endParaRPr>
                      </a:p>
                    </p:txBody>
                  </p:sp>
                  <p:cxnSp>
                    <p:nvCxnSpPr>
                      <p:cNvPr id="84" name="Straight Connector 83">
                        <a:extLst>
                          <a:ext uri="{FF2B5EF4-FFF2-40B4-BE49-F238E27FC236}">
                            <a16:creationId xmlns:a16="http://schemas.microsoft.com/office/drawing/2014/main" xmlns="" id="{DF1984DF-8ADA-104F-A307-4E553E7FC86B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387854" y="1628864"/>
                        <a:ext cx="437433" cy="1381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85" name="Straight Connector 84">
                        <a:extLst>
                          <a:ext uri="{FF2B5EF4-FFF2-40B4-BE49-F238E27FC236}">
                            <a16:creationId xmlns:a16="http://schemas.microsoft.com/office/drawing/2014/main" xmlns="" id="{DB629BE9-7EBA-1143-8626-4DF6EF4B3CF1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492087" y="1729416"/>
                        <a:ext cx="322796" cy="226637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86" name="Straight Connector 85">
                        <a:extLst>
                          <a:ext uri="{FF2B5EF4-FFF2-40B4-BE49-F238E27FC236}">
                            <a16:creationId xmlns:a16="http://schemas.microsoft.com/office/drawing/2014/main" xmlns="" id="{9AE5AC82-F038-EA43-9B34-DA92C2E61215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>
                        <a:off x="6465183" y="1678515"/>
                        <a:ext cx="339511" cy="184940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87" name="Group 86">
                        <a:extLst>
                          <a:ext uri="{FF2B5EF4-FFF2-40B4-BE49-F238E27FC236}">
                            <a16:creationId xmlns:a16="http://schemas.microsoft.com/office/drawing/2014/main" xmlns="" id="{4CCBC355-F54C-B24A-9100-4DBC4522180E}"/>
                          </a:ext>
                        </a:extLst>
                      </p:cNvPr>
                      <p:cNvGrpSpPr/>
                      <p:nvPr/>
                    </p:nvGrpSpPr>
                    <p:grpSpPr>
                      <a:xfrm rot="14616056">
                        <a:off x="7024288" y="1642230"/>
                        <a:ext cx="437433" cy="327189"/>
                        <a:chOff x="7238754" y="1781264"/>
                        <a:chExt cx="437433" cy="327189"/>
                      </a:xfrm>
                    </p:grpSpPr>
                    <p:cxnSp>
                      <p:nvCxnSpPr>
                        <p:cNvPr id="91" name="Straight Connector 90">
                          <a:extLst>
                            <a:ext uri="{FF2B5EF4-FFF2-40B4-BE49-F238E27FC236}">
                              <a16:creationId xmlns:a16="http://schemas.microsoft.com/office/drawing/2014/main" xmlns="" id="{C45A6571-41C1-6345-A323-618BE9830886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238754" y="1781264"/>
                          <a:ext cx="437433" cy="138152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2" name="Straight Connector 91">
                          <a:extLst>
                            <a:ext uri="{FF2B5EF4-FFF2-40B4-BE49-F238E27FC236}">
                              <a16:creationId xmlns:a16="http://schemas.microsoft.com/office/drawing/2014/main" xmlns="" id="{04AE9486-C7A9-984C-9079-7C2925F8249D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342987" y="1881816"/>
                          <a:ext cx="322796" cy="226637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3" name="Straight Connector 92">
                          <a:extLst>
                            <a:ext uri="{FF2B5EF4-FFF2-40B4-BE49-F238E27FC236}">
                              <a16:creationId xmlns:a16="http://schemas.microsoft.com/office/drawing/2014/main" xmlns="" id="{C590FC0D-767F-464C-9A57-F4122C648EC1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 flipH="1">
                          <a:off x="7316083" y="1830912"/>
                          <a:ext cx="339508" cy="184941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sp>
                    <p:nvSpPr>
                      <p:cNvPr id="88" name="Arc 87">
                        <a:extLst>
                          <a:ext uri="{FF2B5EF4-FFF2-40B4-BE49-F238E27FC236}">
                            <a16:creationId xmlns:a16="http://schemas.microsoft.com/office/drawing/2014/main" xmlns="" id="{8AA6C8D4-7252-0246-A1A1-AD19BC0B78C0}"/>
                          </a:ext>
                        </a:extLst>
                      </p:cNvPr>
                      <p:cNvSpPr/>
                      <p:nvPr/>
                    </p:nvSpPr>
                    <p:spPr>
                      <a:xfrm rot="10018056">
                        <a:off x="7156636" y="1199548"/>
                        <a:ext cx="476456" cy="198926"/>
                      </a:xfrm>
                      <a:prstGeom prst="arc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89" name="Arc 88">
                        <a:extLst>
                          <a:ext uri="{FF2B5EF4-FFF2-40B4-BE49-F238E27FC236}">
                            <a16:creationId xmlns:a16="http://schemas.microsoft.com/office/drawing/2014/main" xmlns="" id="{877EAA97-ABE4-3444-BCEF-1CE74E5E269A}"/>
                          </a:ext>
                        </a:extLst>
                      </p:cNvPr>
                      <p:cNvSpPr/>
                      <p:nvPr/>
                    </p:nvSpPr>
                    <p:spPr>
                      <a:xfrm rot="9246311">
                        <a:off x="6336822" y="1000058"/>
                        <a:ext cx="599406" cy="397871"/>
                      </a:xfrm>
                      <a:prstGeom prst="arc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  <p:sp>
                    <p:nvSpPr>
                      <p:cNvPr id="90" name="Freeform 89">
                        <a:extLst>
                          <a:ext uri="{FF2B5EF4-FFF2-40B4-BE49-F238E27FC236}">
                            <a16:creationId xmlns:a16="http://schemas.microsoft.com/office/drawing/2014/main" xmlns="" id="{3D097A57-70C2-0545-B56F-7207400D161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892800" y="50800"/>
                        <a:ext cx="1015999" cy="292102"/>
                      </a:xfrm>
                      <a:custGeom>
                        <a:avLst/>
                        <a:gdLst>
                          <a:gd name="connsiteX0" fmla="*/ 1016000 w 1016000"/>
                          <a:gd name="connsiteY0" fmla="*/ 241300 h 292100"/>
                          <a:gd name="connsiteX1" fmla="*/ 977900 w 1016000"/>
                          <a:gd name="connsiteY1" fmla="*/ 114300 h 292100"/>
                          <a:gd name="connsiteX2" fmla="*/ 952500 w 1016000"/>
                          <a:gd name="connsiteY2" fmla="*/ 76200 h 292100"/>
                          <a:gd name="connsiteX3" fmla="*/ 838200 w 1016000"/>
                          <a:gd name="connsiteY3" fmla="*/ 12700 h 292100"/>
                          <a:gd name="connsiteX4" fmla="*/ 774700 w 1016000"/>
                          <a:gd name="connsiteY4" fmla="*/ 0 h 292100"/>
                          <a:gd name="connsiteX5" fmla="*/ 647700 w 1016000"/>
                          <a:gd name="connsiteY5" fmla="*/ 63500 h 292100"/>
                          <a:gd name="connsiteX6" fmla="*/ 635000 w 1016000"/>
                          <a:gd name="connsiteY6" fmla="*/ 101600 h 292100"/>
                          <a:gd name="connsiteX7" fmla="*/ 622300 w 1016000"/>
                          <a:gd name="connsiteY7" fmla="*/ 165100 h 292100"/>
                          <a:gd name="connsiteX8" fmla="*/ 546100 w 1016000"/>
                          <a:gd name="connsiteY8" fmla="*/ 215900 h 292100"/>
                          <a:gd name="connsiteX9" fmla="*/ 508000 w 1016000"/>
                          <a:gd name="connsiteY9" fmla="*/ 241300 h 292100"/>
                          <a:gd name="connsiteX10" fmla="*/ 469900 w 1016000"/>
                          <a:gd name="connsiteY10" fmla="*/ 254000 h 292100"/>
                          <a:gd name="connsiteX11" fmla="*/ 381000 w 1016000"/>
                          <a:gd name="connsiteY11" fmla="*/ 292100 h 292100"/>
                          <a:gd name="connsiteX12" fmla="*/ 101600 w 1016000"/>
                          <a:gd name="connsiteY12" fmla="*/ 279400 h 292100"/>
                          <a:gd name="connsiteX13" fmla="*/ 25400 w 1016000"/>
                          <a:gd name="connsiteY13" fmla="*/ 254000 h 292100"/>
                          <a:gd name="connsiteX14" fmla="*/ 0 w 1016000"/>
                          <a:gd name="connsiteY14" fmla="*/ 215900 h 292100"/>
                          <a:gd name="connsiteX15" fmla="*/ 25400 w 1016000"/>
                          <a:gd name="connsiteY15" fmla="*/ 177800 h 29210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1016000" h="292100">
                            <a:moveTo>
                              <a:pt x="1016000" y="241300"/>
                            </a:moveTo>
                            <a:cubicBezTo>
                              <a:pt x="1008901" y="212903"/>
                              <a:pt x="990268" y="132852"/>
                              <a:pt x="977900" y="114300"/>
                            </a:cubicBezTo>
                            <a:cubicBezTo>
                              <a:pt x="969433" y="101600"/>
                              <a:pt x="963987" y="86251"/>
                              <a:pt x="952500" y="76200"/>
                            </a:cubicBezTo>
                            <a:cubicBezTo>
                              <a:pt x="914664" y="43093"/>
                              <a:pt x="883552" y="24038"/>
                              <a:pt x="838200" y="12700"/>
                            </a:cubicBezTo>
                            <a:cubicBezTo>
                              <a:pt x="817259" y="7465"/>
                              <a:pt x="795867" y="4233"/>
                              <a:pt x="774700" y="0"/>
                            </a:cubicBezTo>
                            <a:cubicBezTo>
                              <a:pt x="687543" y="21789"/>
                              <a:pt x="679674" y="-449"/>
                              <a:pt x="647700" y="63500"/>
                            </a:cubicBezTo>
                            <a:cubicBezTo>
                              <a:pt x="641713" y="75474"/>
                              <a:pt x="638247" y="88613"/>
                              <a:pt x="635000" y="101600"/>
                            </a:cubicBezTo>
                            <a:cubicBezTo>
                              <a:pt x="629765" y="122541"/>
                              <a:pt x="631953" y="145793"/>
                              <a:pt x="622300" y="165100"/>
                            </a:cubicBezTo>
                            <a:cubicBezTo>
                              <a:pt x="598225" y="213250"/>
                              <a:pt x="583730" y="197085"/>
                              <a:pt x="546100" y="215900"/>
                            </a:cubicBezTo>
                            <a:cubicBezTo>
                              <a:pt x="532448" y="222726"/>
                              <a:pt x="521652" y="234474"/>
                              <a:pt x="508000" y="241300"/>
                            </a:cubicBezTo>
                            <a:cubicBezTo>
                              <a:pt x="496026" y="247287"/>
                              <a:pt x="482205" y="248727"/>
                              <a:pt x="469900" y="254000"/>
                            </a:cubicBezTo>
                            <a:cubicBezTo>
                              <a:pt x="360046" y="301080"/>
                              <a:pt x="470351" y="262316"/>
                              <a:pt x="381000" y="292100"/>
                            </a:cubicBezTo>
                            <a:cubicBezTo>
                              <a:pt x="287867" y="287867"/>
                              <a:pt x="194299" y="289332"/>
                              <a:pt x="101600" y="279400"/>
                            </a:cubicBezTo>
                            <a:cubicBezTo>
                              <a:pt x="74978" y="276548"/>
                              <a:pt x="25400" y="254000"/>
                              <a:pt x="25400" y="254000"/>
                            </a:cubicBezTo>
                            <a:cubicBezTo>
                              <a:pt x="16933" y="241300"/>
                              <a:pt x="0" y="231164"/>
                              <a:pt x="0" y="215900"/>
                            </a:cubicBezTo>
                            <a:cubicBezTo>
                              <a:pt x="0" y="200636"/>
                              <a:pt x="25400" y="177800"/>
                              <a:pt x="25400" y="177800"/>
                            </a:cubicBezTo>
                          </a:path>
                        </a:pathLst>
                      </a:custGeom>
                      <a:ln/>
                    </p:spPr>
                    <p:style>
                      <a:lnRef idx="2">
                        <a:schemeClr val="dk1"/>
                      </a:lnRef>
                      <a:fillRef idx="0">
                        <a:schemeClr val="dk1"/>
                      </a:fillRef>
                      <a:effectRef idx="1">
                        <a:schemeClr val="dk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800"/>
                      </a:p>
                    </p:txBody>
                  </p:sp>
                </p:grpSp>
                <p:sp>
                  <p:nvSpPr>
                    <p:cNvPr id="75" name="Cloud 74">
                      <a:extLst>
                        <a:ext uri="{FF2B5EF4-FFF2-40B4-BE49-F238E27FC236}">
                          <a16:creationId xmlns:a16="http://schemas.microsoft.com/office/drawing/2014/main" xmlns="" id="{EFBD0964-0BF2-264A-B8C0-4E81671B37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11702" y="1987132"/>
                      <a:ext cx="135161" cy="123723"/>
                    </a:xfrm>
                    <a:prstGeom prst="cloud">
                      <a:avLst/>
                    </a:prstGeom>
                    <a:solidFill>
                      <a:srgbClr val="C00000"/>
                    </a:solidFill>
                    <a:ln>
                      <a:solidFill>
                        <a:srgbClr val="FFC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76" name="Cloud 75">
                      <a:extLst>
                        <a:ext uri="{FF2B5EF4-FFF2-40B4-BE49-F238E27FC236}">
                          <a16:creationId xmlns:a16="http://schemas.microsoft.com/office/drawing/2014/main" xmlns="" id="{9C4DE092-C17D-9845-815D-473966DF85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14902" y="1974432"/>
                      <a:ext cx="135161" cy="123723"/>
                    </a:xfrm>
                    <a:prstGeom prst="cloud">
                      <a:avLst/>
                    </a:prstGeom>
                    <a:solidFill>
                      <a:srgbClr val="C00000"/>
                    </a:solidFill>
                    <a:ln>
                      <a:solidFill>
                        <a:srgbClr val="FFC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grpSp>
                <p:nvGrpSpPr>
                  <p:cNvPr id="41" name="Group 40">
                    <a:extLst>
                      <a:ext uri="{FF2B5EF4-FFF2-40B4-BE49-F238E27FC236}">
                        <a16:creationId xmlns:a16="http://schemas.microsoft.com/office/drawing/2014/main" xmlns="" id="{7974ADEE-7A95-6B41-AC39-65F8978C1E40}"/>
                      </a:ext>
                    </a:extLst>
                  </p:cNvPr>
                  <p:cNvGrpSpPr/>
                  <p:nvPr/>
                </p:nvGrpSpPr>
                <p:grpSpPr>
                  <a:xfrm rot="19413269">
                    <a:off x="8057219" y="888529"/>
                    <a:ext cx="204862" cy="818245"/>
                    <a:chOff x="9448800" y="1356050"/>
                    <a:chExt cx="534054" cy="2375440"/>
                  </a:xfrm>
                </p:grpSpPr>
                <p:sp>
                  <p:nvSpPr>
                    <p:cNvPr id="66" name="Can 65">
                      <a:extLst>
                        <a:ext uri="{FF2B5EF4-FFF2-40B4-BE49-F238E27FC236}">
                          <a16:creationId xmlns:a16="http://schemas.microsoft.com/office/drawing/2014/main" xmlns="" id="{112CDFB1-7B1F-FA42-9A5E-AABDFD1747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548220" y="1687620"/>
                      <a:ext cx="363019" cy="1413998"/>
                    </a:xfrm>
                    <a:prstGeom prst="can">
                      <a:avLst/>
                    </a:prstGeom>
                    <a:solidFill>
                      <a:schemeClr val="bg2">
                        <a:lumMod val="9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p:txBody>
                </p:sp>
                <p:cxnSp>
                  <p:nvCxnSpPr>
                    <p:cNvPr id="67" name="Straight Connector 66">
                      <a:extLst>
                        <a:ext uri="{FF2B5EF4-FFF2-40B4-BE49-F238E27FC236}">
                          <a16:creationId xmlns:a16="http://schemas.microsoft.com/office/drawing/2014/main" xmlns="" id="{490DA5A7-8BC9-A94E-832C-BAFA2D5EF455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9756292" y="3421064"/>
                      <a:ext cx="2547" cy="310426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" name="Straight Connector 67">
                      <a:extLst>
                        <a:ext uri="{FF2B5EF4-FFF2-40B4-BE49-F238E27FC236}">
                          <a16:creationId xmlns:a16="http://schemas.microsoft.com/office/drawing/2014/main" xmlns="" id="{5AC01951-A03C-0346-9278-242E51299361}"/>
                        </a:ext>
                      </a:extLst>
                    </p:cNvPr>
                    <p:cNvCxnSpPr/>
                    <p:nvPr/>
                  </p:nvCxnSpPr>
                  <p:spPr>
                    <a:xfrm flipH="1" flipV="1">
                      <a:off x="9729729" y="1461866"/>
                      <a:ext cx="1" cy="225754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" name="Straight Connector 68">
                      <a:extLst>
                        <a:ext uri="{FF2B5EF4-FFF2-40B4-BE49-F238E27FC236}">
                          <a16:creationId xmlns:a16="http://schemas.microsoft.com/office/drawing/2014/main" xmlns="" id="{7EB58F25-EC95-5246-B66D-116554AC852B}"/>
                        </a:ext>
                      </a:extLst>
                    </p:cNvPr>
                    <p:cNvCxnSpPr/>
                    <p:nvPr/>
                  </p:nvCxnSpPr>
                  <p:spPr>
                    <a:xfrm flipH="1" flipV="1">
                      <a:off x="9666229" y="1461866"/>
                      <a:ext cx="1" cy="225754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0" name="Straight Connector 69">
                      <a:extLst>
                        <a:ext uri="{FF2B5EF4-FFF2-40B4-BE49-F238E27FC236}">
                          <a16:creationId xmlns:a16="http://schemas.microsoft.com/office/drawing/2014/main" xmlns="" id="{416AD623-1E01-FD45-9520-AD70CA533468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448800" y="1461866"/>
                      <a:ext cx="462439" cy="0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71" name="Trapezoid 70">
                      <a:extLst>
                        <a:ext uri="{FF2B5EF4-FFF2-40B4-BE49-F238E27FC236}">
                          <a16:creationId xmlns:a16="http://schemas.microsoft.com/office/drawing/2014/main" xmlns="" id="{2FD28FBE-6DFA-BC46-AE98-BA7B6E34759E}"/>
                        </a:ext>
                      </a:extLst>
                    </p:cNvPr>
                    <p:cNvSpPr/>
                    <p:nvPr/>
                  </p:nvSpPr>
                  <p:spPr>
                    <a:xfrm rot="10619643">
                      <a:off x="9673951" y="3119348"/>
                      <a:ext cx="158204" cy="298636"/>
                    </a:xfrm>
                    <a:prstGeom prst="trapezoid">
                      <a:avLst/>
                    </a:prstGeom>
                    <a:solidFill>
                      <a:schemeClr val="bg2">
                        <a:lumMod val="9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72" name="Oval 71">
                      <a:extLst>
                        <a:ext uri="{FF2B5EF4-FFF2-40B4-BE49-F238E27FC236}">
                          <a16:creationId xmlns:a16="http://schemas.microsoft.com/office/drawing/2014/main" xmlns="" id="{DD096728-7475-4E42-B071-266E902C49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53384" y="1356050"/>
                      <a:ext cx="529470" cy="141634"/>
                    </a:xfrm>
                    <a:prstGeom prst="ellipse">
                      <a:avLst/>
                    </a:prstGeom>
                    <a:solidFill>
                      <a:schemeClr val="bg2">
                        <a:lumMod val="9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sp>
                  <p:nvSpPr>
                    <p:cNvPr id="73" name="Can 72">
                      <a:extLst>
                        <a:ext uri="{FF2B5EF4-FFF2-40B4-BE49-F238E27FC236}">
                          <a16:creationId xmlns:a16="http://schemas.microsoft.com/office/drawing/2014/main" xmlns="" id="{1D902166-AF5F-4344-AE3D-95BA8EE179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03311" y="2174251"/>
                      <a:ext cx="236566" cy="828770"/>
                    </a:xfrm>
                    <a:prstGeom prst="can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</p:grpSp>
              <p:grpSp>
                <p:nvGrpSpPr>
                  <p:cNvPr id="42" name="Group 41">
                    <a:extLst>
                      <a:ext uri="{FF2B5EF4-FFF2-40B4-BE49-F238E27FC236}">
                        <a16:creationId xmlns:a16="http://schemas.microsoft.com/office/drawing/2014/main" xmlns="" id="{DE9A0647-FDE6-2940-B93D-D5D7953232EF}"/>
                      </a:ext>
                    </a:extLst>
                  </p:cNvPr>
                  <p:cNvGrpSpPr/>
                  <p:nvPr/>
                </p:nvGrpSpPr>
                <p:grpSpPr>
                  <a:xfrm>
                    <a:off x="1826038" y="894691"/>
                    <a:ext cx="1375963" cy="584441"/>
                    <a:chOff x="9518921" y="829644"/>
                    <a:chExt cx="1375963" cy="584441"/>
                  </a:xfrm>
                </p:grpSpPr>
                <p:sp>
                  <p:nvSpPr>
                    <p:cNvPr id="43" name="Can 42">
                      <a:extLst>
                        <a:ext uri="{FF2B5EF4-FFF2-40B4-BE49-F238E27FC236}">
                          <a16:creationId xmlns:a16="http://schemas.microsoft.com/office/drawing/2014/main" xmlns="" id="{15196E94-3413-E440-8369-9326DF69F4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518921" y="829644"/>
                      <a:ext cx="1375963" cy="584441"/>
                    </a:xfrm>
                    <a:prstGeom prst="can">
                      <a:avLst>
                        <a:gd name="adj" fmla="val 50000"/>
                      </a:avLst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800"/>
                    </a:p>
                  </p:txBody>
                </p:sp>
                <p:grpSp>
                  <p:nvGrpSpPr>
                    <p:cNvPr id="44" name="Group 43">
                      <a:extLst>
                        <a:ext uri="{FF2B5EF4-FFF2-40B4-BE49-F238E27FC236}">
                          <a16:creationId xmlns:a16="http://schemas.microsoft.com/office/drawing/2014/main" xmlns="" id="{D98FAD5D-3F75-8849-844C-FB0B3AE10762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632113" y="837404"/>
                      <a:ext cx="1145621" cy="535509"/>
                      <a:chOff x="-545947" y="2850059"/>
                      <a:chExt cx="1961247" cy="769815"/>
                    </a:xfrm>
                  </p:grpSpPr>
                  <p:grpSp>
                    <p:nvGrpSpPr>
                      <p:cNvPr id="45" name="Group 44">
                        <a:extLst>
                          <a:ext uri="{FF2B5EF4-FFF2-40B4-BE49-F238E27FC236}">
                            <a16:creationId xmlns:a16="http://schemas.microsoft.com/office/drawing/2014/main" xmlns="" id="{06D27E6F-F40F-5D44-88AD-34F41C321E42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74321" y="3104730"/>
                        <a:ext cx="729949" cy="248569"/>
                        <a:chOff x="-608621" y="3497518"/>
                        <a:chExt cx="1011296" cy="433578"/>
                      </a:xfrm>
                    </p:grpSpPr>
                    <p:sp>
                      <p:nvSpPr>
                        <p:cNvPr id="64" name="Oval 63">
                          <a:extLst>
                            <a:ext uri="{FF2B5EF4-FFF2-40B4-BE49-F238E27FC236}">
                              <a16:creationId xmlns:a16="http://schemas.microsoft.com/office/drawing/2014/main" xmlns="" id="{AE6D8996-F58B-9D43-B5C6-09E8C616CD1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608621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65" name="Oval 64">
                          <a:extLst>
                            <a:ext uri="{FF2B5EF4-FFF2-40B4-BE49-F238E27FC236}">
                              <a16:creationId xmlns:a16="http://schemas.microsoft.com/office/drawing/2014/main" xmlns="" id="{21697C17-CEFE-D141-AAFF-3A0BEA2718C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26062" y="3575133"/>
                          <a:ext cx="771209" cy="243805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  <p:grpSp>
                    <p:nvGrpSpPr>
                      <p:cNvPr id="46" name="Group 45">
                        <a:extLst>
                          <a:ext uri="{FF2B5EF4-FFF2-40B4-BE49-F238E27FC236}">
                            <a16:creationId xmlns:a16="http://schemas.microsoft.com/office/drawing/2014/main" xmlns="" id="{7708F69E-CDF3-8D4B-9A7F-8299941E7292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-545947" y="3229014"/>
                        <a:ext cx="729950" cy="248569"/>
                        <a:chOff x="-608621" y="3497518"/>
                        <a:chExt cx="1011296" cy="433578"/>
                      </a:xfrm>
                    </p:grpSpPr>
                    <p:sp>
                      <p:nvSpPr>
                        <p:cNvPr id="62" name="Oval 61">
                          <a:extLst>
                            <a:ext uri="{FF2B5EF4-FFF2-40B4-BE49-F238E27FC236}">
                              <a16:creationId xmlns:a16="http://schemas.microsoft.com/office/drawing/2014/main" xmlns="" id="{9507872D-485D-6C4C-98CD-16EE4FA921B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608621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63" name="Oval 62">
                          <a:extLst>
                            <a:ext uri="{FF2B5EF4-FFF2-40B4-BE49-F238E27FC236}">
                              <a16:creationId xmlns:a16="http://schemas.microsoft.com/office/drawing/2014/main" xmlns="" id="{692B706F-1A22-9641-B7FC-68B56377B73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26062" y="3575133"/>
                          <a:ext cx="771209" cy="243805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  <p:grpSp>
                    <p:nvGrpSpPr>
                      <p:cNvPr id="47" name="Group 46">
                        <a:extLst>
                          <a:ext uri="{FF2B5EF4-FFF2-40B4-BE49-F238E27FC236}">
                            <a16:creationId xmlns:a16="http://schemas.microsoft.com/office/drawing/2014/main" xmlns="" id="{6A50C9AF-CC04-9341-9981-71EA718D8EBA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57900" y="2900657"/>
                        <a:ext cx="729948" cy="248569"/>
                        <a:chOff x="-608621" y="3497518"/>
                        <a:chExt cx="1011296" cy="433578"/>
                      </a:xfrm>
                    </p:grpSpPr>
                    <p:sp>
                      <p:nvSpPr>
                        <p:cNvPr id="60" name="Oval 59">
                          <a:extLst>
                            <a:ext uri="{FF2B5EF4-FFF2-40B4-BE49-F238E27FC236}">
                              <a16:creationId xmlns:a16="http://schemas.microsoft.com/office/drawing/2014/main" xmlns="" id="{88F7FBDA-F368-F24F-9BD3-648C9BA3EDA3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608621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61" name="Oval 60">
                          <a:extLst>
                            <a:ext uri="{FF2B5EF4-FFF2-40B4-BE49-F238E27FC236}">
                              <a16:creationId xmlns:a16="http://schemas.microsoft.com/office/drawing/2014/main" xmlns="" id="{5B869A09-716E-5640-A60B-E425C40B7B2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26057" y="3575133"/>
                          <a:ext cx="771209" cy="243805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  <p:grpSp>
                    <p:nvGrpSpPr>
                      <p:cNvPr id="48" name="Group 47">
                        <a:extLst>
                          <a:ext uri="{FF2B5EF4-FFF2-40B4-BE49-F238E27FC236}">
                            <a16:creationId xmlns:a16="http://schemas.microsoft.com/office/drawing/2014/main" xmlns="" id="{40F6F683-74C4-3A43-97F4-3C31227FDD9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641398" y="3152814"/>
                        <a:ext cx="773902" cy="346120"/>
                        <a:chOff x="-530854" y="3497518"/>
                        <a:chExt cx="1011296" cy="433578"/>
                      </a:xfrm>
                    </p:grpSpPr>
                    <p:sp>
                      <p:nvSpPr>
                        <p:cNvPr id="58" name="Oval 57">
                          <a:extLst>
                            <a:ext uri="{FF2B5EF4-FFF2-40B4-BE49-F238E27FC236}">
                              <a16:creationId xmlns:a16="http://schemas.microsoft.com/office/drawing/2014/main" xmlns="" id="{1442C9CD-3F26-8B44-B8D5-2533EB3A6E0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30854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59" name="Oval 58">
                          <a:extLst>
                            <a:ext uri="{FF2B5EF4-FFF2-40B4-BE49-F238E27FC236}">
                              <a16:creationId xmlns:a16="http://schemas.microsoft.com/office/drawing/2014/main" xmlns="" id="{1E7CFB22-6B6C-F24B-BB95-4387FA07836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447104" y="3575135"/>
                          <a:ext cx="771211" cy="243806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  <p:grpSp>
                    <p:nvGrpSpPr>
                      <p:cNvPr id="49" name="Group 48">
                        <a:extLst>
                          <a:ext uri="{FF2B5EF4-FFF2-40B4-BE49-F238E27FC236}">
                            <a16:creationId xmlns:a16="http://schemas.microsoft.com/office/drawing/2014/main" xmlns="" id="{B9C29362-968F-5843-829F-455921277A9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51961" y="3371305"/>
                        <a:ext cx="729947" cy="248569"/>
                        <a:chOff x="-608621" y="3497518"/>
                        <a:chExt cx="1011296" cy="433578"/>
                      </a:xfrm>
                    </p:grpSpPr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xmlns="" id="{DE5BEE89-679B-5A4B-B800-94DEF6A4016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608621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57" name="Oval 56">
                          <a:extLst>
                            <a:ext uri="{FF2B5EF4-FFF2-40B4-BE49-F238E27FC236}">
                              <a16:creationId xmlns:a16="http://schemas.microsoft.com/office/drawing/2014/main" xmlns="" id="{B6E1B66D-3633-0D4E-B477-37997348526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26061" y="3575133"/>
                          <a:ext cx="771208" cy="243805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  <p:grpSp>
                    <p:nvGrpSpPr>
                      <p:cNvPr id="50" name="Group 49">
                        <a:extLst>
                          <a:ext uri="{FF2B5EF4-FFF2-40B4-BE49-F238E27FC236}">
                            <a16:creationId xmlns:a16="http://schemas.microsoft.com/office/drawing/2014/main" xmlns="" id="{C35B6306-D7B3-A74C-9DC6-40DDE621081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-152047" y="2850059"/>
                        <a:ext cx="729950" cy="248569"/>
                        <a:chOff x="-608621" y="3497518"/>
                        <a:chExt cx="1011296" cy="433578"/>
                      </a:xfrm>
                    </p:grpSpPr>
                    <p:sp>
                      <p:nvSpPr>
                        <p:cNvPr id="54" name="Oval 53">
                          <a:extLst>
                            <a:ext uri="{FF2B5EF4-FFF2-40B4-BE49-F238E27FC236}">
                              <a16:creationId xmlns:a16="http://schemas.microsoft.com/office/drawing/2014/main" xmlns="" id="{5C2805F3-D486-EB47-9B9D-F24E5A49D0E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608621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55" name="Oval 54">
                          <a:extLst>
                            <a:ext uri="{FF2B5EF4-FFF2-40B4-BE49-F238E27FC236}">
                              <a16:creationId xmlns:a16="http://schemas.microsoft.com/office/drawing/2014/main" xmlns="" id="{7F0D08EA-067D-A64B-8DF0-A0B18D6FB38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26062" y="3575133"/>
                          <a:ext cx="771209" cy="243805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  <p:grpSp>
                    <p:nvGrpSpPr>
                      <p:cNvPr id="51" name="Group 50">
                        <a:extLst>
                          <a:ext uri="{FF2B5EF4-FFF2-40B4-BE49-F238E27FC236}">
                            <a16:creationId xmlns:a16="http://schemas.microsoft.com/office/drawing/2014/main" xmlns="" id="{C8178691-D980-EB40-B621-67CDF545F81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-511002" y="2987740"/>
                        <a:ext cx="729949" cy="248569"/>
                        <a:chOff x="-608621" y="3497518"/>
                        <a:chExt cx="1011296" cy="433578"/>
                      </a:xfrm>
                    </p:grpSpPr>
                    <p:sp>
                      <p:nvSpPr>
                        <p:cNvPr id="52" name="Oval 51">
                          <a:extLst>
                            <a:ext uri="{FF2B5EF4-FFF2-40B4-BE49-F238E27FC236}">
                              <a16:creationId xmlns:a16="http://schemas.microsoft.com/office/drawing/2014/main" xmlns="" id="{5E179276-16B6-004F-BACD-4FF04A7DA3B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608621" y="3497518"/>
                          <a:ext cx="1011296" cy="433578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  <p:sp>
                      <p:nvSpPr>
                        <p:cNvPr id="53" name="Oval 52">
                          <a:extLst>
                            <a:ext uri="{FF2B5EF4-FFF2-40B4-BE49-F238E27FC236}">
                              <a16:creationId xmlns:a16="http://schemas.microsoft.com/office/drawing/2014/main" xmlns="" id="{A93015CA-BD37-344C-9507-71F04FFCBE2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-526062" y="3575133"/>
                          <a:ext cx="771209" cy="243805"/>
                        </a:xfrm>
                        <a:prstGeom prst="ellips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800"/>
                        </a:p>
                      </p:txBody>
                    </p:sp>
                  </p:grpSp>
                </p:grpSp>
              </p:grpSp>
            </p:grpSp>
          </p:grpSp>
          <p:cxnSp>
            <p:nvCxnSpPr>
              <p:cNvPr id="12" name="Straight Arrow Connector 11">
                <a:extLst>
                  <a:ext uri="{FF2B5EF4-FFF2-40B4-BE49-F238E27FC236}">
                    <a16:creationId xmlns:a16="http://schemas.microsoft.com/office/drawing/2014/main" xmlns="" id="{708A2D6B-0D60-434C-8B5A-C85E020E3FA7}"/>
                  </a:ext>
                </a:extLst>
              </p:cNvPr>
              <p:cNvCxnSpPr/>
              <p:nvPr/>
            </p:nvCxnSpPr>
            <p:spPr>
              <a:xfrm>
                <a:off x="3413371" y="495121"/>
                <a:ext cx="288733" cy="0"/>
              </a:xfrm>
              <a:prstGeom prst="straightConnector1">
                <a:avLst/>
              </a:prstGeom>
              <a:ln cmpd="sng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xmlns="" id="{64076EB1-0DC1-D946-B5D1-0B3C7CCAF00E}"/>
                </a:ext>
              </a:extLst>
            </p:cNvPr>
            <p:cNvSpPr/>
            <p:nvPr/>
          </p:nvSpPr>
          <p:spPr>
            <a:xfrm>
              <a:off x="1749425" y="1002778"/>
              <a:ext cx="45806" cy="13295"/>
            </a:xfrm>
            <a:custGeom>
              <a:avLst/>
              <a:gdLst>
                <a:gd name="connsiteX0" fmla="*/ 0 w 45806"/>
                <a:gd name="connsiteY0" fmla="*/ 13222 h 13295"/>
                <a:gd name="connsiteX1" fmla="*/ 12700 w 45806"/>
                <a:gd name="connsiteY1" fmla="*/ 10047 h 13295"/>
                <a:gd name="connsiteX2" fmla="*/ 31750 w 45806"/>
                <a:gd name="connsiteY2" fmla="*/ 3697 h 13295"/>
                <a:gd name="connsiteX3" fmla="*/ 44450 w 45806"/>
                <a:gd name="connsiteY3" fmla="*/ 522 h 13295"/>
                <a:gd name="connsiteX4" fmla="*/ 25400 w 45806"/>
                <a:gd name="connsiteY4" fmla="*/ 6872 h 13295"/>
                <a:gd name="connsiteX5" fmla="*/ 44450 w 45806"/>
                <a:gd name="connsiteY5" fmla="*/ 522 h 13295"/>
                <a:gd name="connsiteX6" fmla="*/ 25400 w 45806"/>
                <a:gd name="connsiteY6" fmla="*/ 3697 h 13295"/>
                <a:gd name="connsiteX7" fmla="*/ 12700 w 45806"/>
                <a:gd name="connsiteY7" fmla="*/ 6872 h 13295"/>
                <a:gd name="connsiteX8" fmla="*/ 0 w 45806"/>
                <a:gd name="connsiteY8" fmla="*/ 13222 h 13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806" h="13295">
                  <a:moveTo>
                    <a:pt x="0" y="13222"/>
                  </a:moveTo>
                  <a:cubicBezTo>
                    <a:pt x="0" y="13751"/>
                    <a:pt x="8520" y="11301"/>
                    <a:pt x="12700" y="10047"/>
                  </a:cubicBezTo>
                  <a:cubicBezTo>
                    <a:pt x="19111" y="8124"/>
                    <a:pt x="25256" y="5320"/>
                    <a:pt x="31750" y="3697"/>
                  </a:cubicBezTo>
                  <a:cubicBezTo>
                    <a:pt x="35983" y="2639"/>
                    <a:pt x="48353" y="-1429"/>
                    <a:pt x="44450" y="522"/>
                  </a:cubicBezTo>
                  <a:cubicBezTo>
                    <a:pt x="38463" y="3515"/>
                    <a:pt x="19050" y="8989"/>
                    <a:pt x="25400" y="6872"/>
                  </a:cubicBezTo>
                  <a:cubicBezTo>
                    <a:pt x="31750" y="4755"/>
                    <a:pt x="51052" y="-578"/>
                    <a:pt x="44450" y="522"/>
                  </a:cubicBezTo>
                  <a:cubicBezTo>
                    <a:pt x="38100" y="1580"/>
                    <a:pt x="31713" y="2434"/>
                    <a:pt x="25400" y="3697"/>
                  </a:cubicBezTo>
                  <a:cubicBezTo>
                    <a:pt x="21121" y="4553"/>
                    <a:pt x="8797" y="8823"/>
                    <a:pt x="12700" y="6872"/>
                  </a:cubicBezTo>
                  <a:cubicBezTo>
                    <a:pt x="26739" y="-147"/>
                    <a:pt x="0" y="12693"/>
                    <a:pt x="0" y="13222"/>
                  </a:cubicBezTo>
                  <a:close/>
                </a:path>
              </a:pathLst>
            </a:custGeom>
            <a:ln>
              <a:solidFill>
                <a:srgbClr val="FF8A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xmlns="" id="{AF9EC401-2C61-354C-B60E-9A3BF8D82116}"/>
                </a:ext>
              </a:extLst>
            </p:cNvPr>
            <p:cNvSpPr/>
            <p:nvPr/>
          </p:nvSpPr>
          <p:spPr>
            <a:xfrm>
              <a:off x="654050" y="1012303"/>
              <a:ext cx="45806" cy="13295"/>
            </a:xfrm>
            <a:custGeom>
              <a:avLst/>
              <a:gdLst>
                <a:gd name="connsiteX0" fmla="*/ 0 w 45806"/>
                <a:gd name="connsiteY0" fmla="*/ 13222 h 13295"/>
                <a:gd name="connsiteX1" fmla="*/ 12700 w 45806"/>
                <a:gd name="connsiteY1" fmla="*/ 10047 h 13295"/>
                <a:gd name="connsiteX2" fmla="*/ 31750 w 45806"/>
                <a:gd name="connsiteY2" fmla="*/ 3697 h 13295"/>
                <a:gd name="connsiteX3" fmla="*/ 44450 w 45806"/>
                <a:gd name="connsiteY3" fmla="*/ 522 h 13295"/>
                <a:gd name="connsiteX4" fmla="*/ 25400 w 45806"/>
                <a:gd name="connsiteY4" fmla="*/ 6872 h 13295"/>
                <a:gd name="connsiteX5" fmla="*/ 44450 w 45806"/>
                <a:gd name="connsiteY5" fmla="*/ 522 h 13295"/>
                <a:gd name="connsiteX6" fmla="*/ 25400 w 45806"/>
                <a:gd name="connsiteY6" fmla="*/ 3697 h 13295"/>
                <a:gd name="connsiteX7" fmla="*/ 12700 w 45806"/>
                <a:gd name="connsiteY7" fmla="*/ 6872 h 13295"/>
                <a:gd name="connsiteX8" fmla="*/ 0 w 45806"/>
                <a:gd name="connsiteY8" fmla="*/ 13222 h 13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806" h="13295">
                  <a:moveTo>
                    <a:pt x="0" y="13222"/>
                  </a:moveTo>
                  <a:cubicBezTo>
                    <a:pt x="0" y="13751"/>
                    <a:pt x="8520" y="11301"/>
                    <a:pt x="12700" y="10047"/>
                  </a:cubicBezTo>
                  <a:cubicBezTo>
                    <a:pt x="19111" y="8124"/>
                    <a:pt x="25256" y="5320"/>
                    <a:pt x="31750" y="3697"/>
                  </a:cubicBezTo>
                  <a:cubicBezTo>
                    <a:pt x="35983" y="2639"/>
                    <a:pt x="48353" y="-1429"/>
                    <a:pt x="44450" y="522"/>
                  </a:cubicBezTo>
                  <a:cubicBezTo>
                    <a:pt x="38463" y="3515"/>
                    <a:pt x="19050" y="8989"/>
                    <a:pt x="25400" y="6872"/>
                  </a:cubicBezTo>
                  <a:cubicBezTo>
                    <a:pt x="31750" y="4755"/>
                    <a:pt x="51052" y="-578"/>
                    <a:pt x="44450" y="522"/>
                  </a:cubicBezTo>
                  <a:cubicBezTo>
                    <a:pt x="38100" y="1580"/>
                    <a:pt x="31713" y="2434"/>
                    <a:pt x="25400" y="3697"/>
                  </a:cubicBezTo>
                  <a:cubicBezTo>
                    <a:pt x="21121" y="4553"/>
                    <a:pt x="8797" y="8823"/>
                    <a:pt x="12700" y="6872"/>
                  </a:cubicBezTo>
                  <a:cubicBezTo>
                    <a:pt x="26739" y="-147"/>
                    <a:pt x="0" y="12693"/>
                    <a:pt x="0" y="13222"/>
                  </a:cubicBezTo>
                  <a:close/>
                </a:path>
              </a:pathLst>
            </a:custGeom>
            <a:ln>
              <a:solidFill>
                <a:srgbClr val="FF8A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Cloud 9">
              <a:extLst>
                <a:ext uri="{FF2B5EF4-FFF2-40B4-BE49-F238E27FC236}">
                  <a16:creationId xmlns:a16="http://schemas.microsoft.com/office/drawing/2014/main" xmlns="" id="{CD5029DF-D532-2349-B100-C71C5156752D}"/>
                </a:ext>
              </a:extLst>
            </p:cNvPr>
            <p:cNvSpPr/>
            <p:nvPr/>
          </p:nvSpPr>
          <p:spPr>
            <a:xfrm flipH="1" flipV="1">
              <a:off x="3842424" y="463549"/>
              <a:ext cx="45719" cy="48493"/>
            </a:xfrm>
            <a:prstGeom prst="cloud">
              <a:avLst/>
            </a:prstGeom>
            <a:solidFill>
              <a:srgbClr val="C0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/>
            </a:p>
          </p:txBody>
        </p:sp>
      </p:grpSp>
      <p:sp>
        <p:nvSpPr>
          <p:cNvPr id="2" name="Rectangle 1"/>
          <p:cNvSpPr/>
          <p:nvPr/>
        </p:nvSpPr>
        <p:spPr>
          <a:xfrm>
            <a:off x="304081" y="622935"/>
            <a:ext cx="8518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Figure S1</a:t>
            </a:r>
          </a:p>
        </p:txBody>
      </p:sp>
      <p:sp>
        <p:nvSpPr>
          <p:cNvPr id="3" name="Rectangle 2"/>
          <p:cNvSpPr/>
          <p:nvPr/>
        </p:nvSpPr>
        <p:spPr>
          <a:xfrm>
            <a:off x="281889" y="952444"/>
            <a:ext cx="68494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Experimental timeline for generation of PDX/cell line-implanted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mice. BRGS newborn pups are irradiated (300g) and, 2-6 hours later, injected with in vitro expanded CD34+ hematopoietic stem cells (1-7x10</a:t>
            </a:r>
            <a:r>
              <a:rPr lang="en-US" sz="1200" baseline="30000" dirty="0">
                <a:latin typeface="Arial"/>
                <a:cs typeface="Arial"/>
              </a:rPr>
              <a:t>5</a:t>
            </a:r>
            <a:r>
              <a:rPr lang="en-US" sz="1200" dirty="0">
                <a:latin typeface="Arial"/>
                <a:cs typeface="Arial"/>
              </a:rPr>
              <a:t>) isolated from CB. At 8-12 weeks post engraftment, the PBMCs are analyzed for human hematopoietic, T- and B-cell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 and confirmed at 15-18 weeks with further analysis of the CD8 T-cell subsets and PD-1 expression. Mice are apportioned into experimental groups based on equivalent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, as determined in the blood. Within 1-3 weeks, tumor cell lines (5x10</a:t>
            </a:r>
            <a:r>
              <a:rPr lang="en-US" sz="1200" baseline="30000" dirty="0">
                <a:latin typeface="Arial"/>
                <a:cs typeface="Arial"/>
              </a:rPr>
              <a:t>6</a:t>
            </a:r>
            <a:r>
              <a:rPr lang="en-US" sz="1200" dirty="0">
                <a:latin typeface="Arial"/>
                <a:cs typeface="Arial"/>
              </a:rPr>
              <a:t> per flank) or PDX models are injected into both flanks of the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mice. Mice are monitored twice weekly for health and tumor size, as measured by calipers. When tumors reach an average size of 300mm</a:t>
            </a:r>
            <a:r>
              <a:rPr lang="en-US" sz="1200" baseline="30000" dirty="0">
                <a:latin typeface="Arial"/>
                <a:cs typeface="Arial"/>
              </a:rPr>
              <a:t>3</a:t>
            </a:r>
            <a:r>
              <a:rPr lang="en-US" sz="1200" dirty="0">
                <a:latin typeface="Arial"/>
                <a:cs typeface="Arial"/>
              </a:rPr>
              <a:t> treatments are begun. Mice are sacrificed either at pre-determined time point, when tumor burden in individual mouse approaches 3000mm</a:t>
            </a:r>
            <a:r>
              <a:rPr lang="en-US" sz="1200" baseline="30000" dirty="0">
                <a:latin typeface="Arial"/>
                <a:cs typeface="Arial"/>
              </a:rPr>
              <a:t>3</a:t>
            </a:r>
            <a:r>
              <a:rPr lang="en-US" sz="1200" dirty="0">
                <a:latin typeface="Arial"/>
                <a:cs typeface="Arial"/>
              </a:rPr>
              <a:t> or at end of study. </a:t>
            </a:r>
          </a:p>
        </p:txBody>
      </p:sp>
    </p:spTree>
    <p:extLst>
      <p:ext uri="{BB962C8B-B14F-4D97-AF65-F5344CB8AC3E}">
        <p14:creationId xmlns:p14="http://schemas.microsoft.com/office/powerpoint/2010/main" val="3694874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4F426F26-41A4-6446-996D-B58F3C6B6AC5}"/>
              </a:ext>
            </a:extLst>
          </p:cNvPr>
          <p:cNvGrpSpPr/>
          <p:nvPr/>
        </p:nvGrpSpPr>
        <p:grpSpPr>
          <a:xfrm>
            <a:off x="2151640" y="2016744"/>
            <a:ext cx="2646492" cy="2154429"/>
            <a:chOff x="4731545" y="2800266"/>
            <a:chExt cx="2358708" cy="183063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2CCCCF87-0A5B-364B-87B8-612BDC8649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86097" y="4167348"/>
              <a:ext cx="463550" cy="46355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9DFDCBCA-B3AA-1742-A85E-B884F0252F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31545" y="2800266"/>
              <a:ext cx="2197540" cy="1257876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4DE314D8-F3DF-3140-BC31-E346EA93BD82}"/>
                </a:ext>
              </a:extLst>
            </p:cNvPr>
            <p:cNvSpPr txBox="1"/>
            <p:nvPr/>
          </p:nvSpPr>
          <p:spPr>
            <a:xfrm>
              <a:off x="4915380" y="4142871"/>
              <a:ext cx="5485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PD-L1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2928B931-F16F-DD42-ABFB-F028CF77B4FA}"/>
                </a:ext>
              </a:extLst>
            </p:cNvPr>
            <p:cNvSpPr txBox="1"/>
            <p:nvPr/>
          </p:nvSpPr>
          <p:spPr>
            <a:xfrm>
              <a:off x="6049647" y="4132706"/>
              <a:ext cx="603193" cy="235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err="1"/>
                <a:t>hPBMC</a:t>
              </a:r>
              <a:r>
                <a:rPr lang="en-US" sz="1200" dirty="0"/>
                <a:t> 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5D94C3B2-41D4-AA4E-BF89-83DE94F188A1}"/>
                </a:ext>
              </a:extLst>
            </p:cNvPr>
            <p:cNvSpPr txBox="1"/>
            <p:nvPr/>
          </p:nvSpPr>
          <p:spPr>
            <a:xfrm>
              <a:off x="6049647" y="4335855"/>
              <a:ext cx="10406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MDA-MB-231</a:t>
              </a:r>
            </a:p>
          </p:txBody>
        </p:sp>
      </p:grpSp>
      <p:sp>
        <p:nvSpPr>
          <p:cNvPr id="10" name="Rectangle 9"/>
          <p:cNvSpPr/>
          <p:nvPr/>
        </p:nvSpPr>
        <p:spPr>
          <a:xfrm>
            <a:off x="326153" y="408765"/>
            <a:ext cx="64674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Figure S2</a:t>
            </a:r>
          </a:p>
          <a:p>
            <a:endParaRPr lang="en-US" sz="1200" dirty="0">
              <a:latin typeface="Arial"/>
              <a:cs typeface="Arial"/>
            </a:endParaRPr>
          </a:p>
          <a:p>
            <a:r>
              <a:rPr lang="en-US" sz="1200" dirty="0">
                <a:latin typeface="Arial"/>
                <a:cs typeface="Arial"/>
              </a:rPr>
              <a:t>Expression of hPD-L1 on MDA-MB-231 TNBC cell line. MDA-MB-231 cells grown in culture were collected and stained for expression of human </a:t>
            </a:r>
            <a:r>
              <a:rPr lang="en-US" sz="1200" dirty="0" smtClean="0">
                <a:latin typeface="Arial"/>
                <a:cs typeface="Arial"/>
              </a:rPr>
              <a:t>PD-L1</a:t>
            </a:r>
            <a:r>
              <a:rPr lang="en-US" sz="1200" dirty="0">
                <a:latin typeface="Arial"/>
                <a:cs typeface="Arial"/>
              </a:rPr>
              <a:t>. Human PBMCs were stained as a relative control.</a:t>
            </a:r>
          </a:p>
        </p:txBody>
      </p:sp>
    </p:spTree>
    <p:extLst>
      <p:ext uri="{BB962C8B-B14F-4D97-AF65-F5344CB8AC3E}">
        <p14:creationId xmlns:p14="http://schemas.microsoft.com/office/powerpoint/2010/main" val="14004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BE3095E-A8B2-A946-AF65-4BFA87D81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9371" y="7475581"/>
            <a:ext cx="1635760" cy="97536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545665" y="3476960"/>
            <a:ext cx="6040778" cy="5320562"/>
            <a:chOff x="322900" y="345349"/>
            <a:chExt cx="6040778" cy="5320562"/>
          </a:xfrm>
        </p:grpSpPr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xmlns="" id="{ABFCDF02-D3ED-9D42-A43A-4050CEEDD5A5}"/>
                </a:ext>
              </a:extLst>
            </p:cNvPr>
            <p:cNvSpPr txBox="1"/>
            <p:nvPr/>
          </p:nvSpPr>
          <p:spPr>
            <a:xfrm rot="16200000">
              <a:off x="238431" y="4724289"/>
              <a:ext cx="88517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hCD3+ cell #</a:t>
              </a:r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xmlns="" id="{64ECF843-1C0E-224E-943E-96D1E00C80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617" y="4367041"/>
              <a:ext cx="1620520" cy="975360"/>
            </a:xfrm>
            <a:prstGeom prst="rect">
              <a:avLst/>
            </a:prstGeom>
          </p:spPr>
        </p:pic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xmlns="" id="{1D4F24DE-ED9F-724B-8A56-06E1FB89B114}"/>
                </a:ext>
              </a:extLst>
            </p:cNvPr>
            <p:cNvSpPr txBox="1"/>
            <p:nvPr/>
          </p:nvSpPr>
          <p:spPr>
            <a:xfrm rot="16200000">
              <a:off x="202364" y="2965515"/>
              <a:ext cx="95731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hCD45+ cell #</a:t>
              </a:r>
            </a:p>
          </p:txBody>
        </p:sp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xmlns="" id="{78E3E788-47FE-AB44-8748-5E593FE01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8617" y="2620218"/>
              <a:ext cx="1620520" cy="975360"/>
            </a:xfrm>
            <a:prstGeom prst="rect">
              <a:avLst/>
            </a:prstGeom>
          </p:spPr>
        </p:pic>
        <p:grpSp>
          <p:nvGrpSpPr>
            <p:cNvPr id="5" name="Group 4"/>
            <p:cNvGrpSpPr/>
            <p:nvPr/>
          </p:nvGrpSpPr>
          <p:grpSpPr>
            <a:xfrm>
              <a:off x="1002879" y="3503697"/>
              <a:ext cx="707681" cy="427810"/>
              <a:chOff x="1002879" y="3503697"/>
              <a:chExt cx="707681" cy="427810"/>
            </a:xfrm>
          </p:grpSpPr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ED3ED388-CFD0-4E43-8AE4-DCE4206353E1}"/>
                  </a:ext>
                </a:extLst>
              </p:cNvPr>
              <p:cNvSpPr txBox="1"/>
              <p:nvPr/>
            </p:nvSpPr>
            <p:spPr>
              <a:xfrm>
                <a:off x="1002879" y="3503697"/>
                <a:ext cx="22794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-</a:t>
                </a: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xmlns="" id="{9B1EE5ED-01F6-B14C-B6EF-2E48AA7942E7}"/>
                  </a:ext>
                </a:extLst>
              </p:cNvPr>
              <p:cNvSpPr txBox="1"/>
              <p:nvPr/>
            </p:nvSpPr>
            <p:spPr>
              <a:xfrm>
                <a:off x="1148196" y="3503697"/>
                <a:ext cx="25519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+</a:t>
                </a: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xmlns="" id="{1E5D9222-527B-654A-81A6-EB559C18EF0E}"/>
                  </a:ext>
                </a:extLst>
              </p:cNvPr>
              <p:cNvSpPr txBox="1"/>
              <p:nvPr/>
            </p:nvSpPr>
            <p:spPr>
              <a:xfrm>
                <a:off x="1310045" y="3503697"/>
                <a:ext cx="22794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-</a:t>
                </a: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xmlns="" id="{8C7A1921-C427-594C-838E-9170EBAD85D5}"/>
                  </a:ext>
                </a:extLst>
              </p:cNvPr>
              <p:cNvSpPr txBox="1"/>
              <p:nvPr/>
            </p:nvSpPr>
            <p:spPr>
              <a:xfrm>
                <a:off x="1455362" y="3503697"/>
                <a:ext cx="25519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+</a:t>
                </a:r>
              </a:p>
            </p:txBody>
          </p: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xmlns="" id="{34773A5E-2667-F04A-BABA-14CA734FD9B8}"/>
                  </a:ext>
                </a:extLst>
              </p:cNvPr>
              <p:cNvCxnSpPr/>
              <p:nvPr/>
            </p:nvCxnSpPr>
            <p:spPr>
              <a:xfrm>
                <a:off x="1408760" y="3722706"/>
                <a:ext cx="195345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xmlns="" id="{2D4ADDAF-D82C-C843-93BF-FD941EC14DFD}"/>
                  </a:ext>
                </a:extLst>
              </p:cNvPr>
              <p:cNvCxnSpPr/>
              <p:nvPr/>
            </p:nvCxnSpPr>
            <p:spPr>
              <a:xfrm>
                <a:off x="1088001" y="3722706"/>
                <a:ext cx="195345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xmlns="" id="{9A7F79FB-0671-C247-8D86-164A8C90A1CE}"/>
                  </a:ext>
                </a:extLst>
              </p:cNvPr>
              <p:cNvSpPr txBox="1"/>
              <p:nvPr/>
            </p:nvSpPr>
            <p:spPr>
              <a:xfrm>
                <a:off x="1020389" y="3669897"/>
                <a:ext cx="32893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xmlns="" id="{6B277E9A-641C-FD4B-8C37-B3A64A8D5BE5}"/>
                  </a:ext>
                </a:extLst>
              </p:cNvPr>
              <p:cNvSpPr txBox="1"/>
              <p:nvPr/>
            </p:nvSpPr>
            <p:spPr>
              <a:xfrm>
                <a:off x="1339686" y="3669897"/>
                <a:ext cx="32893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</p:grp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xmlns="" id="{F1881B39-3FAC-B247-9D89-570483161984}"/>
                </a:ext>
              </a:extLst>
            </p:cNvPr>
            <p:cNvSpPr txBox="1"/>
            <p:nvPr/>
          </p:nvSpPr>
          <p:spPr>
            <a:xfrm>
              <a:off x="1167528" y="2385477"/>
              <a:ext cx="3481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LN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xmlns="" id="{E97F0177-2F8C-CD44-8B67-98746B0D2D9D}"/>
                </a:ext>
              </a:extLst>
            </p:cNvPr>
            <p:cNvSpPr txBox="1"/>
            <p:nvPr/>
          </p:nvSpPr>
          <p:spPr>
            <a:xfrm>
              <a:off x="1957654" y="2385477"/>
              <a:ext cx="3353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SP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xmlns="" id="{C9F58C4B-806C-6948-A440-80350AB27D4A}"/>
                </a:ext>
              </a:extLst>
            </p:cNvPr>
            <p:cNvSpPr txBox="1"/>
            <p:nvPr/>
          </p:nvSpPr>
          <p:spPr>
            <a:xfrm rot="16200000">
              <a:off x="2275716" y="4724289"/>
              <a:ext cx="72648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err="1">
                  <a:latin typeface="+mj-lt"/>
                </a:rPr>
                <a:t>Rel</a:t>
              </a:r>
              <a:r>
                <a:rPr lang="en-US" sz="1100" dirty="0">
                  <a:latin typeface="+mj-lt"/>
                </a:rPr>
                <a:t> # CD3</a:t>
              </a:r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08809141-775D-9A4C-A3D1-087D2F6352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5625" y="4342917"/>
              <a:ext cx="1620520" cy="975360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00FABF30-4FB4-E84B-8E15-D593B4C19820}"/>
                </a:ext>
              </a:extLst>
            </p:cNvPr>
            <p:cNvSpPr txBox="1"/>
            <p:nvPr/>
          </p:nvSpPr>
          <p:spPr>
            <a:xfrm rot="16200000">
              <a:off x="2202779" y="2923036"/>
              <a:ext cx="87235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err="1">
                  <a:latin typeface="+mj-lt"/>
                </a:rPr>
                <a:t>Rel</a:t>
              </a:r>
              <a:r>
                <a:rPr lang="en-US" sz="1100" dirty="0">
                  <a:latin typeface="+mj-lt"/>
                </a:rPr>
                <a:t> # hCD45</a:t>
              </a: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xmlns="" id="{39A10ABB-D4DD-7649-BF03-57FBD072CA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85625" y="2620218"/>
              <a:ext cx="1611376" cy="969856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77D1C9A0-FD59-8C47-A532-E7D04337B704}"/>
                </a:ext>
              </a:extLst>
            </p:cNvPr>
            <p:cNvSpPr txBox="1"/>
            <p:nvPr/>
          </p:nvSpPr>
          <p:spPr>
            <a:xfrm>
              <a:off x="2961603" y="2385477"/>
              <a:ext cx="3481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LN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554F005E-7A19-2F40-9A10-03871087F974}"/>
                </a:ext>
              </a:extLst>
            </p:cNvPr>
            <p:cNvSpPr txBox="1"/>
            <p:nvPr/>
          </p:nvSpPr>
          <p:spPr>
            <a:xfrm>
              <a:off x="3486836" y="2385477"/>
              <a:ext cx="3353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SP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EE953EAD-6957-8C4D-9847-E46DCFDB3B54}"/>
                </a:ext>
              </a:extLst>
            </p:cNvPr>
            <p:cNvSpPr txBox="1"/>
            <p:nvPr/>
          </p:nvSpPr>
          <p:spPr>
            <a:xfrm>
              <a:off x="3950280" y="2385477"/>
              <a:ext cx="3994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BM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4384166" y="4724289"/>
              <a:ext cx="63671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# CD4/g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112786" y="5223844"/>
              <a:ext cx="22794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-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782289" y="5223844"/>
              <a:ext cx="22794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-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438785" y="5223844"/>
              <a:ext cx="2551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+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108480" y="5223844"/>
              <a:ext cx="2551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+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16146" y="5454089"/>
              <a:ext cx="365760" cy="0"/>
            </a:xfrm>
            <a:prstGeom prst="line">
              <a:avLst/>
            </a:prstGeom>
            <a:ln w="95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876238" y="5454089"/>
              <a:ext cx="365760" cy="0"/>
            </a:xfrm>
            <a:prstGeom prst="line">
              <a:avLst/>
            </a:prstGeom>
            <a:ln w="95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5239173" y="5404301"/>
              <a:ext cx="35793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11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19113" y="5404301"/>
              <a:ext cx="32893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21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549282" y="4032120"/>
              <a:ext cx="6541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TIL</a:t>
              </a:r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xmlns="" id="{B0D29322-6BE1-D842-9C2D-7846E522D5DB}"/>
                </a:ext>
              </a:extLst>
            </p:cNvPr>
            <p:cNvSpPr txBox="1"/>
            <p:nvPr/>
          </p:nvSpPr>
          <p:spPr>
            <a:xfrm rot="16200000">
              <a:off x="2292547" y="1140181"/>
              <a:ext cx="69281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% hCD3+</a:t>
              </a:r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xmlns="" id="{EE960A28-23A4-D64B-B3F2-EE5A72F416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5625" y="643992"/>
              <a:ext cx="1554480" cy="1027963"/>
            </a:xfrm>
            <a:prstGeom prst="rect">
              <a:avLst/>
            </a:prstGeom>
          </p:spPr>
        </p:pic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xmlns="" id="{4F4C2580-27D6-A34E-B4BE-EFEB23D927F3}"/>
                </a:ext>
              </a:extLst>
            </p:cNvPr>
            <p:cNvSpPr txBox="1"/>
            <p:nvPr/>
          </p:nvSpPr>
          <p:spPr>
            <a:xfrm>
              <a:off x="3036969" y="345349"/>
              <a:ext cx="10497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Gate: hCD45+</a:t>
              </a: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xmlns="" id="{563B16AC-74A4-3C4A-8C4A-7B0356C821F5}"/>
                </a:ext>
              </a:extLst>
            </p:cNvPr>
            <p:cNvSpPr txBox="1"/>
            <p:nvPr/>
          </p:nvSpPr>
          <p:spPr>
            <a:xfrm rot="16200000">
              <a:off x="298544" y="1140180"/>
              <a:ext cx="76495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% hCD45+</a:t>
              </a:r>
            </a:p>
          </p:txBody>
        </p:sp>
        <p:pic>
          <p:nvPicPr>
            <p:cNvPr id="139" name="Picture 138">
              <a:extLst>
                <a:ext uri="{FF2B5EF4-FFF2-40B4-BE49-F238E27FC236}">
                  <a16:creationId xmlns:a16="http://schemas.microsoft.com/office/drawing/2014/main" xmlns="" id="{4FA26FD0-0311-FE4E-B7D9-D56976BF5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8617" y="621990"/>
              <a:ext cx="1554480" cy="1027963"/>
            </a:xfrm>
            <a:prstGeom prst="rect">
              <a:avLst/>
            </a:prstGeom>
          </p:spPr>
        </p:pic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xmlns="" id="{FBE4A65D-3790-DA40-8727-19A4BB771C8D}"/>
                </a:ext>
              </a:extLst>
            </p:cNvPr>
            <p:cNvSpPr txBox="1"/>
            <p:nvPr/>
          </p:nvSpPr>
          <p:spPr>
            <a:xfrm>
              <a:off x="543923" y="1731503"/>
              <a:ext cx="35618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Rx: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xmlns="" id="{0073789E-F17A-8F46-A374-095255649839}"/>
                </a:ext>
              </a:extLst>
            </p:cNvPr>
            <p:cNvSpPr txBox="1"/>
            <p:nvPr/>
          </p:nvSpPr>
          <p:spPr>
            <a:xfrm rot="16200000">
              <a:off x="4159392" y="1140180"/>
              <a:ext cx="69281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% hCD8+</a:t>
              </a: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xmlns="" id="{9FC93295-8BC9-6A48-B2FE-8AEAE96E7C61}"/>
                </a:ext>
              </a:extLst>
            </p:cNvPr>
            <p:cNvSpPr txBox="1"/>
            <p:nvPr/>
          </p:nvSpPr>
          <p:spPr>
            <a:xfrm>
              <a:off x="4774221" y="345349"/>
              <a:ext cx="139345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Gate: hCD45+CD3</a:t>
              </a:r>
              <a:r>
                <a:rPr lang="en-US" sz="1400" dirty="0"/>
                <a:t>+</a:t>
              </a:r>
            </a:p>
          </p:txBody>
        </p:sp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xmlns="" id="{10EC0A3F-451F-4543-B388-5516EE638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9691" y="644448"/>
              <a:ext cx="1554480" cy="1027963"/>
            </a:xfrm>
            <a:prstGeom prst="rect">
              <a:avLst/>
            </a:prstGeom>
          </p:spPr>
        </p:pic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xmlns="" id="{A78D5CCF-E8FF-D648-8572-B3F3B0E4E1F0}"/>
                </a:ext>
              </a:extLst>
            </p:cNvPr>
            <p:cNvSpPr txBox="1"/>
            <p:nvPr/>
          </p:nvSpPr>
          <p:spPr>
            <a:xfrm>
              <a:off x="322900" y="423518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xmlns="" id="{285F83CA-8290-8C44-A42D-8FC49C069570}"/>
                </a:ext>
              </a:extLst>
            </p:cNvPr>
            <p:cNvSpPr txBox="1"/>
            <p:nvPr/>
          </p:nvSpPr>
          <p:spPr>
            <a:xfrm>
              <a:off x="322900" y="2270884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b</a:t>
              </a: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1089628" y="1563928"/>
              <a:ext cx="1215703" cy="431983"/>
              <a:chOff x="1089628" y="1563928"/>
              <a:chExt cx="1215703" cy="431983"/>
            </a:xfrm>
          </p:grpSpPr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xmlns="" id="{215A5E27-0001-2944-81E9-6173FD97A32A}"/>
                  </a:ext>
                </a:extLst>
              </p:cNvPr>
              <p:cNvSpPr txBox="1"/>
              <p:nvPr/>
            </p:nvSpPr>
            <p:spPr>
              <a:xfrm>
                <a:off x="1219421" y="1734301"/>
                <a:ext cx="35793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xmlns="" id="{215A5E27-0001-2944-81E9-6173FD97A32A}"/>
                  </a:ext>
                </a:extLst>
              </p:cNvPr>
              <p:cNvSpPr txBox="1"/>
              <p:nvPr/>
            </p:nvSpPr>
            <p:spPr>
              <a:xfrm>
                <a:off x="1865061" y="1734301"/>
                <a:ext cx="35793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3" name="Group 2"/>
              <p:cNvGrpSpPr/>
              <p:nvPr/>
            </p:nvGrpSpPr>
            <p:grpSpPr>
              <a:xfrm>
                <a:off x="1089628" y="1563928"/>
                <a:ext cx="1215703" cy="273941"/>
                <a:chOff x="1089628" y="1563928"/>
                <a:chExt cx="1215703" cy="273941"/>
              </a:xfrm>
            </p:grpSpPr>
            <p:grpSp>
              <p:nvGrpSpPr>
                <p:cNvPr id="2" name="Group 1"/>
                <p:cNvGrpSpPr/>
                <p:nvPr/>
              </p:nvGrpSpPr>
              <p:grpSpPr>
                <a:xfrm>
                  <a:off x="1089628" y="1563928"/>
                  <a:ext cx="582394" cy="273941"/>
                  <a:chOff x="1089628" y="1563928"/>
                  <a:chExt cx="582394" cy="273941"/>
                </a:xfrm>
              </p:grpSpPr>
              <p:sp>
                <p:nvSpPr>
                  <p:cNvPr id="145" name="TextBox 144">
                    <a:extLst>
                      <a:ext uri="{FF2B5EF4-FFF2-40B4-BE49-F238E27FC236}">
                        <a16:creationId xmlns:a16="http://schemas.microsoft.com/office/drawing/2014/main" xmlns="" id="{AA9B1F29-590B-D043-A260-FEE218DC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1089628" y="1563928"/>
                    <a:ext cx="26000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-</a:t>
                    </a:r>
                  </a:p>
                </p:txBody>
              </p:sp>
              <p:sp>
                <p:nvSpPr>
                  <p:cNvPr id="146" name="TextBox 145">
                    <a:extLst>
                      <a:ext uri="{FF2B5EF4-FFF2-40B4-BE49-F238E27FC236}">
                        <a16:creationId xmlns:a16="http://schemas.microsoft.com/office/drawing/2014/main" xmlns="" id="{F241D529-5249-114D-B7A3-6E801A2995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84764" y="1576259"/>
                    <a:ext cx="28725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+</a:t>
                    </a:r>
                  </a:p>
                </p:txBody>
              </p:sp>
            </p:grpSp>
            <p:cxnSp>
              <p:nvCxnSpPr>
                <p:cNvPr id="163" name="Straight Connector 162">
                  <a:extLst>
                    <a:ext uri="{FF2B5EF4-FFF2-40B4-BE49-F238E27FC236}">
                      <a16:creationId xmlns:a16="http://schemas.microsoft.com/office/drawing/2014/main" xmlns="" id="{5E0B5118-1614-F241-B2D8-F72A92D147D7}"/>
                    </a:ext>
                  </a:extLst>
                </p:cNvPr>
                <p:cNvCxnSpPr/>
                <p:nvPr/>
              </p:nvCxnSpPr>
              <p:spPr>
                <a:xfrm>
                  <a:off x="1178378" y="1784107"/>
                  <a:ext cx="411480" cy="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>
                  <a:extLst>
                    <a:ext uri="{FF2B5EF4-FFF2-40B4-BE49-F238E27FC236}">
                      <a16:creationId xmlns:a16="http://schemas.microsoft.com/office/drawing/2014/main" xmlns="" id="{5E0B5118-1614-F241-B2D8-F72A92D147D7}"/>
                    </a:ext>
                  </a:extLst>
                </p:cNvPr>
                <p:cNvCxnSpPr/>
                <p:nvPr/>
              </p:nvCxnSpPr>
              <p:spPr>
                <a:xfrm>
                  <a:off x="1824018" y="1784107"/>
                  <a:ext cx="411480" cy="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36" name="Group 135"/>
                <p:cNvGrpSpPr/>
                <p:nvPr/>
              </p:nvGrpSpPr>
              <p:grpSpPr>
                <a:xfrm>
                  <a:off x="1722937" y="1563928"/>
                  <a:ext cx="582394" cy="273941"/>
                  <a:chOff x="1089628" y="1563928"/>
                  <a:chExt cx="582394" cy="273941"/>
                </a:xfrm>
              </p:grpSpPr>
              <p:sp>
                <p:nvSpPr>
                  <p:cNvPr id="137" name="TextBox 136">
                    <a:extLst>
                      <a:ext uri="{FF2B5EF4-FFF2-40B4-BE49-F238E27FC236}">
                        <a16:creationId xmlns:a16="http://schemas.microsoft.com/office/drawing/2014/main" xmlns="" id="{AA9B1F29-590B-D043-A260-FEE218DC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1089628" y="1563928"/>
                    <a:ext cx="26000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-</a:t>
                    </a:r>
                  </a:p>
                </p:txBody>
              </p:sp>
              <p:sp>
                <p:nvSpPr>
                  <p:cNvPr id="140" name="TextBox 139">
                    <a:extLst>
                      <a:ext uri="{FF2B5EF4-FFF2-40B4-BE49-F238E27FC236}">
                        <a16:creationId xmlns:a16="http://schemas.microsoft.com/office/drawing/2014/main" xmlns="" id="{F241D529-5249-114D-B7A3-6E801A2995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84764" y="1576259"/>
                    <a:ext cx="28725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+</a:t>
                    </a:r>
                  </a:p>
                </p:txBody>
              </p:sp>
            </p:grpSp>
          </p:grpSp>
        </p:grpSp>
        <p:grpSp>
          <p:nvGrpSpPr>
            <p:cNvPr id="158" name="Group 157"/>
            <p:cNvGrpSpPr/>
            <p:nvPr/>
          </p:nvGrpSpPr>
          <p:grpSpPr>
            <a:xfrm>
              <a:off x="4888728" y="1563928"/>
              <a:ext cx="1215703" cy="431983"/>
              <a:chOff x="1089628" y="1563928"/>
              <a:chExt cx="1215703" cy="431983"/>
            </a:xfrm>
          </p:grpSpPr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xmlns="" id="{215A5E27-0001-2944-81E9-6173FD97A32A}"/>
                  </a:ext>
                </a:extLst>
              </p:cNvPr>
              <p:cNvSpPr txBox="1"/>
              <p:nvPr/>
            </p:nvSpPr>
            <p:spPr>
              <a:xfrm>
                <a:off x="1219421" y="1734301"/>
                <a:ext cx="35793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xmlns="" id="{215A5E27-0001-2944-81E9-6173FD97A32A}"/>
                  </a:ext>
                </a:extLst>
              </p:cNvPr>
              <p:cNvSpPr txBox="1"/>
              <p:nvPr/>
            </p:nvSpPr>
            <p:spPr>
              <a:xfrm>
                <a:off x="1865061" y="1734301"/>
                <a:ext cx="35793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167" name="Group 166"/>
              <p:cNvGrpSpPr/>
              <p:nvPr/>
            </p:nvGrpSpPr>
            <p:grpSpPr>
              <a:xfrm>
                <a:off x="1089628" y="1563928"/>
                <a:ext cx="1215703" cy="273941"/>
                <a:chOff x="1089628" y="1563928"/>
                <a:chExt cx="1215703" cy="273941"/>
              </a:xfrm>
            </p:grpSpPr>
            <p:grpSp>
              <p:nvGrpSpPr>
                <p:cNvPr id="176" name="Group 175"/>
                <p:cNvGrpSpPr/>
                <p:nvPr/>
              </p:nvGrpSpPr>
              <p:grpSpPr>
                <a:xfrm>
                  <a:off x="1089628" y="1563928"/>
                  <a:ext cx="582394" cy="273941"/>
                  <a:chOff x="1089628" y="1563928"/>
                  <a:chExt cx="582394" cy="273941"/>
                </a:xfrm>
              </p:grpSpPr>
              <p:sp>
                <p:nvSpPr>
                  <p:cNvPr id="226" name="TextBox 225">
                    <a:extLst>
                      <a:ext uri="{FF2B5EF4-FFF2-40B4-BE49-F238E27FC236}">
                        <a16:creationId xmlns:a16="http://schemas.microsoft.com/office/drawing/2014/main" xmlns="" id="{AA9B1F29-590B-D043-A260-FEE218DC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1089628" y="1563928"/>
                    <a:ext cx="26000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-</a:t>
                    </a:r>
                  </a:p>
                </p:txBody>
              </p:sp>
              <p:sp>
                <p:nvSpPr>
                  <p:cNvPr id="227" name="TextBox 226">
                    <a:extLst>
                      <a:ext uri="{FF2B5EF4-FFF2-40B4-BE49-F238E27FC236}">
                        <a16:creationId xmlns:a16="http://schemas.microsoft.com/office/drawing/2014/main" xmlns="" id="{F241D529-5249-114D-B7A3-6E801A2995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84764" y="1576259"/>
                    <a:ext cx="28725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+</a:t>
                    </a:r>
                  </a:p>
                </p:txBody>
              </p:sp>
            </p:grpSp>
            <p:cxnSp>
              <p:nvCxnSpPr>
                <p:cNvPr id="185" name="Straight Connector 184">
                  <a:extLst>
                    <a:ext uri="{FF2B5EF4-FFF2-40B4-BE49-F238E27FC236}">
                      <a16:creationId xmlns:a16="http://schemas.microsoft.com/office/drawing/2014/main" xmlns="" id="{5E0B5118-1614-F241-B2D8-F72A92D147D7}"/>
                    </a:ext>
                  </a:extLst>
                </p:cNvPr>
                <p:cNvCxnSpPr/>
                <p:nvPr/>
              </p:nvCxnSpPr>
              <p:spPr>
                <a:xfrm>
                  <a:off x="1178378" y="1784107"/>
                  <a:ext cx="411480" cy="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6" name="Straight Connector 185">
                  <a:extLst>
                    <a:ext uri="{FF2B5EF4-FFF2-40B4-BE49-F238E27FC236}">
                      <a16:creationId xmlns:a16="http://schemas.microsoft.com/office/drawing/2014/main" xmlns="" id="{5E0B5118-1614-F241-B2D8-F72A92D147D7}"/>
                    </a:ext>
                  </a:extLst>
                </p:cNvPr>
                <p:cNvCxnSpPr/>
                <p:nvPr/>
              </p:nvCxnSpPr>
              <p:spPr>
                <a:xfrm>
                  <a:off x="1824018" y="1784107"/>
                  <a:ext cx="411480" cy="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206" name="Group 205"/>
                <p:cNvGrpSpPr/>
                <p:nvPr/>
              </p:nvGrpSpPr>
              <p:grpSpPr>
                <a:xfrm>
                  <a:off x="1722937" y="1563928"/>
                  <a:ext cx="582394" cy="273941"/>
                  <a:chOff x="1089628" y="1563928"/>
                  <a:chExt cx="582394" cy="273941"/>
                </a:xfrm>
              </p:grpSpPr>
              <p:sp>
                <p:nvSpPr>
                  <p:cNvPr id="207" name="TextBox 206">
                    <a:extLst>
                      <a:ext uri="{FF2B5EF4-FFF2-40B4-BE49-F238E27FC236}">
                        <a16:creationId xmlns:a16="http://schemas.microsoft.com/office/drawing/2014/main" xmlns="" id="{AA9B1F29-590B-D043-A260-FEE218DC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1089628" y="1563928"/>
                    <a:ext cx="26000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-</a:t>
                    </a:r>
                  </a:p>
                </p:txBody>
              </p:sp>
              <p:sp>
                <p:nvSpPr>
                  <p:cNvPr id="225" name="TextBox 224">
                    <a:extLst>
                      <a:ext uri="{FF2B5EF4-FFF2-40B4-BE49-F238E27FC236}">
                        <a16:creationId xmlns:a16="http://schemas.microsoft.com/office/drawing/2014/main" xmlns="" id="{F241D529-5249-114D-B7A3-6E801A2995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84764" y="1576259"/>
                    <a:ext cx="28725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+</a:t>
                    </a:r>
                  </a:p>
                </p:txBody>
              </p:sp>
            </p:grpSp>
          </p:grpSp>
        </p:grpSp>
        <p:grpSp>
          <p:nvGrpSpPr>
            <p:cNvPr id="228" name="Group 227"/>
            <p:cNvGrpSpPr/>
            <p:nvPr/>
          </p:nvGrpSpPr>
          <p:grpSpPr>
            <a:xfrm>
              <a:off x="3008065" y="1563928"/>
              <a:ext cx="1215703" cy="431983"/>
              <a:chOff x="1089628" y="1563928"/>
              <a:chExt cx="1215703" cy="431983"/>
            </a:xfrm>
          </p:grpSpPr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xmlns="" id="{215A5E27-0001-2944-81E9-6173FD97A32A}"/>
                  </a:ext>
                </a:extLst>
              </p:cNvPr>
              <p:cNvSpPr txBox="1"/>
              <p:nvPr/>
            </p:nvSpPr>
            <p:spPr>
              <a:xfrm>
                <a:off x="1219421" y="1734301"/>
                <a:ext cx="35793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xmlns="" id="{215A5E27-0001-2944-81E9-6173FD97A32A}"/>
                  </a:ext>
                </a:extLst>
              </p:cNvPr>
              <p:cNvSpPr txBox="1"/>
              <p:nvPr/>
            </p:nvSpPr>
            <p:spPr>
              <a:xfrm>
                <a:off x="1865061" y="1734301"/>
                <a:ext cx="35793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231" name="Group 230"/>
              <p:cNvGrpSpPr/>
              <p:nvPr/>
            </p:nvGrpSpPr>
            <p:grpSpPr>
              <a:xfrm>
                <a:off x="1089628" y="1563928"/>
                <a:ext cx="1215703" cy="273941"/>
                <a:chOff x="1089628" y="1563928"/>
                <a:chExt cx="1215703" cy="273941"/>
              </a:xfrm>
            </p:grpSpPr>
            <p:grpSp>
              <p:nvGrpSpPr>
                <p:cNvPr id="232" name="Group 231"/>
                <p:cNvGrpSpPr/>
                <p:nvPr/>
              </p:nvGrpSpPr>
              <p:grpSpPr>
                <a:xfrm>
                  <a:off x="1089628" y="1563928"/>
                  <a:ext cx="582394" cy="273941"/>
                  <a:chOff x="1089628" y="1563928"/>
                  <a:chExt cx="582394" cy="273941"/>
                </a:xfrm>
              </p:grpSpPr>
              <p:sp>
                <p:nvSpPr>
                  <p:cNvPr id="238" name="TextBox 237">
                    <a:extLst>
                      <a:ext uri="{FF2B5EF4-FFF2-40B4-BE49-F238E27FC236}">
                        <a16:creationId xmlns:a16="http://schemas.microsoft.com/office/drawing/2014/main" xmlns="" id="{AA9B1F29-590B-D043-A260-FEE218DC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1089628" y="1563928"/>
                    <a:ext cx="26000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-</a:t>
                    </a:r>
                  </a:p>
                </p:txBody>
              </p:sp>
              <p:sp>
                <p:nvSpPr>
                  <p:cNvPr id="239" name="TextBox 238">
                    <a:extLst>
                      <a:ext uri="{FF2B5EF4-FFF2-40B4-BE49-F238E27FC236}">
                        <a16:creationId xmlns:a16="http://schemas.microsoft.com/office/drawing/2014/main" xmlns="" id="{F241D529-5249-114D-B7A3-6E801A2995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84764" y="1576259"/>
                    <a:ext cx="28725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+</a:t>
                    </a:r>
                  </a:p>
                </p:txBody>
              </p:sp>
            </p:grpSp>
            <p:cxnSp>
              <p:nvCxnSpPr>
                <p:cNvPr id="233" name="Straight Connector 232">
                  <a:extLst>
                    <a:ext uri="{FF2B5EF4-FFF2-40B4-BE49-F238E27FC236}">
                      <a16:creationId xmlns:a16="http://schemas.microsoft.com/office/drawing/2014/main" xmlns="" id="{5E0B5118-1614-F241-B2D8-F72A92D147D7}"/>
                    </a:ext>
                  </a:extLst>
                </p:cNvPr>
                <p:cNvCxnSpPr/>
                <p:nvPr/>
              </p:nvCxnSpPr>
              <p:spPr>
                <a:xfrm>
                  <a:off x="1178378" y="1784107"/>
                  <a:ext cx="411480" cy="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" name="Straight Connector 233">
                  <a:extLst>
                    <a:ext uri="{FF2B5EF4-FFF2-40B4-BE49-F238E27FC236}">
                      <a16:creationId xmlns:a16="http://schemas.microsoft.com/office/drawing/2014/main" xmlns="" id="{5E0B5118-1614-F241-B2D8-F72A92D147D7}"/>
                    </a:ext>
                  </a:extLst>
                </p:cNvPr>
                <p:cNvCxnSpPr/>
                <p:nvPr/>
              </p:nvCxnSpPr>
              <p:spPr>
                <a:xfrm>
                  <a:off x="1824018" y="1784107"/>
                  <a:ext cx="411480" cy="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235" name="Group 234"/>
                <p:cNvGrpSpPr/>
                <p:nvPr/>
              </p:nvGrpSpPr>
              <p:grpSpPr>
                <a:xfrm>
                  <a:off x="1722937" y="1563928"/>
                  <a:ext cx="582394" cy="273941"/>
                  <a:chOff x="1089628" y="1563928"/>
                  <a:chExt cx="582394" cy="273941"/>
                </a:xfrm>
              </p:grpSpPr>
              <p:sp>
                <p:nvSpPr>
                  <p:cNvPr id="236" name="TextBox 235">
                    <a:extLst>
                      <a:ext uri="{FF2B5EF4-FFF2-40B4-BE49-F238E27FC236}">
                        <a16:creationId xmlns:a16="http://schemas.microsoft.com/office/drawing/2014/main" xmlns="" id="{AA9B1F29-590B-D043-A260-FEE218DCC743}"/>
                      </a:ext>
                    </a:extLst>
                  </p:cNvPr>
                  <p:cNvSpPr txBox="1"/>
                  <p:nvPr/>
                </p:nvSpPr>
                <p:spPr>
                  <a:xfrm>
                    <a:off x="1089628" y="1563928"/>
                    <a:ext cx="26000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-</a:t>
                    </a:r>
                  </a:p>
                </p:txBody>
              </p:sp>
              <p:sp>
                <p:nvSpPr>
                  <p:cNvPr id="237" name="TextBox 236">
                    <a:extLst>
                      <a:ext uri="{FF2B5EF4-FFF2-40B4-BE49-F238E27FC236}">
                        <a16:creationId xmlns:a16="http://schemas.microsoft.com/office/drawing/2014/main" xmlns="" id="{F241D529-5249-114D-B7A3-6E801A2995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84764" y="1576259"/>
                    <a:ext cx="287258" cy="26161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100" dirty="0">
                        <a:latin typeface="+mj-lt"/>
                      </a:rPr>
                      <a:t> +</a:t>
                    </a:r>
                  </a:p>
                </p:txBody>
              </p:sp>
            </p:grpSp>
          </p:grpSp>
        </p:grpSp>
        <p:grpSp>
          <p:nvGrpSpPr>
            <p:cNvPr id="250" name="Group 249"/>
            <p:cNvGrpSpPr/>
            <p:nvPr/>
          </p:nvGrpSpPr>
          <p:grpSpPr>
            <a:xfrm>
              <a:off x="1002879" y="5238101"/>
              <a:ext cx="707681" cy="427810"/>
              <a:chOff x="1002879" y="3503697"/>
              <a:chExt cx="707681" cy="427810"/>
            </a:xfrm>
          </p:grpSpPr>
          <p:sp>
            <p:nvSpPr>
              <p:cNvPr id="251" name="TextBox 250">
                <a:extLst>
                  <a:ext uri="{FF2B5EF4-FFF2-40B4-BE49-F238E27FC236}">
                    <a16:creationId xmlns:a16="http://schemas.microsoft.com/office/drawing/2014/main" xmlns="" id="{ED3ED388-CFD0-4E43-8AE4-DCE4206353E1}"/>
                  </a:ext>
                </a:extLst>
              </p:cNvPr>
              <p:cNvSpPr txBox="1"/>
              <p:nvPr/>
            </p:nvSpPr>
            <p:spPr>
              <a:xfrm>
                <a:off x="1002879" y="3503697"/>
                <a:ext cx="22794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-</a:t>
                </a:r>
              </a:p>
            </p:txBody>
          </p:sp>
          <p:sp>
            <p:nvSpPr>
              <p:cNvPr id="252" name="TextBox 251">
                <a:extLst>
                  <a:ext uri="{FF2B5EF4-FFF2-40B4-BE49-F238E27FC236}">
                    <a16:creationId xmlns:a16="http://schemas.microsoft.com/office/drawing/2014/main" xmlns="" id="{9B1EE5ED-01F6-B14C-B6EF-2E48AA7942E7}"/>
                  </a:ext>
                </a:extLst>
              </p:cNvPr>
              <p:cNvSpPr txBox="1"/>
              <p:nvPr/>
            </p:nvSpPr>
            <p:spPr>
              <a:xfrm>
                <a:off x="1148196" y="3503697"/>
                <a:ext cx="25519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+</a:t>
                </a:r>
              </a:p>
            </p:txBody>
          </p:sp>
          <p:sp>
            <p:nvSpPr>
              <p:cNvPr id="253" name="TextBox 252">
                <a:extLst>
                  <a:ext uri="{FF2B5EF4-FFF2-40B4-BE49-F238E27FC236}">
                    <a16:creationId xmlns:a16="http://schemas.microsoft.com/office/drawing/2014/main" xmlns="" id="{1E5D9222-527B-654A-81A6-EB559C18EF0E}"/>
                  </a:ext>
                </a:extLst>
              </p:cNvPr>
              <p:cNvSpPr txBox="1"/>
              <p:nvPr/>
            </p:nvSpPr>
            <p:spPr>
              <a:xfrm>
                <a:off x="1310045" y="3503697"/>
                <a:ext cx="22794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-</a:t>
                </a:r>
              </a:p>
            </p:txBody>
          </p:sp>
          <p:sp>
            <p:nvSpPr>
              <p:cNvPr id="254" name="TextBox 253">
                <a:extLst>
                  <a:ext uri="{FF2B5EF4-FFF2-40B4-BE49-F238E27FC236}">
                    <a16:creationId xmlns:a16="http://schemas.microsoft.com/office/drawing/2014/main" xmlns="" id="{8C7A1921-C427-594C-838E-9170EBAD85D5}"/>
                  </a:ext>
                </a:extLst>
              </p:cNvPr>
              <p:cNvSpPr txBox="1"/>
              <p:nvPr/>
            </p:nvSpPr>
            <p:spPr>
              <a:xfrm>
                <a:off x="1455362" y="3503697"/>
                <a:ext cx="25519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+</a:t>
                </a:r>
              </a:p>
            </p:txBody>
          </p:sp>
          <p:cxnSp>
            <p:nvCxnSpPr>
              <p:cNvPr id="255" name="Straight Connector 254">
                <a:extLst>
                  <a:ext uri="{FF2B5EF4-FFF2-40B4-BE49-F238E27FC236}">
                    <a16:creationId xmlns:a16="http://schemas.microsoft.com/office/drawing/2014/main" xmlns="" id="{34773A5E-2667-F04A-BABA-14CA734FD9B8}"/>
                  </a:ext>
                </a:extLst>
              </p:cNvPr>
              <p:cNvCxnSpPr/>
              <p:nvPr/>
            </p:nvCxnSpPr>
            <p:spPr>
              <a:xfrm>
                <a:off x="1408760" y="3722706"/>
                <a:ext cx="195345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>
                <a:extLst>
                  <a:ext uri="{FF2B5EF4-FFF2-40B4-BE49-F238E27FC236}">
                    <a16:creationId xmlns:a16="http://schemas.microsoft.com/office/drawing/2014/main" xmlns="" id="{2D4ADDAF-D82C-C843-93BF-FD941EC14DFD}"/>
                  </a:ext>
                </a:extLst>
              </p:cNvPr>
              <p:cNvCxnSpPr/>
              <p:nvPr/>
            </p:nvCxnSpPr>
            <p:spPr>
              <a:xfrm>
                <a:off x="1088001" y="3722706"/>
                <a:ext cx="195345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7" name="TextBox 256">
                <a:extLst>
                  <a:ext uri="{FF2B5EF4-FFF2-40B4-BE49-F238E27FC236}">
                    <a16:creationId xmlns:a16="http://schemas.microsoft.com/office/drawing/2014/main" xmlns="" id="{9A7F79FB-0671-C247-8D86-164A8C90A1CE}"/>
                  </a:ext>
                </a:extLst>
              </p:cNvPr>
              <p:cNvSpPr txBox="1"/>
              <p:nvPr/>
            </p:nvSpPr>
            <p:spPr>
              <a:xfrm>
                <a:off x="1020389" y="3669897"/>
                <a:ext cx="32893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sp>
            <p:nvSpPr>
              <p:cNvPr id="258" name="TextBox 257">
                <a:extLst>
                  <a:ext uri="{FF2B5EF4-FFF2-40B4-BE49-F238E27FC236}">
                    <a16:creationId xmlns:a16="http://schemas.microsoft.com/office/drawing/2014/main" xmlns="" id="{6B277E9A-641C-FD4B-8C37-B3A64A8D5BE5}"/>
                  </a:ext>
                </a:extLst>
              </p:cNvPr>
              <p:cNvSpPr txBox="1"/>
              <p:nvPr/>
            </p:nvSpPr>
            <p:spPr>
              <a:xfrm>
                <a:off x="1339686" y="3669897"/>
                <a:ext cx="32893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</p:grpSp>
        <p:grpSp>
          <p:nvGrpSpPr>
            <p:cNvPr id="259" name="Group 258"/>
            <p:cNvGrpSpPr/>
            <p:nvPr/>
          </p:nvGrpSpPr>
          <p:grpSpPr>
            <a:xfrm>
              <a:off x="1775413" y="5238101"/>
              <a:ext cx="707681" cy="427810"/>
              <a:chOff x="1002879" y="3503697"/>
              <a:chExt cx="707681" cy="427810"/>
            </a:xfrm>
          </p:grpSpPr>
          <p:sp>
            <p:nvSpPr>
              <p:cNvPr id="260" name="TextBox 259">
                <a:extLst>
                  <a:ext uri="{FF2B5EF4-FFF2-40B4-BE49-F238E27FC236}">
                    <a16:creationId xmlns:a16="http://schemas.microsoft.com/office/drawing/2014/main" xmlns="" id="{ED3ED388-CFD0-4E43-8AE4-DCE4206353E1}"/>
                  </a:ext>
                </a:extLst>
              </p:cNvPr>
              <p:cNvSpPr txBox="1"/>
              <p:nvPr/>
            </p:nvSpPr>
            <p:spPr>
              <a:xfrm>
                <a:off x="1002879" y="3503697"/>
                <a:ext cx="22794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-</a:t>
                </a:r>
              </a:p>
            </p:txBody>
          </p:sp>
          <p:sp>
            <p:nvSpPr>
              <p:cNvPr id="261" name="TextBox 260">
                <a:extLst>
                  <a:ext uri="{FF2B5EF4-FFF2-40B4-BE49-F238E27FC236}">
                    <a16:creationId xmlns:a16="http://schemas.microsoft.com/office/drawing/2014/main" xmlns="" id="{9B1EE5ED-01F6-B14C-B6EF-2E48AA7942E7}"/>
                  </a:ext>
                </a:extLst>
              </p:cNvPr>
              <p:cNvSpPr txBox="1"/>
              <p:nvPr/>
            </p:nvSpPr>
            <p:spPr>
              <a:xfrm>
                <a:off x="1148196" y="3503697"/>
                <a:ext cx="25519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+</a:t>
                </a:r>
              </a:p>
            </p:txBody>
          </p:sp>
          <p:sp>
            <p:nvSpPr>
              <p:cNvPr id="262" name="TextBox 261">
                <a:extLst>
                  <a:ext uri="{FF2B5EF4-FFF2-40B4-BE49-F238E27FC236}">
                    <a16:creationId xmlns:a16="http://schemas.microsoft.com/office/drawing/2014/main" xmlns="" id="{1E5D9222-527B-654A-81A6-EB559C18EF0E}"/>
                  </a:ext>
                </a:extLst>
              </p:cNvPr>
              <p:cNvSpPr txBox="1"/>
              <p:nvPr/>
            </p:nvSpPr>
            <p:spPr>
              <a:xfrm>
                <a:off x="1310045" y="3503697"/>
                <a:ext cx="22794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-</a:t>
                </a:r>
              </a:p>
            </p:txBody>
          </p:sp>
          <p:sp>
            <p:nvSpPr>
              <p:cNvPr id="263" name="TextBox 262">
                <a:extLst>
                  <a:ext uri="{FF2B5EF4-FFF2-40B4-BE49-F238E27FC236}">
                    <a16:creationId xmlns:a16="http://schemas.microsoft.com/office/drawing/2014/main" xmlns="" id="{8C7A1921-C427-594C-838E-9170EBAD85D5}"/>
                  </a:ext>
                </a:extLst>
              </p:cNvPr>
              <p:cNvSpPr txBox="1"/>
              <p:nvPr/>
            </p:nvSpPr>
            <p:spPr>
              <a:xfrm>
                <a:off x="1455362" y="3503697"/>
                <a:ext cx="25519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+</a:t>
                </a:r>
              </a:p>
            </p:txBody>
          </p:sp>
          <p:cxnSp>
            <p:nvCxnSpPr>
              <p:cNvPr id="264" name="Straight Connector 263">
                <a:extLst>
                  <a:ext uri="{FF2B5EF4-FFF2-40B4-BE49-F238E27FC236}">
                    <a16:creationId xmlns:a16="http://schemas.microsoft.com/office/drawing/2014/main" xmlns="" id="{34773A5E-2667-F04A-BABA-14CA734FD9B8}"/>
                  </a:ext>
                </a:extLst>
              </p:cNvPr>
              <p:cNvCxnSpPr/>
              <p:nvPr/>
            </p:nvCxnSpPr>
            <p:spPr>
              <a:xfrm>
                <a:off x="1408760" y="3722706"/>
                <a:ext cx="195345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>
                <a:extLst>
                  <a:ext uri="{FF2B5EF4-FFF2-40B4-BE49-F238E27FC236}">
                    <a16:creationId xmlns:a16="http://schemas.microsoft.com/office/drawing/2014/main" xmlns="" id="{2D4ADDAF-D82C-C843-93BF-FD941EC14DFD}"/>
                  </a:ext>
                </a:extLst>
              </p:cNvPr>
              <p:cNvCxnSpPr/>
              <p:nvPr/>
            </p:nvCxnSpPr>
            <p:spPr>
              <a:xfrm>
                <a:off x="1088001" y="3722706"/>
                <a:ext cx="195345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6" name="TextBox 265">
                <a:extLst>
                  <a:ext uri="{FF2B5EF4-FFF2-40B4-BE49-F238E27FC236}">
                    <a16:creationId xmlns:a16="http://schemas.microsoft.com/office/drawing/2014/main" xmlns="" id="{9A7F79FB-0671-C247-8D86-164A8C90A1CE}"/>
                  </a:ext>
                </a:extLst>
              </p:cNvPr>
              <p:cNvSpPr txBox="1"/>
              <p:nvPr/>
            </p:nvSpPr>
            <p:spPr>
              <a:xfrm>
                <a:off x="1020389" y="3669897"/>
                <a:ext cx="32893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sp>
            <p:nvSpPr>
              <p:cNvPr id="267" name="TextBox 266">
                <a:extLst>
                  <a:ext uri="{FF2B5EF4-FFF2-40B4-BE49-F238E27FC236}">
                    <a16:creationId xmlns:a16="http://schemas.microsoft.com/office/drawing/2014/main" xmlns="" id="{6B277E9A-641C-FD4B-8C37-B3A64A8D5BE5}"/>
                  </a:ext>
                </a:extLst>
              </p:cNvPr>
              <p:cNvSpPr txBox="1"/>
              <p:nvPr/>
            </p:nvSpPr>
            <p:spPr>
              <a:xfrm>
                <a:off x="1339686" y="3669897"/>
                <a:ext cx="32893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</p:grpSp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xmlns="" id="{ED3ED388-CFD0-4E43-8AE4-DCE4206353E1}"/>
                </a:ext>
              </a:extLst>
            </p:cNvPr>
            <p:cNvSpPr txBox="1"/>
            <p:nvPr/>
          </p:nvSpPr>
          <p:spPr>
            <a:xfrm>
              <a:off x="1768888" y="3503697"/>
              <a:ext cx="22794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-</a:t>
              </a:r>
            </a:p>
          </p:txBody>
        </p:sp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xmlns="" id="{9B1EE5ED-01F6-B14C-B6EF-2E48AA7942E7}"/>
                </a:ext>
              </a:extLst>
            </p:cNvPr>
            <p:cNvSpPr txBox="1"/>
            <p:nvPr/>
          </p:nvSpPr>
          <p:spPr>
            <a:xfrm>
              <a:off x="1914205" y="3503697"/>
              <a:ext cx="2551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+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xmlns="" id="{1E5D9222-527B-654A-81A6-EB559C18EF0E}"/>
                </a:ext>
              </a:extLst>
            </p:cNvPr>
            <p:cNvSpPr txBox="1"/>
            <p:nvPr/>
          </p:nvSpPr>
          <p:spPr>
            <a:xfrm>
              <a:off x="2076054" y="3503697"/>
              <a:ext cx="22794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-</a:t>
              </a:r>
            </a:p>
          </p:txBody>
        </p:sp>
        <p:sp>
          <p:nvSpPr>
            <p:cNvPr id="273" name="TextBox 272">
              <a:extLst>
                <a:ext uri="{FF2B5EF4-FFF2-40B4-BE49-F238E27FC236}">
                  <a16:creationId xmlns:a16="http://schemas.microsoft.com/office/drawing/2014/main" xmlns="" id="{8C7A1921-C427-594C-838E-9170EBAD85D5}"/>
                </a:ext>
              </a:extLst>
            </p:cNvPr>
            <p:cNvSpPr txBox="1"/>
            <p:nvPr/>
          </p:nvSpPr>
          <p:spPr>
            <a:xfrm>
              <a:off x="2221371" y="3503697"/>
              <a:ext cx="2551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+</a:t>
              </a:r>
            </a:p>
          </p:txBody>
        </p: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34773A5E-2667-F04A-BABA-14CA734FD9B8}"/>
                </a:ext>
              </a:extLst>
            </p:cNvPr>
            <p:cNvCxnSpPr/>
            <p:nvPr/>
          </p:nvCxnSpPr>
          <p:spPr>
            <a:xfrm>
              <a:off x="2174769" y="3722706"/>
              <a:ext cx="195345" cy="0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xmlns="" id="{2D4ADDAF-D82C-C843-93BF-FD941EC14DFD}"/>
                </a:ext>
              </a:extLst>
            </p:cNvPr>
            <p:cNvCxnSpPr/>
            <p:nvPr/>
          </p:nvCxnSpPr>
          <p:spPr>
            <a:xfrm>
              <a:off x="1854010" y="3722706"/>
              <a:ext cx="195345" cy="0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6" name="TextBox 275">
              <a:extLst>
                <a:ext uri="{FF2B5EF4-FFF2-40B4-BE49-F238E27FC236}">
                  <a16:creationId xmlns:a16="http://schemas.microsoft.com/office/drawing/2014/main" xmlns="" id="{9A7F79FB-0671-C247-8D86-164A8C90A1CE}"/>
                </a:ext>
              </a:extLst>
            </p:cNvPr>
            <p:cNvSpPr txBox="1"/>
            <p:nvPr/>
          </p:nvSpPr>
          <p:spPr>
            <a:xfrm>
              <a:off x="1786398" y="3669897"/>
              <a:ext cx="32893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11</a:t>
              </a:r>
            </a:p>
          </p:txBody>
        </p:sp>
        <p:sp>
          <p:nvSpPr>
            <p:cNvPr id="277" name="TextBox 276">
              <a:extLst>
                <a:ext uri="{FF2B5EF4-FFF2-40B4-BE49-F238E27FC236}">
                  <a16:creationId xmlns:a16="http://schemas.microsoft.com/office/drawing/2014/main" xmlns="" id="{6B277E9A-641C-FD4B-8C37-B3A64A8D5BE5}"/>
                </a:ext>
              </a:extLst>
            </p:cNvPr>
            <p:cNvSpPr txBox="1"/>
            <p:nvPr/>
          </p:nvSpPr>
          <p:spPr>
            <a:xfrm>
              <a:off x="2105695" y="3669897"/>
              <a:ext cx="32893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21</a:t>
              </a: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2841369" y="3503697"/>
              <a:ext cx="1609449" cy="427810"/>
              <a:chOff x="2841369" y="3503697"/>
              <a:chExt cx="1609449" cy="427810"/>
            </a:xfrm>
          </p:grpSpPr>
          <p:cxnSp>
            <p:nvCxnSpPr>
              <p:cNvPr id="214" name="Straight Connector 213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2971124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0" name="TextBox 219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2889289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grpSp>
            <p:nvGrpSpPr>
              <p:cNvPr id="6" name="Group 5"/>
              <p:cNvGrpSpPr/>
              <p:nvPr/>
            </p:nvGrpSpPr>
            <p:grpSpPr>
              <a:xfrm>
                <a:off x="2841369" y="3503697"/>
                <a:ext cx="386409" cy="261610"/>
                <a:chOff x="2841369" y="3503697"/>
                <a:chExt cx="386409" cy="261610"/>
              </a:xfrm>
            </p:grpSpPr>
            <p:sp>
              <p:nvSpPr>
                <p:cNvPr id="208" name="TextBox 207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268" name="TextBox 267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40964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14" name="Straight Connector 313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188014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5" name="TextBox 314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106179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316" name="Group 315"/>
              <p:cNvGrpSpPr/>
              <p:nvPr/>
            </p:nvGrpSpPr>
            <p:grpSpPr>
              <a:xfrm>
                <a:off x="3058259" y="3503697"/>
                <a:ext cx="373451" cy="261610"/>
                <a:chOff x="2841369" y="3503697"/>
                <a:chExt cx="373451" cy="261610"/>
              </a:xfrm>
            </p:grpSpPr>
            <p:sp>
              <p:nvSpPr>
                <p:cNvPr id="317" name="TextBox 316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318" name="TextBox 317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28006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27" name="Straight Connector 326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977209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8" name="TextBox 327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895374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grpSp>
            <p:nvGrpSpPr>
              <p:cNvPr id="329" name="Group 328"/>
              <p:cNvGrpSpPr/>
              <p:nvPr/>
            </p:nvGrpSpPr>
            <p:grpSpPr>
              <a:xfrm>
                <a:off x="3847454" y="3503697"/>
                <a:ext cx="386409" cy="261610"/>
                <a:chOff x="2841369" y="3503697"/>
                <a:chExt cx="386409" cy="261610"/>
              </a:xfrm>
            </p:grpSpPr>
            <p:sp>
              <p:nvSpPr>
                <p:cNvPr id="330" name="TextBox 329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331" name="TextBox 330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40964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22" name="Straight Connector 321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4194099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Box 322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4112264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324" name="Group 323"/>
              <p:cNvGrpSpPr/>
              <p:nvPr/>
            </p:nvGrpSpPr>
            <p:grpSpPr>
              <a:xfrm>
                <a:off x="4064344" y="3503697"/>
                <a:ext cx="373451" cy="261610"/>
                <a:chOff x="2841369" y="3503697"/>
                <a:chExt cx="373451" cy="261610"/>
              </a:xfrm>
            </p:grpSpPr>
            <p:sp>
              <p:nvSpPr>
                <p:cNvPr id="325" name="TextBox 324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326" name="TextBox 325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28006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40" name="Straight Connector 339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467676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1" name="TextBox 340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385841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grpSp>
            <p:nvGrpSpPr>
              <p:cNvPr id="342" name="Group 341"/>
              <p:cNvGrpSpPr/>
              <p:nvPr/>
            </p:nvGrpSpPr>
            <p:grpSpPr>
              <a:xfrm>
                <a:off x="3337921" y="3503697"/>
                <a:ext cx="386409" cy="261610"/>
                <a:chOff x="2841369" y="3503697"/>
                <a:chExt cx="386409" cy="261610"/>
              </a:xfrm>
            </p:grpSpPr>
            <p:sp>
              <p:nvSpPr>
                <p:cNvPr id="343" name="TextBox 342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344" name="TextBox 343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40964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35" name="Straight Connector 334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684566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6" name="TextBox 335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602731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337" name="Group 336"/>
              <p:cNvGrpSpPr/>
              <p:nvPr/>
            </p:nvGrpSpPr>
            <p:grpSpPr>
              <a:xfrm>
                <a:off x="3554811" y="3503697"/>
                <a:ext cx="373451" cy="261610"/>
                <a:chOff x="2841369" y="3503697"/>
                <a:chExt cx="373451" cy="261610"/>
              </a:xfrm>
            </p:grpSpPr>
            <p:sp>
              <p:nvSpPr>
                <p:cNvPr id="338" name="TextBox 337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339" name="TextBox 338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28006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</p:grpSp>
        <p:grpSp>
          <p:nvGrpSpPr>
            <p:cNvPr id="385" name="Group 384"/>
            <p:cNvGrpSpPr/>
            <p:nvPr/>
          </p:nvGrpSpPr>
          <p:grpSpPr>
            <a:xfrm>
              <a:off x="2841369" y="5238101"/>
              <a:ext cx="1609449" cy="427810"/>
              <a:chOff x="2841369" y="3503697"/>
              <a:chExt cx="1609449" cy="427810"/>
            </a:xfrm>
          </p:grpSpPr>
          <p:cxnSp>
            <p:nvCxnSpPr>
              <p:cNvPr id="386" name="Straight Connector 385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2971124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7" name="TextBox 386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2889289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grpSp>
            <p:nvGrpSpPr>
              <p:cNvPr id="388" name="Group 387"/>
              <p:cNvGrpSpPr/>
              <p:nvPr/>
            </p:nvGrpSpPr>
            <p:grpSpPr>
              <a:xfrm>
                <a:off x="2841369" y="3503697"/>
                <a:ext cx="386409" cy="261610"/>
                <a:chOff x="2841369" y="3503697"/>
                <a:chExt cx="386409" cy="261610"/>
              </a:xfrm>
            </p:grpSpPr>
            <p:sp>
              <p:nvSpPr>
                <p:cNvPr id="414" name="TextBox 413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415" name="TextBox 414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40964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89" name="Straight Connector 388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188014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0" name="TextBox 389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106179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391" name="Group 390"/>
              <p:cNvGrpSpPr/>
              <p:nvPr/>
            </p:nvGrpSpPr>
            <p:grpSpPr>
              <a:xfrm>
                <a:off x="3058259" y="3503697"/>
                <a:ext cx="373451" cy="261610"/>
                <a:chOff x="2841369" y="3503697"/>
                <a:chExt cx="373451" cy="261610"/>
              </a:xfrm>
            </p:grpSpPr>
            <p:sp>
              <p:nvSpPr>
                <p:cNvPr id="412" name="TextBox 411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413" name="TextBox 412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28006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92" name="Straight Connector 391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977209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3" name="TextBox 392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895374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grpSp>
            <p:nvGrpSpPr>
              <p:cNvPr id="394" name="Group 393"/>
              <p:cNvGrpSpPr/>
              <p:nvPr/>
            </p:nvGrpSpPr>
            <p:grpSpPr>
              <a:xfrm>
                <a:off x="3847454" y="3503697"/>
                <a:ext cx="386409" cy="261610"/>
                <a:chOff x="2841369" y="3503697"/>
                <a:chExt cx="386409" cy="261610"/>
              </a:xfrm>
            </p:grpSpPr>
            <p:sp>
              <p:nvSpPr>
                <p:cNvPr id="410" name="TextBox 409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411" name="TextBox 410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40964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95" name="Straight Connector 394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4194099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6" name="TextBox 395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4112264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397" name="Group 396"/>
              <p:cNvGrpSpPr/>
              <p:nvPr/>
            </p:nvGrpSpPr>
            <p:grpSpPr>
              <a:xfrm>
                <a:off x="4064344" y="3503697"/>
                <a:ext cx="373451" cy="261610"/>
                <a:chOff x="2841369" y="3503697"/>
                <a:chExt cx="373451" cy="261610"/>
              </a:xfrm>
            </p:grpSpPr>
            <p:sp>
              <p:nvSpPr>
                <p:cNvPr id="408" name="TextBox 407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409" name="TextBox 408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28006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398" name="Straight Connector 397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467676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9" name="TextBox 398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385841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11</a:t>
                </a:r>
              </a:p>
            </p:txBody>
          </p:sp>
          <p:grpSp>
            <p:nvGrpSpPr>
              <p:cNvPr id="400" name="Group 399"/>
              <p:cNvGrpSpPr/>
              <p:nvPr/>
            </p:nvGrpSpPr>
            <p:grpSpPr>
              <a:xfrm>
                <a:off x="3337921" y="3503697"/>
                <a:ext cx="386409" cy="261610"/>
                <a:chOff x="2841369" y="3503697"/>
                <a:chExt cx="386409" cy="261610"/>
              </a:xfrm>
            </p:grpSpPr>
            <p:sp>
              <p:nvSpPr>
                <p:cNvPr id="406" name="TextBox 405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407" name="TextBox 406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40964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  <p:cxnSp>
            <p:nvCxnSpPr>
              <p:cNvPr id="401" name="Straight Connector 400">
                <a:extLst>
                  <a:ext uri="{FF2B5EF4-FFF2-40B4-BE49-F238E27FC236}">
                    <a16:creationId xmlns:a16="http://schemas.microsoft.com/office/drawing/2014/main" xmlns="" id="{6297F1AE-0973-5649-8657-0C81487D47E3}"/>
                  </a:ext>
                </a:extLst>
              </p:cNvPr>
              <p:cNvCxnSpPr/>
              <p:nvPr/>
            </p:nvCxnSpPr>
            <p:spPr>
              <a:xfrm>
                <a:off x="3684566" y="3722706"/>
                <a:ext cx="164592" cy="0"/>
              </a:xfrm>
              <a:prstGeom prst="line">
                <a:avLst/>
              </a:prstGeom>
              <a:ln w="95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2" name="TextBox 401">
                <a:extLst>
                  <a:ext uri="{FF2B5EF4-FFF2-40B4-BE49-F238E27FC236}">
                    <a16:creationId xmlns:a16="http://schemas.microsoft.com/office/drawing/2014/main" xmlns="" id="{51C2D7D4-C2BF-7847-B5DB-EA6174EFA288}"/>
                  </a:ext>
                </a:extLst>
              </p:cNvPr>
              <p:cNvSpPr txBox="1"/>
              <p:nvPr/>
            </p:nvSpPr>
            <p:spPr>
              <a:xfrm>
                <a:off x="3602731" y="3669897"/>
                <a:ext cx="33855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>
                    <a:latin typeface="+mj-lt"/>
                  </a:rPr>
                  <a:t>21</a:t>
                </a:r>
              </a:p>
            </p:txBody>
          </p:sp>
          <p:grpSp>
            <p:nvGrpSpPr>
              <p:cNvPr id="403" name="Group 402"/>
              <p:cNvGrpSpPr/>
              <p:nvPr/>
            </p:nvGrpSpPr>
            <p:grpSpPr>
              <a:xfrm>
                <a:off x="3554811" y="3503697"/>
                <a:ext cx="373451" cy="261610"/>
                <a:chOff x="2841369" y="3503697"/>
                <a:chExt cx="373451" cy="261610"/>
              </a:xfrm>
            </p:grpSpPr>
            <p:sp>
              <p:nvSpPr>
                <p:cNvPr id="404" name="TextBox 403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841369" y="3503697"/>
                  <a:ext cx="25974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-</a:t>
                  </a:r>
                </a:p>
              </p:txBody>
            </p:sp>
            <p:sp>
              <p:nvSpPr>
                <p:cNvPr id="405" name="TextBox 404">
                  <a:extLst>
                    <a:ext uri="{FF2B5EF4-FFF2-40B4-BE49-F238E27FC236}">
                      <a16:creationId xmlns:a16="http://schemas.microsoft.com/office/drawing/2014/main" xmlns="" id="{901D9A5A-8F36-2A4A-AB0C-9B819265CAF5}"/>
                    </a:ext>
                  </a:extLst>
                </p:cNvPr>
                <p:cNvSpPr txBox="1"/>
                <p:nvPr/>
              </p:nvSpPr>
              <p:spPr>
                <a:xfrm>
                  <a:off x="2928006" y="3503697"/>
                  <a:ext cx="286814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 +</a:t>
                  </a:r>
                </a:p>
              </p:txBody>
            </p:sp>
          </p:grp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748D6BB8-EB8D-7843-925E-02602824E6FD}"/>
                </a:ext>
              </a:extLst>
            </p:cNvPr>
            <p:cNvGrpSpPr/>
            <p:nvPr/>
          </p:nvGrpSpPr>
          <p:grpSpPr>
            <a:xfrm>
              <a:off x="1167528" y="4032120"/>
              <a:ext cx="3182220" cy="276999"/>
              <a:chOff x="1142128" y="4036477"/>
              <a:chExt cx="3182220" cy="276999"/>
            </a:xfrm>
          </p:grpSpPr>
          <p:sp>
            <p:nvSpPr>
              <p:cNvPr id="172" name="TextBox 171">
                <a:extLst>
                  <a:ext uri="{FF2B5EF4-FFF2-40B4-BE49-F238E27FC236}">
                    <a16:creationId xmlns:a16="http://schemas.microsoft.com/office/drawing/2014/main" xmlns="" id="{D8BE4913-26E8-EB45-A12B-A02083748A9D}"/>
                  </a:ext>
                </a:extLst>
              </p:cNvPr>
              <p:cNvSpPr txBox="1"/>
              <p:nvPr/>
            </p:nvSpPr>
            <p:spPr>
              <a:xfrm>
                <a:off x="1142128" y="4036477"/>
                <a:ext cx="34817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LN</a:t>
                </a:r>
              </a:p>
            </p:txBody>
          </p:sp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xmlns="" id="{286037DC-D5F0-6747-9B59-1358C67713DC}"/>
                  </a:ext>
                </a:extLst>
              </p:cNvPr>
              <p:cNvSpPr txBox="1"/>
              <p:nvPr/>
            </p:nvSpPr>
            <p:spPr>
              <a:xfrm>
                <a:off x="1932254" y="4036477"/>
                <a:ext cx="33534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SP</a:t>
                </a:r>
              </a:p>
            </p:txBody>
          </p:sp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xmlns="" id="{A744EDC5-8ABE-0342-A79C-8CF515E2939A}"/>
                  </a:ext>
                </a:extLst>
              </p:cNvPr>
              <p:cNvSpPr txBox="1"/>
              <p:nvPr/>
            </p:nvSpPr>
            <p:spPr>
              <a:xfrm>
                <a:off x="2936203" y="4036477"/>
                <a:ext cx="34817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LN</a:t>
                </a:r>
              </a:p>
            </p:txBody>
          </p:sp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xmlns="" id="{C8EE9085-3F02-C849-9563-D0541E506F23}"/>
                  </a:ext>
                </a:extLst>
              </p:cNvPr>
              <p:cNvSpPr txBox="1"/>
              <p:nvPr/>
            </p:nvSpPr>
            <p:spPr>
              <a:xfrm>
                <a:off x="3461436" y="4036477"/>
                <a:ext cx="33534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SP</a:t>
                </a: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xmlns="" id="{1CA7A550-DAF5-3245-B6EE-4C8A095E05F0}"/>
                  </a:ext>
                </a:extLst>
              </p:cNvPr>
              <p:cNvSpPr txBox="1"/>
              <p:nvPr/>
            </p:nvSpPr>
            <p:spPr>
              <a:xfrm>
                <a:off x="3924880" y="4036477"/>
                <a:ext cx="39946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BM</a:t>
                </a:r>
              </a:p>
            </p:txBody>
          </p:sp>
        </p:grp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E63B875D-E957-084F-A32C-F4F0C9177F84}"/>
                </a:ext>
              </a:extLst>
            </p:cNvPr>
            <p:cNvCxnSpPr/>
            <p:nvPr/>
          </p:nvCxnSpPr>
          <p:spPr>
            <a:xfrm>
              <a:off x="1729075" y="2813926"/>
              <a:ext cx="0" cy="73152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948208AF-8D05-9040-B99A-BC4645BF47D5}"/>
                </a:ext>
              </a:extLst>
            </p:cNvPr>
            <p:cNvCxnSpPr/>
            <p:nvPr/>
          </p:nvCxnSpPr>
          <p:spPr>
            <a:xfrm>
              <a:off x="1730059" y="4554737"/>
              <a:ext cx="0" cy="73152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9"/>
          <p:cNvSpPr/>
          <p:nvPr/>
        </p:nvSpPr>
        <p:spPr>
          <a:xfrm>
            <a:off x="214301" y="317271"/>
            <a:ext cx="68883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Figure S3</a:t>
            </a:r>
          </a:p>
          <a:p>
            <a:endParaRPr lang="en-US" sz="1200" dirty="0">
              <a:latin typeface="Arial"/>
              <a:cs typeface="Arial"/>
            </a:endParaRPr>
          </a:p>
          <a:p>
            <a:r>
              <a:rPr lang="en-US" sz="1200" dirty="0">
                <a:latin typeface="Arial"/>
                <a:cs typeface="Arial"/>
              </a:rPr>
              <a:t>Human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 and cell numbers in TNBC MDA-MB-231 cell line implanted hu-CB-BRGS mice harvested at d11 and d21 post treatment. </a:t>
            </a:r>
            <a:r>
              <a:rPr lang="en-US" sz="1200" b="1" dirty="0">
                <a:latin typeface="Arial"/>
                <a:cs typeface="Arial"/>
              </a:rPr>
              <a:t>a,</a:t>
            </a:r>
            <a:r>
              <a:rPr lang="en-US" sz="1200" dirty="0">
                <a:latin typeface="Arial"/>
                <a:cs typeface="Arial"/>
              </a:rPr>
              <a:t> Equivalent human hematopoietic (left), T (middle, gate: hCD45+) and CD8 (right, gate: hCD45+,CD3+)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 in blood of humanized mice among experimental (d11 or d21 harvest, control (-) or anti-</a:t>
            </a:r>
            <a:r>
              <a:rPr lang="en-US" sz="1200" dirty="0" smtClean="0">
                <a:latin typeface="Arial"/>
                <a:cs typeface="Arial"/>
              </a:rPr>
              <a:t>PD-1 </a:t>
            </a:r>
            <a:r>
              <a:rPr lang="en-US" sz="1200" dirty="0">
                <a:latin typeface="Arial"/>
                <a:cs typeface="Arial"/>
              </a:rPr>
              <a:t>treatment (+) groups; n=5 mice per group, bars represent mean), that were implanted with MDA-MB-231 tumors one week following analysis of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 in PBMCs (16-19 weeks old). </a:t>
            </a:r>
            <a:r>
              <a:rPr lang="en-US" sz="1200" b="1" dirty="0">
                <a:latin typeface="Arial"/>
                <a:cs typeface="Arial"/>
              </a:rPr>
              <a:t>b,</a:t>
            </a:r>
            <a:r>
              <a:rPr lang="en-US" sz="1200" dirty="0">
                <a:latin typeface="Arial"/>
                <a:cs typeface="Arial"/>
              </a:rPr>
              <a:t> Human hematopoietic (hCD45+) and T (CD3+) cell numbers in lymph organs of TNBC-bearing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 at harvest. Absolute cell numbers of human (hCD45+, top left)) and T (CD3+, bottom left) cells in LNs and SP. Relative cell numbers of human (hCD45+, bottom right), T (hCD3+, bottom middle) and CD4+ T (bottom right) in the indicated organs (LN, SP, BM or TIL) of tumor-bearing humanized mice. Relative cell numbers are determined using counts from flow </a:t>
            </a:r>
            <a:r>
              <a:rPr lang="en-US" sz="1200" dirty="0" err="1">
                <a:latin typeface="Arial"/>
                <a:cs typeface="Arial"/>
              </a:rPr>
              <a:t>cytometry</a:t>
            </a:r>
            <a:r>
              <a:rPr lang="en-US" sz="1200" dirty="0">
                <a:latin typeface="Arial"/>
                <a:cs typeface="Arial"/>
              </a:rPr>
              <a:t> with cells re-suspended in equivalent volumes and collected at constant rate and time. Each dot represents data from the indicated organ from an individual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TNBC-bearing mouse that was either untreated (-, black) or treated with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 (+, blue) for 11 or 21 days, as indicated.</a:t>
            </a:r>
          </a:p>
        </p:txBody>
      </p:sp>
    </p:spTree>
    <p:extLst>
      <p:ext uri="{BB962C8B-B14F-4D97-AF65-F5344CB8AC3E}">
        <p14:creationId xmlns:p14="http://schemas.microsoft.com/office/powerpoint/2010/main" val="2062709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A9F4FD31-811F-5D48-8EAD-4C6891ECC098}"/>
              </a:ext>
            </a:extLst>
          </p:cNvPr>
          <p:cNvSpPr/>
          <p:nvPr/>
        </p:nvSpPr>
        <p:spPr>
          <a:xfrm>
            <a:off x="326153" y="125034"/>
            <a:ext cx="7507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+mj-lt"/>
                <a:cs typeface="Arial"/>
              </a:rPr>
              <a:t>Figure S4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30424" y="3728317"/>
            <a:ext cx="6564347" cy="5280331"/>
            <a:chOff x="306189" y="472366"/>
            <a:chExt cx="6564347" cy="5280331"/>
          </a:xfrm>
        </p:grpSpPr>
        <p:grpSp>
          <p:nvGrpSpPr>
            <p:cNvPr id="3" name="Group 2"/>
            <p:cNvGrpSpPr/>
            <p:nvPr/>
          </p:nvGrpSpPr>
          <p:grpSpPr>
            <a:xfrm>
              <a:off x="327970" y="4073060"/>
              <a:ext cx="6253808" cy="1679637"/>
              <a:chOff x="344681" y="4240180"/>
              <a:chExt cx="6253808" cy="1679637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E7F8A1CE-77E7-7945-87BB-BB34C5D43A63}"/>
                  </a:ext>
                </a:extLst>
              </p:cNvPr>
              <p:cNvSpPr txBox="1"/>
              <p:nvPr/>
            </p:nvSpPr>
            <p:spPr>
              <a:xfrm>
                <a:off x="1125355" y="4240180"/>
                <a:ext cx="62889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Stroma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3B1E81DF-5D94-3F4E-BC35-C3BD449A5FA9}"/>
                  </a:ext>
                </a:extLst>
              </p:cNvPr>
              <p:cNvSpPr txBox="1"/>
              <p:nvPr/>
            </p:nvSpPr>
            <p:spPr>
              <a:xfrm>
                <a:off x="2985155" y="4240180"/>
                <a:ext cx="58291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Tumor</a:t>
                </a:r>
              </a:p>
            </p:txBody>
          </p:sp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409DC2BF-85C5-7440-86EB-6D68DDB3F3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92445" y="4517179"/>
                <a:ext cx="1545336" cy="1018245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23FB01CF-9045-D34D-9B70-E1596D74F389}"/>
                  </a:ext>
                </a:extLst>
              </p:cNvPr>
              <p:cNvSpPr txBox="1"/>
              <p:nvPr/>
            </p:nvSpPr>
            <p:spPr>
              <a:xfrm>
                <a:off x="4845288" y="4240180"/>
                <a:ext cx="48430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i="1" dirty="0">
                    <a:latin typeface="+mj-lt"/>
                  </a:rPr>
                  <a:t>Total</a:t>
                </a:r>
              </a:p>
            </p:txBody>
          </p: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xmlns="" id="{70687CC1-AF3A-7844-A29B-BB9C82FBF4DD}"/>
                  </a:ext>
                </a:extLst>
              </p:cNvPr>
              <p:cNvGrpSpPr/>
              <p:nvPr/>
            </p:nvGrpSpPr>
            <p:grpSpPr>
              <a:xfrm>
                <a:off x="344681" y="5598699"/>
                <a:ext cx="1786716" cy="321118"/>
                <a:chOff x="-22961" y="1938771"/>
                <a:chExt cx="1786716" cy="321118"/>
              </a:xfrm>
            </p:grpSpPr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xmlns="" id="{1F430D30-15A1-AC4D-B44D-87BE04169E12}"/>
                    </a:ext>
                  </a:extLst>
                </p:cNvPr>
                <p:cNvSpPr txBox="1"/>
                <p:nvPr/>
              </p:nvSpPr>
              <p:spPr>
                <a:xfrm rot="-2700000">
                  <a:off x="-22961" y="1998279"/>
                  <a:ext cx="80502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CD4 T-cells</a:t>
                  </a:r>
                </a:p>
              </p:txBody>
            </p:sp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xmlns="" id="{FE4BEA53-36DD-FE4F-B25F-75E54B559B15}"/>
                    </a:ext>
                  </a:extLst>
                </p:cNvPr>
                <p:cNvSpPr txBox="1"/>
                <p:nvPr/>
              </p:nvSpPr>
              <p:spPr>
                <a:xfrm rot="-2700000">
                  <a:off x="315515" y="1998279"/>
                  <a:ext cx="80502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CD8 T-cells</a:t>
                  </a:r>
                </a:p>
              </p:txBody>
            </p:sp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xmlns="" id="{67DD6A59-72AD-FE48-AD81-1BD908B074C8}"/>
                    </a:ext>
                  </a:extLst>
                </p:cNvPr>
                <p:cNvSpPr txBox="1"/>
                <p:nvPr/>
              </p:nvSpPr>
              <p:spPr>
                <a:xfrm rot="-2700000">
                  <a:off x="787803" y="1938771"/>
                  <a:ext cx="636713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myeloid</a:t>
                  </a:r>
                </a:p>
              </p:txBody>
            </p:sp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xmlns="" id="{33C4578E-9511-5749-82D5-8B76E29514E7}"/>
                    </a:ext>
                  </a:extLst>
                </p:cNvPr>
                <p:cNvSpPr txBox="1"/>
                <p:nvPr/>
              </p:nvSpPr>
              <p:spPr>
                <a:xfrm rot="-2700000">
                  <a:off x="1091776" y="1951239"/>
                  <a:ext cx="67197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mCD45+</a:t>
                  </a:r>
                </a:p>
              </p:txBody>
            </p:sp>
          </p:grp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xmlns="" id="{F81CC8DA-5D8D-884D-9E23-96B532F5CA5D}"/>
                  </a:ext>
                </a:extLst>
              </p:cNvPr>
              <p:cNvGrpSpPr/>
              <p:nvPr/>
            </p:nvGrpSpPr>
            <p:grpSpPr>
              <a:xfrm>
                <a:off x="3990608" y="5598699"/>
                <a:ext cx="1786716" cy="321118"/>
                <a:chOff x="-22961" y="1938771"/>
                <a:chExt cx="1786716" cy="321118"/>
              </a:xfrm>
            </p:grpSpPr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xmlns="" id="{9307277C-F557-8F4B-AEBB-62504F3971F1}"/>
                    </a:ext>
                  </a:extLst>
                </p:cNvPr>
                <p:cNvSpPr txBox="1"/>
                <p:nvPr/>
              </p:nvSpPr>
              <p:spPr>
                <a:xfrm rot="-2700000">
                  <a:off x="-22961" y="1998279"/>
                  <a:ext cx="80502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CD4 T-cells</a:t>
                  </a:r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xmlns="" id="{213E8BC6-4053-B04F-A29F-4230B0CFD691}"/>
                    </a:ext>
                  </a:extLst>
                </p:cNvPr>
                <p:cNvSpPr txBox="1"/>
                <p:nvPr/>
              </p:nvSpPr>
              <p:spPr>
                <a:xfrm rot="-2700000">
                  <a:off x="315515" y="1998279"/>
                  <a:ext cx="80502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CD8 T-cells</a:t>
                  </a:r>
                </a:p>
              </p:txBody>
            </p:sp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xmlns="" id="{EB6F96D7-3B5D-9B4A-ACB7-885284944CF7}"/>
                    </a:ext>
                  </a:extLst>
                </p:cNvPr>
                <p:cNvSpPr txBox="1"/>
                <p:nvPr/>
              </p:nvSpPr>
              <p:spPr>
                <a:xfrm rot="-2700000">
                  <a:off x="787803" y="1938771"/>
                  <a:ext cx="636713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myeloid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xmlns="" id="{AF45805E-5FB4-774D-8CA5-8AC304304B6C}"/>
                    </a:ext>
                  </a:extLst>
                </p:cNvPr>
                <p:cNvSpPr txBox="1"/>
                <p:nvPr/>
              </p:nvSpPr>
              <p:spPr>
                <a:xfrm rot="-2700000">
                  <a:off x="1091776" y="1951239"/>
                  <a:ext cx="67197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mCD45+</a:t>
                  </a:r>
                </a:p>
              </p:txBody>
            </p:sp>
          </p:grp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xmlns="" id="{D59A5642-BCAC-F04D-89AF-A441CE78F0AB}"/>
                  </a:ext>
                </a:extLst>
              </p:cNvPr>
              <p:cNvGrpSpPr/>
              <p:nvPr/>
            </p:nvGrpSpPr>
            <p:grpSpPr>
              <a:xfrm>
                <a:off x="2151065" y="5598699"/>
                <a:ext cx="1786716" cy="321118"/>
                <a:chOff x="-22961" y="1938771"/>
                <a:chExt cx="1786716" cy="321118"/>
              </a:xfrm>
            </p:grpSpPr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xmlns="" id="{88F34BA4-491F-534D-819A-FC58C38575C1}"/>
                    </a:ext>
                  </a:extLst>
                </p:cNvPr>
                <p:cNvSpPr txBox="1"/>
                <p:nvPr/>
              </p:nvSpPr>
              <p:spPr>
                <a:xfrm rot="-2700000">
                  <a:off x="-22961" y="1998279"/>
                  <a:ext cx="80502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CD4 T-cells</a:t>
                  </a: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xmlns="" id="{B2451AF0-2D02-D04E-9868-4BA3F88BB775}"/>
                    </a:ext>
                  </a:extLst>
                </p:cNvPr>
                <p:cNvSpPr txBox="1"/>
                <p:nvPr/>
              </p:nvSpPr>
              <p:spPr>
                <a:xfrm rot="-2700000">
                  <a:off x="315515" y="1998279"/>
                  <a:ext cx="80502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CD8 T-cells</a:t>
                  </a:r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xmlns="" id="{7DA08A8A-8FC5-B446-87E6-5E6B52A4AB39}"/>
                    </a:ext>
                  </a:extLst>
                </p:cNvPr>
                <p:cNvSpPr txBox="1"/>
                <p:nvPr/>
              </p:nvSpPr>
              <p:spPr>
                <a:xfrm rot="-2700000">
                  <a:off x="787803" y="1938771"/>
                  <a:ext cx="636713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myeloid</a:t>
                  </a: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xmlns="" id="{BE936801-A04C-044C-9D97-5B6FC3EF623F}"/>
                    </a:ext>
                  </a:extLst>
                </p:cNvPr>
                <p:cNvSpPr txBox="1"/>
                <p:nvPr/>
              </p:nvSpPr>
              <p:spPr>
                <a:xfrm rot="-2700000">
                  <a:off x="1091776" y="1951239"/>
                  <a:ext cx="671979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>
                      <a:latin typeface="+mj-lt"/>
                    </a:rPr>
                    <a:t>mCD45+</a:t>
                  </a:r>
                </a:p>
              </p:txBody>
            </p:sp>
          </p:grpSp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xmlns="" id="{1C3555E3-6C28-A440-841D-C2E53AEB03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2902" y="4517179"/>
                <a:ext cx="1545336" cy="1042203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56116F14-5CD2-4045-9E28-0F39DD95BC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12804" y="4517179"/>
                <a:ext cx="2385685" cy="1024128"/>
              </a:xfrm>
              <a:prstGeom prst="rect">
                <a:avLst/>
              </a:prstGeom>
            </p:spPr>
          </p:pic>
        </p:grp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98910222-6DA4-FC48-B9BC-579522812C05}"/>
                </a:ext>
              </a:extLst>
            </p:cNvPr>
            <p:cNvSpPr txBox="1"/>
            <p:nvPr/>
          </p:nvSpPr>
          <p:spPr>
            <a:xfrm>
              <a:off x="5903605" y="4384257"/>
              <a:ext cx="82907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d21 vehicle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4BE69215-53E8-F346-A6C6-A4571C18EEB1}"/>
                </a:ext>
              </a:extLst>
            </p:cNvPr>
            <p:cNvSpPr txBox="1"/>
            <p:nvPr/>
          </p:nvSpPr>
          <p:spPr>
            <a:xfrm>
              <a:off x="5903605" y="4536657"/>
              <a:ext cx="96693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d21 anti-</a:t>
              </a:r>
              <a:r>
                <a:rPr lang="en-US" sz="1100" dirty="0" smtClean="0">
                  <a:latin typeface="+mj-lt"/>
                </a:rPr>
                <a:t>PD-1</a:t>
              </a:r>
              <a:endParaRPr lang="en-US" sz="1100" dirty="0">
                <a:latin typeface="+mj-lt"/>
              </a:endParaRPr>
            </a:p>
          </p:txBody>
        </p: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xmlns="" id="{41E2552F-7967-B344-8170-209E36841945}"/>
                </a:ext>
              </a:extLst>
            </p:cNvPr>
            <p:cNvGrpSpPr/>
            <p:nvPr/>
          </p:nvGrpSpPr>
          <p:grpSpPr>
            <a:xfrm>
              <a:off x="779470" y="4336133"/>
              <a:ext cx="261610" cy="276999"/>
              <a:chOff x="411828" y="800384"/>
              <a:chExt cx="261610" cy="276999"/>
            </a:xfrm>
          </p:grpSpPr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xmlns="" id="{41F0AEC2-B28F-754F-8401-6CEC667693E2}"/>
                  </a:ext>
                </a:extLst>
              </p:cNvPr>
              <p:cNvCxnSpPr/>
              <p:nvPr/>
            </p:nvCxnSpPr>
            <p:spPr>
              <a:xfrm>
                <a:off x="441813" y="971551"/>
                <a:ext cx="18288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xmlns="" id="{4B60CF48-2C40-504D-9D9C-D2440C67D675}"/>
                  </a:ext>
                </a:extLst>
              </p:cNvPr>
              <p:cNvSpPr txBox="1"/>
              <p:nvPr/>
            </p:nvSpPr>
            <p:spPr>
              <a:xfrm>
                <a:off x="411828" y="800384"/>
                <a:ext cx="26161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b="1" dirty="0">
                    <a:latin typeface="+mj-lt"/>
                  </a:rPr>
                  <a:t>*</a:t>
                </a:r>
              </a:p>
            </p:txBody>
          </p:sp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xmlns="" id="{00006C12-DE45-964C-9A7E-87B34ACF1F94}"/>
                </a:ext>
              </a:extLst>
            </p:cNvPr>
            <p:cNvGrpSpPr/>
            <p:nvPr/>
          </p:nvGrpSpPr>
          <p:grpSpPr>
            <a:xfrm>
              <a:off x="4429882" y="4336133"/>
              <a:ext cx="261610" cy="276999"/>
              <a:chOff x="411828" y="800384"/>
              <a:chExt cx="261610" cy="276999"/>
            </a:xfrm>
          </p:grpSpPr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xmlns="" id="{00086C8C-B32A-FE48-A5C5-310343A7F1D1}"/>
                  </a:ext>
                </a:extLst>
              </p:cNvPr>
              <p:cNvCxnSpPr/>
              <p:nvPr/>
            </p:nvCxnSpPr>
            <p:spPr>
              <a:xfrm>
                <a:off x="441813" y="971551"/>
                <a:ext cx="18288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xmlns="" id="{DF315904-B847-A143-B06F-0C01EE98D8EB}"/>
                  </a:ext>
                </a:extLst>
              </p:cNvPr>
              <p:cNvSpPr txBox="1"/>
              <p:nvPr/>
            </p:nvSpPr>
            <p:spPr>
              <a:xfrm>
                <a:off x="411828" y="800384"/>
                <a:ext cx="26161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b="1" dirty="0">
                    <a:latin typeface="+mj-lt"/>
                  </a:rPr>
                  <a:t>*</a:t>
                </a:r>
              </a:p>
            </p:txBody>
          </p:sp>
        </p:grpSp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2683" y="2207152"/>
              <a:ext cx="1925955" cy="1440180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2683" y="724108"/>
              <a:ext cx="1925955" cy="1440180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3864" y="724108"/>
              <a:ext cx="1925955" cy="144018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3864" y="2207152"/>
              <a:ext cx="1925955" cy="1440180"/>
            </a:xfrm>
            <a:prstGeom prst="rect">
              <a:avLst/>
            </a:prstGeom>
          </p:spPr>
        </p:pic>
        <p:sp>
          <p:nvSpPr>
            <p:cNvPr id="87" name="TextBox 86"/>
            <p:cNvSpPr txBox="1"/>
            <p:nvPr/>
          </p:nvSpPr>
          <p:spPr>
            <a:xfrm>
              <a:off x="2164235" y="472366"/>
              <a:ext cx="65896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Day 11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054151" y="472366"/>
              <a:ext cx="67037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Day 21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64696" y="1320948"/>
              <a:ext cx="85792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>
                  <a:latin typeface="Arial" charset="0"/>
                  <a:ea typeface="Arial" charset="0"/>
                  <a:cs typeface="Arial" charset="0"/>
                </a:rPr>
                <a:t>Untreated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87838" y="2673918"/>
              <a:ext cx="7079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Treated</a:t>
              </a: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2008657" y="3741477"/>
              <a:ext cx="95534" cy="9553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2035738" y="3643920"/>
              <a:ext cx="4908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CD8</a:t>
              </a: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1478922" y="3741477"/>
              <a:ext cx="95534" cy="95534"/>
            </a:xfrm>
            <a:prstGeom prst="rect">
              <a:avLst/>
            </a:prstGeom>
            <a:solidFill>
              <a:srgbClr val="00F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1524203" y="3643920"/>
              <a:ext cx="4908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CD3</a:t>
              </a:r>
            </a:p>
          </p:txBody>
        </p:sp>
        <p:sp>
          <p:nvSpPr>
            <p:cNvPr id="95" name="Rectangle 94"/>
            <p:cNvSpPr/>
            <p:nvPr/>
          </p:nvSpPr>
          <p:spPr>
            <a:xfrm>
              <a:off x="2522488" y="3741477"/>
              <a:ext cx="95534" cy="95534"/>
            </a:xfrm>
            <a:prstGeom prst="rect">
              <a:avLst/>
            </a:prstGeom>
            <a:solidFill>
              <a:srgbClr val="FF9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2555222" y="3643920"/>
              <a:ext cx="5757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CD14</a:t>
              </a: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3091972" y="3741477"/>
              <a:ext cx="95534" cy="95534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3143766" y="3643920"/>
              <a:ext cx="5757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CD33</a:t>
              </a: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709166" y="3741477"/>
              <a:ext cx="95534" cy="95534"/>
            </a:xfrm>
            <a:prstGeom prst="rect">
              <a:avLst/>
            </a:prstGeom>
            <a:solidFill>
              <a:srgbClr val="FF4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3748210" y="3643920"/>
              <a:ext cx="7889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muCD45</a:t>
              </a: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4922705" y="3741477"/>
              <a:ext cx="95534" cy="95534"/>
            </a:xfrm>
            <a:prstGeom prst="rect">
              <a:avLst/>
            </a:prstGeom>
            <a:solidFill>
              <a:srgbClr val="043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4979318" y="3643920"/>
              <a:ext cx="54373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DAPI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xmlns="" id="{A78D5CCF-E8FF-D648-8572-B3F3B0E4E1F0}"/>
                </a:ext>
              </a:extLst>
            </p:cNvPr>
            <p:cNvSpPr txBox="1"/>
            <p:nvPr/>
          </p:nvSpPr>
          <p:spPr>
            <a:xfrm>
              <a:off x="322900" y="573926"/>
              <a:ext cx="28565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/>
                <a:t>a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xmlns="" id="{285F83CA-8290-8C44-A42D-8FC49C069570}"/>
                </a:ext>
              </a:extLst>
            </p:cNvPr>
            <p:cNvSpPr txBox="1"/>
            <p:nvPr/>
          </p:nvSpPr>
          <p:spPr>
            <a:xfrm>
              <a:off x="306189" y="3891948"/>
              <a:ext cx="2952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/>
                <a:t>b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94657" y="3742802"/>
              <a:ext cx="95534" cy="95534"/>
            </a:xfrm>
            <a:prstGeom prst="rect">
              <a:avLst/>
            </a:prstGeom>
            <a:solidFill>
              <a:srgbClr val="00F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551270" y="3645245"/>
              <a:ext cx="3978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CK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244921" y="680518"/>
            <a:ext cx="647985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Immunohistochemistry analysis of  human and mouse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 in TNBC MDA-MB-231 cell line implanted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mice. </a:t>
            </a:r>
            <a:r>
              <a:rPr lang="en-US" sz="1200" b="1" dirty="0">
                <a:latin typeface="Arial"/>
                <a:cs typeface="Arial"/>
              </a:rPr>
              <a:t>a, </a:t>
            </a:r>
            <a:r>
              <a:rPr lang="en-US" sz="1200" dirty="0">
                <a:latin typeface="Arial"/>
                <a:cs typeface="Arial"/>
              </a:rPr>
              <a:t>Representative IHC slides from untreated and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-treated MDA-MB-231 tumors explanted from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 11 or 21 days after start of treatment. Key indicates colors of indicated proteins marking human T-cells (CD3, CD8), myeloid cells (CD14, CD33), mouse hematopoietic cells (mCD45), or tumor cells (pan-cytokeratin, CK). DAPI identifies nucleated cells. </a:t>
            </a:r>
            <a:r>
              <a:rPr lang="en-US" sz="1200" b="1" dirty="0">
                <a:latin typeface="Arial"/>
                <a:cs typeface="Arial"/>
              </a:rPr>
              <a:t>b,</a:t>
            </a:r>
            <a:r>
              <a:rPr lang="en-US" sz="1200" dirty="0">
                <a:latin typeface="Arial"/>
                <a:cs typeface="Arial"/>
              </a:rPr>
              <a:t> Increased human T-cell (CD3) densities in tumors of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 treated with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 for 21 days (</a:t>
            </a:r>
            <a:r>
              <a:rPr lang="en-US" sz="1200" dirty="0" err="1">
                <a:latin typeface="Arial"/>
                <a:cs typeface="Arial"/>
              </a:rPr>
              <a:t>Stroma</a:t>
            </a:r>
            <a:r>
              <a:rPr lang="en-US" sz="1200" dirty="0">
                <a:latin typeface="Arial"/>
                <a:cs typeface="Arial"/>
              </a:rPr>
              <a:t> – CD4: p=0.02, CD8: p=0.14; Tumor – CD4: 0.12, CD8: p=0.15; Total – CD4: p=0.05, CD8: p=0.15). Tumor regions were identified using the tissue segmentation feature of </a:t>
            </a:r>
            <a:r>
              <a:rPr lang="en-US" sz="1200" dirty="0" err="1">
                <a:latin typeface="Arial"/>
                <a:cs typeface="Arial"/>
              </a:rPr>
              <a:t>inForm</a:t>
            </a:r>
            <a:r>
              <a:rPr lang="en-US" sz="1200" dirty="0">
                <a:latin typeface="Arial"/>
                <a:cs typeface="Arial"/>
              </a:rPr>
              <a:t> software version 2.3.0.  After cell segmentation, the </a:t>
            </a:r>
            <a:r>
              <a:rPr lang="en-US" sz="1200" dirty="0" err="1">
                <a:latin typeface="Arial"/>
                <a:cs typeface="Arial"/>
              </a:rPr>
              <a:t>phenotyping</a:t>
            </a:r>
            <a:r>
              <a:rPr lang="en-US" sz="1200" dirty="0">
                <a:latin typeface="Arial"/>
                <a:cs typeface="Arial"/>
              </a:rPr>
              <a:t> tool was used to identify and quantify the indicated cellular phenotypes in 7 untreated and 6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 treated tumors at d21</a:t>
            </a:r>
            <a:r>
              <a:rPr lang="en-US" sz="1200" i="1" dirty="0">
                <a:latin typeface="Arial"/>
                <a:cs typeface="Arial"/>
              </a:rPr>
              <a:t>.  </a:t>
            </a:r>
            <a:r>
              <a:rPr lang="en-US" sz="1200" dirty="0">
                <a:latin typeface="Arial"/>
                <a:cs typeface="Arial"/>
              </a:rPr>
              <a:t>Cell density was calculated by dividing the cell number by the area of the indicated tissue region (mm</a:t>
            </a:r>
            <a:r>
              <a:rPr lang="en-US" sz="1200" baseline="30000" dirty="0">
                <a:latin typeface="Arial"/>
                <a:cs typeface="Arial"/>
              </a:rPr>
              <a:t>2</a:t>
            </a:r>
            <a:r>
              <a:rPr lang="en-US" sz="1200" dirty="0">
                <a:latin typeface="Arial"/>
                <a:cs typeface="Arial"/>
              </a:rPr>
              <a:t>), or by the total tissue area in the image.</a:t>
            </a:r>
          </a:p>
        </p:txBody>
      </p:sp>
    </p:spTree>
    <p:extLst>
      <p:ext uri="{BB962C8B-B14F-4D97-AF65-F5344CB8AC3E}">
        <p14:creationId xmlns:p14="http://schemas.microsoft.com/office/powerpoint/2010/main" val="2966940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6D1E69E-847D-1340-A053-CF90BBFBB67B}"/>
              </a:ext>
            </a:extLst>
          </p:cNvPr>
          <p:cNvSpPr/>
          <p:nvPr/>
        </p:nvSpPr>
        <p:spPr>
          <a:xfrm>
            <a:off x="314832" y="129106"/>
            <a:ext cx="7507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+mj-lt"/>
                <a:cs typeface="Arial"/>
              </a:rPr>
              <a:t>Figure S5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8966" y="680317"/>
            <a:ext cx="49441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Expression of CD25 (clone M-A251) on FoxP3+ CD4+ and CD8+ T cells (hCD45+CD3+) in LN and spleens of </a:t>
            </a:r>
            <a:r>
              <a:rPr lang="en-US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-CB-BRGS mice. (A) Representative flow </a:t>
            </a:r>
            <a:r>
              <a:rPr lang="en-US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cytometry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staining and (B) cumulative data showing percentage of FoxP3+ T cells (left) and percentage of CD25+ among the FoxP3+ T cells (right) from five  mice derived from same CB.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803" y="3065863"/>
            <a:ext cx="1866900" cy="18288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5709" y="3065863"/>
            <a:ext cx="1866900" cy="18288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6803" y="5130772"/>
            <a:ext cx="1866900" cy="18288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5709" y="5130772"/>
            <a:ext cx="1866900" cy="18288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831488" y="6188989"/>
            <a:ext cx="461665" cy="591418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US" dirty="0" smtClean="0"/>
              <a:t>CD25 </a:t>
            </a:r>
            <a:endParaRPr lang="en-US" dirty="0"/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1030617" y="4015796"/>
            <a:ext cx="0" cy="20442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655006" y="6959572"/>
            <a:ext cx="748672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dirty="0" smtClean="0"/>
              <a:t>FoxP3</a:t>
            </a:r>
            <a:endParaRPr lang="en-US" dirty="0"/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2620652" y="7154445"/>
            <a:ext cx="1910109" cy="206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935849" y="2550901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CD4+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4432004" y="2550901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CD8+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1479426" y="2696531"/>
            <a:ext cx="430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LN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1286803" y="4792208"/>
            <a:ext cx="815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Spleen</a:t>
            </a:r>
            <a:endParaRPr lang="en-US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D3669B52-20E6-1744-A9ED-3D70771217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3200" y="7654059"/>
            <a:ext cx="2545080" cy="1287780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9859B619-63C2-ED43-B1EF-03B83C57B982}"/>
              </a:ext>
            </a:extLst>
          </p:cNvPr>
          <p:cNvSpPr txBox="1"/>
          <p:nvPr/>
        </p:nvSpPr>
        <p:spPr>
          <a:xfrm>
            <a:off x="3603868" y="7654059"/>
            <a:ext cx="369332" cy="130548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200" dirty="0"/>
              <a:t>% CD25+ of FoxP3+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355AEF5C-177E-D748-B5AE-4F8EA3E4E346}"/>
              </a:ext>
            </a:extLst>
          </p:cNvPr>
          <p:cNvSpPr txBox="1"/>
          <p:nvPr/>
        </p:nvSpPr>
        <p:spPr>
          <a:xfrm>
            <a:off x="4405567" y="8945824"/>
            <a:ext cx="348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LN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B3B64B6-8B1E-7344-AD5E-401C813E2EF3}"/>
              </a:ext>
            </a:extLst>
          </p:cNvPr>
          <p:cNvSpPr txBox="1"/>
          <p:nvPr/>
        </p:nvSpPr>
        <p:spPr>
          <a:xfrm>
            <a:off x="5310554" y="8945824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SP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C35D5EFF-9C6F-5A41-A354-0F4FC4EE52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4371" y="7654059"/>
            <a:ext cx="2209800" cy="1287780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9859B619-63C2-ED43-B1EF-03B83C57B982}"/>
              </a:ext>
            </a:extLst>
          </p:cNvPr>
          <p:cNvSpPr txBox="1"/>
          <p:nvPr/>
        </p:nvSpPr>
        <p:spPr>
          <a:xfrm>
            <a:off x="444378" y="7530520"/>
            <a:ext cx="369332" cy="130548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200" dirty="0"/>
              <a:t>% </a:t>
            </a:r>
            <a:r>
              <a:rPr lang="en-US" sz="1200" dirty="0" err="1" smtClean="0"/>
              <a:t>Treg</a:t>
            </a:r>
            <a:r>
              <a:rPr lang="en-US" sz="1200" dirty="0" smtClean="0"/>
              <a:t> (FoxP3+)</a:t>
            </a:r>
            <a:endParaRPr lang="en-US" sz="1200" dirty="0"/>
          </a:p>
        </p:txBody>
      </p:sp>
      <p:sp>
        <p:nvSpPr>
          <p:cNvPr id="58" name="TextBox 57"/>
          <p:cNvSpPr txBox="1"/>
          <p:nvPr/>
        </p:nvSpPr>
        <p:spPr>
          <a:xfrm>
            <a:off x="2650849" y="7573855"/>
            <a:ext cx="4884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CD4+</a:t>
            </a:r>
            <a:endParaRPr lang="en-US" sz="1100" dirty="0"/>
          </a:p>
        </p:txBody>
      </p:sp>
      <p:sp>
        <p:nvSpPr>
          <p:cNvPr id="59" name="TextBox 58"/>
          <p:cNvSpPr txBox="1"/>
          <p:nvPr/>
        </p:nvSpPr>
        <p:spPr>
          <a:xfrm>
            <a:off x="2650849" y="7769067"/>
            <a:ext cx="4884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CD8+</a:t>
            </a:r>
            <a:endParaRPr lang="en-US" sz="1100" dirty="0"/>
          </a:p>
        </p:txBody>
      </p:sp>
      <p:sp>
        <p:nvSpPr>
          <p:cNvPr id="60" name="TextBox 59"/>
          <p:cNvSpPr txBox="1"/>
          <p:nvPr/>
        </p:nvSpPr>
        <p:spPr>
          <a:xfrm>
            <a:off x="6074226" y="7658401"/>
            <a:ext cx="4884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CD4+</a:t>
            </a:r>
            <a:endParaRPr lang="en-US" sz="1100" dirty="0"/>
          </a:p>
        </p:txBody>
      </p:sp>
      <p:sp>
        <p:nvSpPr>
          <p:cNvPr id="61" name="TextBox 60"/>
          <p:cNvSpPr txBox="1"/>
          <p:nvPr/>
        </p:nvSpPr>
        <p:spPr>
          <a:xfrm>
            <a:off x="6074226" y="7853613"/>
            <a:ext cx="4884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CD8+</a:t>
            </a:r>
            <a:endParaRPr lang="en-US" sz="11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355AEF5C-177E-D748-B5AE-4F8EA3E4E346}"/>
              </a:ext>
            </a:extLst>
          </p:cNvPr>
          <p:cNvSpPr txBox="1"/>
          <p:nvPr/>
        </p:nvSpPr>
        <p:spPr>
          <a:xfrm>
            <a:off x="1209743" y="8945824"/>
            <a:ext cx="348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LN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1B3B64B6-8B1E-7344-AD5E-401C813E2EF3}"/>
              </a:ext>
            </a:extLst>
          </p:cNvPr>
          <p:cNvSpPr txBox="1"/>
          <p:nvPr/>
        </p:nvSpPr>
        <p:spPr>
          <a:xfrm>
            <a:off x="2100298" y="8945824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SP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A78D5CCF-E8FF-D648-8572-B3F3B0E4E1F0}"/>
              </a:ext>
            </a:extLst>
          </p:cNvPr>
          <p:cNvSpPr txBox="1"/>
          <p:nvPr/>
        </p:nvSpPr>
        <p:spPr>
          <a:xfrm>
            <a:off x="444641" y="2472729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A78D5CCF-E8FF-D648-8572-B3F3B0E4E1F0}"/>
              </a:ext>
            </a:extLst>
          </p:cNvPr>
          <p:cNvSpPr txBox="1"/>
          <p:nvPr/>
        </p:nvSpPr>
        <p:spPr>
          <a:xfrm>
            <a:off x="444641" y="7185641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080537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6D1E69E-847D-1340-A053-CF90BBFBB67B}"/>
              </a:ext>
            </a:extLst>
          </p:cNvPr>
          <p:cNvSpPr/>
          <p:nvPr/>
        </p:nvSpPr>
        <p:spPr>
          <a:xfrm>
            <a:off x="314832" y="129106"/>
            <a:ext cx="7507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+mj-lt"/>
                <a:cs typeface="Arial"/>
              </a:rPr>
              <a:t>Figure </a:t>
            </a:r>
            <a:r>
              <a:rPr lang="en-US" sz="1200" dirty="0" smtClean="0">
                <a:latin typeface="+mj-lt"/>
                <a:cs typeface="Arial"/>
              </a:rPr>
              <a:t>S6</a:t>
            </a:r>
            <a:endParaRPr lang="en-US" sz="1200" dirty="0">
              <a:latin typeface="+mj-lt"/>
              <a:cs typeface="Arial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153479" y="5845397"/>
            <a:ext cx="2622718" cy="2573430"/>
            <a:chOff x="264969" y="636061"/>
            <a:chExt cx="2622718" cy="2573430"/>
          </a:xfrm>
        </p:grpSpPr>
        <p:pic>
          <p:nvPicPr>
            <p:cNvPr id="41" name="Picture 40">
              <a:extLst>
                <a:ext uri="{FF2B5EF4-FFF2-40B4-BE49-F238E27FC236}">
                  <a16:creationId xmlns="" xmlns:a16="http://schemas.microsoft.com/office/drawing/2014/main" id="{0C0FA487-A2A8-484F-ABA9-A94414236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4062" y="959213"/>
              <a:ext cx="2333625" cy="162877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="" xmlns:a16="http://schemas.microsoft.com/office/drawing/2014/main" id="{2AE59071-BF77-B54C-9458-2F51EF7C3BA4}"/>
                </a:ext>
              </a:extLst>
            </p:cNvPr>
            <p:cNvSpPr txBox="1"/>
            <p:nvPr/>
          </p:nvSpPr>
          <p:spPr>
            <a:xfrm rot="16200000">
              <a:off x="-63807" y="1636715"/>
              <a:ext cx="9653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PD-L1 MFI 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2CCE4743-59DC-5F46-98DC-5068669870DC}"/>
                </a:ext>
              </a:extLst>
            </p:cNvPr>
            <p:cNvSpPr txBox="1"/>
            <p:nvPr/>
          </p:nvSpPr>
          <p:spPr>
            <a:xfrm>
              <a:off x="821937" y="2539172"/>
              <a:ext cx="23115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+mj-lt"/>
                </a:rPr>
                <a:t>-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98766919-9E47-3644-898B-6922C99FC62C}"/>
                </a:ext>
              </a:extLst>
            </p:cNvPr>
            <p:cNvSpPr txBox="1"/>
            <p:nvPr/>
          </p:nvSpPr>
          <p:spPr>
            <a:xfrm>
              <a:off x="1159566" y="2539172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+mj-lt"/>
                </a:rPr>
                <a:t>P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D07CBA61-510F-9149-A02F-B7777F57FAEA}"/>
                </a:ext>
              </a:extLst>
            </p:cNvPr>
            <p:cNvSpPr txBox="1"/>
            <p:nvPr/>
          </p:nvSpPr>
          <p:spPr>
            <a:xfrm>
              <a:off x="1491647" y="2539172"/>
              <a:ext cx="2792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+mj-lt"/>
                </a:rPr>
                <a:t>H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7108129E-92AB-8B4A-833A-C4EB4E2F92A4}"/>
                </a:ext>
              </a:extLst>
            </p:cNvPr>
            <p:cNvSpPr txBox="1"/>
            <p:nvPr/>
          </p:nvSpPr>
          <p:spPr>
            <a:xfrm>
              <a:off x="1831813" y="2535561"/>
              <a:ext cx="2664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+mj-lt"/>
                </a:rPr>
                <a:t>C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DFFA75E3-40A7-0647-83C7-4315BF764A3C}"/>
                </a:ext>
              </a:extLst>
            </p:cNvPr>
            <p:cNvSpPr txBox="1"/>
            <p:nvPr/>
          </p:nvSpPr>
          <p:spPr>
            <a:xfrm rot="16200000">
              <a:off x="1958813" y="2713361"/>
              <a:ext cx="7152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+mj-lt"/>
                </a:rPr>
                <a:t>mCD45+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="" xmlns:a16="http://schemas.microsoft.com/office/drawing/2014/main" id="{22F3D68A-7C51-FF43-BAF1-19127A6BDE28}"/>
                </a:ext>
              </a:extLst>
            </p:cNvPr>
            <p:cNvSpPr txBox="1"/>
            <p:nvPr/>
          </p:nvSpPr>
          <p:spPr>
            <a:xfrm rot="16200000">
              <a:off x="2317619" y="2687961"/>
              <a:ext cx="7088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+mj-lt"/>
                </a:rPr>
                <a:t>hCD45+ 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5CDA91B0-852A-AA4E-9BAE-97E00BD28889}"/>
                </a:ext>
              </a:extLst>
            </p:cNvPr>
            <p:cNvSpPr txBox="1"/>
            <p:nvPr/>
          </p:nvSpPr>
          <p:spPr>
            <a:xfrm>
              <a:off x="1336851" y="636061"/>
              <a:ext cx="6281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Tumor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="" xmlns:a16="http://schemas.microsoft.com/office/drawing/2014/main" id="{89863BF7-7DD4-654D-A88B-731F9C5E3F5D}"/>
                </a:ext>
              </a:extLst>
            </p:cNvPr>
            <p:cNvCxnSpPr/>
            <p:nvPr/>
          </p:nvCxnSpPr>
          <p:spPr>
            <a:xfrm>
              <a:off x="2270931" y="1503336"/>
              <a:ext cx="3556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F8DCE7E0-57CA-5848-A712-CEA58B456F6A}"/>
                </a:ext>
              </a:extLst>
            </p:cNvPr>
            <p:cNvSpPr txBox="1"/>
            <p:nvPr/>
          </p:nvSpPr>
          <p:spPr>
            <a:xfrm>
              <a:off x="2222467" y="1132910"/>
              <a:ext cx="415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="" xmlns:a16="http://schemas.microsoft.com/office/drawing/2014/main" id="{D01372CA-39A9-934C-AC41-0025BCDDB981}"/>
                </a:ext>
              </a:extLst>
            </p:cNvPr>
            <p:cNvSpPr txBox="1"/>
            <p:nvPr/>
          </p:nvSpPr>
          <p:spPr>
            <a:xfrm>
              <a:off x="1745400" y="973385"/>
              <a:ext cx="415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</a:t>
              </a:r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="" xmlns:a16="http://schemas.microsoft.com/office/drawing/2014/main" id="{C5B93E62-4A6A-8A45-8B9D-89559D96606C}"/>
                </a:ext>
              </a:extLst>
            </p:cNvPr>
            <p:cNvCxnSpPr>
              <a:cxnSpLocks/>
            </p:cNvCxnSpPr>
            <p:nvPr/>
          </p:nvCxnSpPr>
          <p:spPr>
            <a:xfrm>
              <a:off x="937514" y="1138835"/>
              <a:ext cx="133341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="" xmlns:a16="http://schemas.microsoft.com/office/drawing/2014/main" id="{68B2FEEE-8411-A447-A07B-078E5A2BF87E}"/>
                </a:ext>
              </a:extLst>
            </p:cNvPr>
            <p:cNvSpPr txBox="1"/>
            <p:nvPr/>
          </p:nvSpPr>
          <p:spPr>
            <a:xfrm>
              <a:off x="1080328" y="973385"/>
              <a:ext cx="415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7E7CD263-3E60-D148-A188-F687147EECF1}"/>
                </a:ext>
              </a:extLst>
            </p:cNvPr>
            <p:cNvSpPr txBox="1"/>
            <p:nvPr/>
          </p:nvSpPr>
          <p:spPr>
            <a:xfrm>
              <a:off x="706331" y="973385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****</a:t>
              </a:r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="" xmlns:a16="http://schemas.microsoft.com/office/drawing/2014/main" id="{17C3B01C-3887-554D-9708-3716DA7587D8}"/>
                </a:ext>
              </a:extLst>
            </p:cNvPr>
            <p:cNvCxnSpPr>
              <a:stCxn id="55" idx="2"/>
              <a:endCxn id="55" idx="2"/>
            </p:cNvCxnSpPr>
            <p:nvPr/>
          </p:nvCxnSpPr>
          <p:spPr>
            <a:xfrm>
              <a:off x="952553" y="1250384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5474DDB6-5486-914F-86DC-276DA822510A}"/>
                </a:ext>
              </a:extLst>
            </p:cNvPr>
            <p:cNvSpPr txBox="1"/>
            <p:nvPr/>
          </p:nvSpPr>
          <p:spPr>
            <a:xfrm rot="16200000">
              <a:off x="810696" y="1009955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19A97E17-05DF-6947-AA31-3324AF0E1109}"/>
                </a:ext>
              </a:extLst>
            </p:cNvPr>
            <p:cNvSpPr txBox="1"/>
            <p:nvPr/>
          </p:nvSpPr>
          <p:spPr>
            <a:xfrm rot="16200000">
              <a:off x="1146890" y="1009956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E6D049D6-9A06-0546-B19B-6E79E047EFDE}"/>
                </a:ext>
              </a:extLst>
            </p:cNvPr>
            <p:cNvSpPr txBox="1"/>
            <p:nvPr/>
          </p:nvSpPr>
          <p:spPr>
            <a:xfrm rot="16200000">
              <a:off x="1816079" y="1009956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="" xmlns:a16="http://schemas.microsoft.com/office/drawing/2014/main" id="{DBC762F9-3080-EE4C-A6A3-9AC0F834C5E6}"/>
                </a:ext>
              </a:extLst>
            </p:cNvPr>
            <p:cNvSpPr txBox="1"/>
            <p:nvPr/>
          </p:nvSpPr>
          <p:spPr>
            <a:xfrm rot="16200000">
              <a:off x="2136999" y="1009956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541C5D9E-4A32-8442-87EA-550717D8614F}"/>
                </a:ext>
              </a:extLst>
            </p:cNvPr>
            <p:cNvSpPr txBox="1"/>
            <p:nvPr/>
          </p:nvSpPr>
          <p:spPr>
            <a:xfrm>
              <a:off x="1745400" y="802498"/>
              <a:ext cx="415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="" xmlns:a16="http://schemas.microsoft.com/office/drawing/2014/main" id="{548A479A-9226-B140-A669-371123624FBF}"/>
                </a:ext>
              </a:extLst>
            </p:cNvPr>
            <p:cNvCxnSpPr>
              <a:cxnSpLocks/>
            </p:cNvCxnSpPr>
            <p:nvPr/>
          </p:nvCxnSpPr>
          <p:spPr>
            <a:xfrm>
              <a:off x="937514" y="967948"/>
              <a:ext cx="168901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="" xmlns:a16="http://schemas.microsoft.com/office/drawing/2014/main" id="{F755372A-AFF6-F74E-A9F9-EA68D8002188}"/>
                </a:ext>
              </a:extLst>
            </p:cNvPr>
            <p:cNvSpPr txBox="1"/>
            <p:nvPr/>
          </p:nvSpPr>
          <p:spPr>
            <a:xfrm>
              <a:off x="1080328" y="802498"/>
              <a:ext cx="415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65795D82-4BB6-0443-96B4-E89A8BDE72D3}"/>
                </a:ext>
              </a:extLst>
            </p:cNvPr>
            <p:cNvSpPr txBox="1"/>
            <p:nvPr/>
          </p:nvSpPr>
          <p:spPr>
            <a:xfrm rot="16200000">
              <a:off x="810696" y="839068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C05922F3-E314-9C49-BF73-E04AF8EE93F3}"/>
                </a:ext>
              </a:extLst>
            </p:cNvPr>
            <p:cNvSpPr txBox="1"/>
            <p:nvPr/>
          </p:nvSpPr>
          <p:spPr>
            <a:xfrm rot="16200000">
              <a:off x="1146890" y="839069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62ABEB8D-F2A1-BB42-B681-18FB7645F125}"/>
                </a:ext>
              </a:extLst>
            </p:cNvPr>
            <p:cNvSpPr txBox="1"/>
            <p:nvPr/>
          </p:nvSpPr>
          <p:spPr>
            <a:xfrm rot="16200000">
              <a:off x="1816079" y="839069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F60842F0-3A88-BA41-B09D-DE2051FF7708}"/>
                </a:ext>
              </a:extLst>
            </p:cNvPr>
            <p:cNvSpPr txBox="1"/>
            <p:nvPr/>
          </p:nvSpPr>
          <p:spPr>
            <a:xfrm rot="16200000">
              <a:off x="1491086" y="839069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="" xmlns:a16="http://schemas.microsoft.com/office/drawing/2014/main" id="{4350843E-539D-B848-B579-699DB7253641}"/>
                </a:ext>
              </a:extLst>
            </p:cNvPr>
            <p:cNvSpPr txBox="1"/>
            <p:nvPr/>
          </p:nvSpPr>
          <p:spPr>
            <a:xfrm rot="16200000">
              <a:off x="2494167" y="839069"/>
              <a:ext cx="239168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-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="" xmlns:a16="http://schemas.microsoft.com/office/drawing/2014/main" id="{6398ABDA-AC33-FA47-85EE-EDF53827537C}"/>
                </a:ext>
              </a:extLst>
            </p:cNvPr>
            <p:cNvSpPr txBox="1"/>
            <p:nvPr/>
          </p:nvSpPr>
          <p:spPr>
            <a:xfrm>
              <a:off x="749409" y="802498"/>
              <a:ext cx="415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***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0E604EAF-5691-104E-8922-B7DDF44190F1}"/>
                </a:ext>
              </a:extLst>
            </p:cNvPr>
            <p:cNvSpPr txBox="1"/>
            <p:nvPr/>
          </p:nvSpPr>
          <p:spPr>
            <a:xfrm>
              <a:off x="1498078" y="802498"/>
              <a:ext cx="2616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*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154131" y="3181633"/>
            <a:ext cx="2376251" cy="2083426"/>
            <a:chOff x="2157585" y="3486434"/>
            <a:chExt cx="2102676" cy="1893740"/>
          </a:xfrm>
        </p:grpSpPr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D9EBF2EA-3EB4-234E-BD6F-4F6F3ECC440F}"/>
                </a:ext>
              </a:extLst>
            </p:cNvPr>
            <p:cNvSpPr txBox="1"/>
            <p:nvPr/>
          </p:nvSpPr>
          <p:spPr>
            <a:xfrm>
              <a:off x="2157585" y="3597163"/>
              <a:ext cx="354046" cy="1477419"/>
            </a:xfrm>
            <a:prstGeom prst="rect">
              <a:avLst/>
            </a:prstGeom>
            <a:noFill/>
          </p:spPr>
          <p:txBody>
            <a:bodyPr vert="vert270"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Tumor volume (mm</a:t>
              </a:r>
              <a:r>
                <a:rPr lang="en-US" sz="1400" baseline="30000" dirty="0">
                  <a:latin typeface="+mj-lt"/>
                </a:rPr>
                <a:t>3</a:t>
              </a:r>
              <a:r>
                <a:rPr lang="en-US" sz="1400" dirty="0">
                  <a:latin typeface="+mj-lt"/>
                </a:rPr>
                <a:t>)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="" xmlns:a16="http://schemas.microsoft.com/office/drawing/2014/main" id="{DF40A9E1-C009-274D-B938-36C4554F66C6}"/>
                </a:ext>
              </a:extLst>
            </p:cNvPr>
            <p:cNvSpPr txBox="1"/>
            <p:nvPr/>
          </p:nvSpPr>
          <p:spPr>
            <a:xfrm>
              <a:off x="3192444" y="5100419"/>
              <a:ext cx="461357" cy="2797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+mj-lt"/>
                </a:rPr>
                <a:t>Days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="" xmlns:a16="http://schemas.microsoft.com/office/drawing/2014/main" id="{3FD4A38C-32A5-2F4B-A2EF-D68E6F9E90A0}"/>
                </a:ext>
              </a:extLst>
            </p:cNvPr>
            <p:cNvSpPr txBox="1"/>
            <p:nvPr/>
          </p:nvSpPr>
          <p:spPr>
            <a:xfrm>
              <a:off x="2713495" y="3486434"/>
              <a:ext cx="13708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i="1" dirty="0">
                  <a:latin typeface="+mj-lt"/>
                </a:rPr>
                <a:t>TNBC Hu-CB-BRGS</a:t>
              </a:r>
            </a:p>
          </p:txBody>
        </p:sp>
        <p:sp>
          <p:nvSpPr>
            <p:cNvPr id="75" name="TextBox 5">
              <a:extLst>
                <a:ext uri="{FF2B5EF4-FFF2-40B4-BE49-F238E27FC236}">
                  <a16:creationId xmlns="" xmlns:a16="http://schemas.microsoft.com/office/drawing/2014/main" id="{A72D9339-8976-8A4D-9E8F-7E205C7B4CA6}"/>
                </a:ext>
              </a:extLst>
            </p:cNvPr>
            <p:cNvSpPr txBox="1"/>
            <p:nvPr/>
          </p:nvSpPr>
          <p:spPr>
            <a:xfrm>
              <a:off x="2418520" y="4514587"/>
              <a:ext cx="402463" cy="22380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US" sz="1000" b="1" dirty="0"/>
                <a:t>1000</a:t>
              </a:r>
            </a:p>
          </p:txBody>
        </p:sp>
        <p:sp>
          <p:nvSpPr>
            <p:cNvPr id="76" name="TextBox 5">
              <a:extLst>
                <a:ext uri="{FF2B5EF4-FFF2-40B4-BE49-F238E27FC236}">
                  <a16:creationId xmlns="" xmlns:a16="http://schemas.microsoft.com/office/drawing/2014/main" id="{2CCD05EC-0F3F-134C-A028-B34BCB253BC8}"/>
                </a:ext>
              </a:extLst>
            </p:cNvPr>
            <p:cNvSpPr txBox="1"/>
            <p:nvPr/>
          </p:nvSpPr>
          <p:spPr>
            <a:xfrm>
              <a:off x="2418520" y="4145951"/>
              <a:ext cx="435616" cy="22380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US" sz="1000" b="1" dirty="0"/>
                <a:t>2000</a:t>
              </a:r>
            </a:p>
          </p:txBody>
        </p:sp>
        <p:sp>
          <p:nvSpPr>
            <p:cNvPr id="77" name="TextBox 5">
              <a:extLst>
                <a:ext uri="{FF2B5EF4-FFF2-40B4-BE49-F238E27FC236}">
                  <a16:creationId xmlns="" xmlns:a16="http://schemas.microsoft.com/office/drawing/2014/main" id="{77942683-E6EF-374A-BF9B-C561469DDBAD}"/>
                </a:ext>
              </a:extLst>
            </p:cNvPr>
            <p:cNvSpPr txBox="1"/>
            <p:nvPr/>
          </p:nvSpPr>
          <p:spPr>
            <a:xfrm>
              <a:off x="2425442" y="3790383"/>
              <a:ext cx="402463" cy="22380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US" sz="1000" b="1" dirty="0"/>
                <a:t>3000</a:t>
              </a:r>
            </a:p>
          </p:txBody>
        </p:sp>
        <p:sp>
          <p:nvSpPr>
            <p:cNvPr id="78" name="TextBox 5">
              <a:extLst>
                <a:ext uri="{FF2B5EF4-FFF2-40B4-BE49-F238E27FC236}">
                  <a16:creationId xmlns="" xmlns:a16="http://schemas.microsoft.com/office/drawing/2014/main" id="{7846512A-9E69-ED4F-9F9A-9672A2AC588B}"/>
                </a:ext>
              </a:extLst>
            </p:cNvPr>
            <p:cNvSpPr txBox="1"/>
            <p:nvPr/>
          </p:nvSpPr>
          <p:spPr>
            <a:xfrm>
              <a:off x="2572107" y="4882892"/>
              <a:ext cx="402463" cy="21544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US" sz="800" b="1" dirty="0"/>
                <a:t>0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="" xmlns:a16="http://schemas.microsoft.com/office/drawing/2014/main" id="{2C6F78CB-B940-C144-8D44-98FB4F67021D}"/>
                </a:ext>
              </a:extLst>
            </p:cNvPr>
            <p:cNvSpPr txBox="1"/>
            <p:nvPr/>
          </p:nvSpPr>
          <p:spPr>
            <a:xfrm>
              <a:off x="3650743" y="4967001"/>
              <a:ext cx="289936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22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="" xmlns:a16="http://schemas.microsoft.com/office/drawing/2014/main" id="{5A41A585-11F7-4A43-BD5D-51A1B9449181}"/>
                </a:ext>
              </a:extLst>
            </p:cNvPr>
            <p:cNvSpPr txBox="1"/>
            <p:nvPr/>
          </p:nvSpPr>
          <p:spPr>
            <a:xfrm>
              <a:off x="2721252" y="4967001"/>
              <a:ext cx="231491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1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0F437248-F95A-3047-85C3-60A270CEC6BE}"/>
                </a:ext>
              </a:extLst>
            </p:cNvPr>
            <p:cNvSpPr txBox="1"/>
            <p:nvPr/>
          </p:nvSpPr>
          <p:spPr>
            <a:xfrm>
              <a:off x="2873496" y="4967001"/>
              <a:ext cx="226670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4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="" xmlns:a16="http://schemas.microsoft.com/office/drawing/2014/main" id="{396092B9-5DA2-4E47-817C-D15D356174E3}"/>
                </a:ext>
              </a:extLst>
            </p:cNvPr>
            <p:cNvSpPr txBox="1"/>
            <p:nvPr/>
          </p:nvSpPr>
          <p:spPr>
            <a:xfrm>
              <a:off x="3032615" y="4967001"/>
              <a:ext cx="231491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8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="" xmlns:a16="http://schemas.microsoft.com/office/drawing/2014/main" id="{9E801DA7-C82D-A84C-9BA9-23DC8E8A74A9}"/>
                </a:ext>
              </a:extLst>
            </p:cNvPr>
            <p:cNvSpPr txBox="1"/>
            <p:nvPr/>
          </p:nvSpPr>
          <p:spPr>
            <a:xfrm>
              <a:off x="3165103" y="4967001"/>
              <a:ext cx="289936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10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82503D60-A4F0-5A47-8084-6C7BA47366C0}"/>
                </a:ext>
              </a:extLst>
            </p:cNvPr>
            <p:cNvSpPr txBox="1"/>
            <p:nvPr/>
          </p:nvSpPr>
          <p:spPr>
            <a:xfrm>
              <a:off x="3486820" y="4967001"/>
              <a:ext cx="289936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19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66F766E7-431E-E549-9182-246520AFC670}"/>
                </a:ext>
              </a:extLst>
            </p:cNvPr>
            <p:cNvSpPr txBox="1"/>
            <p:nvPr/>
          </p:nvSpPr>
          <p:spPr>
            <a:xfrm>
              <a:off x="3331172" y="4967001"/>
              <a:ext cx="289936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15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7B0AFF58-BFB9-0B4A-862C-8B266E755D35}"/>
                </a:ext>
              </a:extLst>
            </p:cNvPr>
            <p:cNvSpPr txBox="1"/>
            <p:nvPr/>
          </p:nvSpPr>
          <p:spPr>
            <a:xfrm>
              <a:off x="3792841" y="4967001"/>
              <a:ext cx="289936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26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="" xmlns:a16="http://schemas.microsoft.com/office/drawing/2014/main" id="{FEDC8E41-AB2D-FA4F-9344-C8E461E4EFA2}"/>
                </a:ext>
              </a:extLst>
            </p:cNvPr>
            <p:cNvSpPr txBox="1"/>
            <p:nvPr/>
          </p:nvSpPr>
          <p:spPr>
            <a:xfrm>
              <a:off x="3970325" y="4967001"/>
              <a:ext cx="289936" cy="2377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+mj-lt"/>
                </a:rPr>
                <a:t>30</a:t>
              </a:r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="" xmlns:a16="http://schemas.microsoft.com/office/drawing/2014/main" id="{A0C7C788-5C9A-5549-BD94-EF7B82D3457E}"/>
                </a:ext>
              </a:extLst>
            </p:cNvPr>
            <p:cNvGrpSpPr/>
            <p:nvPr/>
          </p:nvGrpSpPr>
          <p:grpSpPr>
            <a:xfrm>
              <a:off x="2716503" y="3818164"/>
              <a:ext cx="1486767" cy="1202219"/>
              <a:chOff x="1644200" y="3154849"/>
              <a:chExt cx="1486767" cy="1202219"/>
            </a:xfrm>
          </p:grpSpPr>
          <p:pic>
            <p:nvPicPr>
              <p:cNvPr id="89" name="Picture 88">
                <a:extLst>
                  <a:ext uri="{FF2B5EF4-FFF2-40B4-BE49-F238E27FC236}">
                    <a16:creationId xmlns="" xmlns:a16="http://schemas.microsoft.com/office/drawing/2014/main" id="{A18B8EFE-A81A-354A-B576-6881C1135BA4}"/>
                  </a:ext>
                </a:extLst>
              </p:cNvPr>
              <p:cNvPicPr>
                <a:picLocks/>
              </p:cNvPicPr>
              <p:nvPr/>
            </p:nvPicPr>
            <p:blipFill rotWithShape="1">
              <a:blip r:embed="rId4"/>
              <a:srcRect l="5728" t="-1012" b="21270"/>
              <a:stretch/>
            </p:blipFill>
            <p:spPr>
              <a:xfrm>
                <a:off x="1644200" y="3168348"/>
                <a:ext cx="1486767" cy="1188720"/>
              </a:xfrm>
              <a:prstGeom prst="rect">
                <a:avLst/>
              </a:prstGeom>
            </p:spPr>
          </p:pic>
          <p:pic>
            <p:nvPicPr>
              <p:cNvPr id="90" name="Picture 89">
                <a:extLst>
                  <a:ext uri="{FF2B5EF4-FFF2-40B4-BE49-F238E27FC236}">
                    <a16:creationId xmlns="" xmlns:a16="http://schemas.microsoft.com/office/drawing/2014/main" id="{C8412BF4-0C85-CB49-B2DA-2E629BBC749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4142" r="85131" b="63018"/>
              <a:stretch/>
            </p:blipFill>
            <p:spPr>
              <a:xfrm>
                <a:off x="1715007" y="3180140"/>
                <a:ext cx="159489" cy="439607"/>
              </a:xfrm>
              <a:prstGeom prst="rect">
                <a:avLst/>
              </a:prstGeom>
            </p:spPr>
          </p:pic>
          <p:sp>
            <p:nvSpPr>
              <p:cNvPr id="91" name="TextBox 90">
                <a:extLst>
                  <a:ext uri="{FF2B5EF4-FFF2-40B4-BE49-F238E27FC236}">
                    <a16:creationId xmlns="" xmlns:a16="http://schemas.microsoft.com/office/drawing/2014/main" id="{71677AAE-2B9C-644E-BAF8-A5E42D9CBC32}"/>
                  </a:ext>
                </a:extLst>
              </p:cNvPr>
              <p:cNvSpPr txBox="1"/>
              <p:nvPr/>
            </p:nvSpPr>
            <p:spPr>
              <a:xfrm>
                <a:off x="1779493" y="3249356"/>
                <a:ext cx="671979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err="1">
                    <a:latin typeface="+mj-lt"/>
                  </a:rPr>
                  <a:t>nivolumab</a:t>
                </a:r>
                <a:endParaRPr lang="en-US" sz="900" dirty="0">
                  <a:latin typeface="+mj-lt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="" xmlns:a16="http://schemas.microsoft.com/office/drawing/2014/main" id="{A359A917-D77F-1B46-BF7C-B7CA4B67B34C}"/>
                  </a:ext>
                </a:extLst>
              </p:cNvPr>
              <p:cNvSpPr txBox="1"/>
              <p:nvPr/>
            </p:nvSpPr>
            <p:spPr>
              <a:xfrm>
                <a:off x="1780051" y="3154849"/>
                <a:ext cx="6618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900" dirty="0">
                    <a:latin typeface="+mj-lt"/>
                  </a:rPr>
                  <a:t>control</a:t>
                </a:r>
              </a:p>
              <a:p>
                <a:endParaRPr lang="en-US" sz="900" dirty="0">
                  <a:latin typeface="+mj-lt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="" xmlns:a16="http://schemas.microsoft.com/office/drawing/2014/main" id="{39027186-992A-C149-8BDD-68E7F6F424A1}"/>
                  </a:ext>
                </a:extLst>
              </p:cNvPr>
              <p:cNvSpPr txBox="1"/>
              <p:nvPr/>
            </p:nvSpPr>
            <p:spPr>
              <a:xfrm>
                <a:off x="1780051" y="3355790"/>
                <a:ext cx="554960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>
                    <a:latin typeface="+mj-lt"/>
                  </a:rPr>
                  <a:t>OKI-179</a:t>
                </a: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="" xmlns:a16="http://schemas.microsoft.com/office/drawing/2014/main" id="{B25B5667-2AF8-4444-8047-987B17BB0E18}"/>
                  </a:ext>
                </a:extLst>
              </p:cNvPr>
              <p:cNvSpPr txBox="1"/>
              <p:nvPr/>
            </p:nvSpPr>
            <p:spPr>
              <a:xfrm>
                <a:off x="1780051" y="3456001"/>
                <a:ext cx="506870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>
                    <a:latin typeface="+mj-lt"/>
                  </a:rPr>
                  <a:t>combo</a:t>
                </a:r>
              </a:p>
            </p:txBody>
          </p:sp>
        </p:grpSp>
      </p:grpSp>
      <p:sp>
        <p:nvSpPr>
          <p:cNvPr id="95" name="TextBox 94">
            <a:extLst>
              <a:ext uri="{FF2B5EF4-FFF2-40B4-BE49-F238E27FC236}">
                <a16:creationId xmlns="" xmlns:a16="http://schemas.microsoft.com/office/drawing/2014/main" id="{0CC13470-A502-B145-A9BE-433A8D638324}"/>
              </a:ext>
            </a:extLst>
          </p:cNvPr>
          <p:cNvSpPr txBox="1"/>
          <p:nvPr/>
        </p:nvSpPr>
        <p:spPr>
          <a:xfrm>
            <a:off x="1867822" y="3055801"/>
            <a:ext cx="2856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CEFFDA89-9562-0B4E-995E-6CB48B8E325C}"/>
              </a:ext>
            </a:extLst>
          </p:cNvPr>
          <p:cNvSpPr txBox="1"/>
          <p:nvPr/>
        </p:nvSpPr>
        <p:spPr>
          <a:xfrm>
            <a:off x="1858858" y="6018634"/>
            <a:ext cx="2952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97" name="Rectangle 96"/>
          <p:cNvSpPr/>
          <p:nvPr/>
        </p:nvSpPr>
        <p:spPr>
          <a:xfrm>
            <a:off x="990004" y="591462"/>
            <a:ext cx="49441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Individual data points and expression of hPD-L1 on MDA-MB-231 TNBC cell line harvested from hu-CB-BRGS mice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. a,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Tumor growth curves of untreated (black),  nivolumab-treated (red), OKI-179-treated (green) and combination (red) of the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TNBC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hu-CB-BRGS mice. 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b,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Tumors were identified as mCD45-, hCD45-,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Epcam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+ or HLA-A,B,C+. Mouse CD45+ cells from the spleens and human PBMCs were stained as negative and relative control, respectively. Each point represents data from the tumor of a humanized mouse that was either untreated (-blue), treated with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nivolumab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(P, blue), OKI-179 (H, green) or both (C, red), as indicated. </a:t>
            </a:r>
          </a:p>
        </p:txBody>
      </p:sp>
    </p:spTree>
    <p:extLst>
      <p:ext uri="{BB962C8B-B14F-4D97-AF65-F5344CB8AC3E}">
        <p14:creationId xmlns:p14="http://schemas.microsoft.com/office/powerpoint/2010/main" val="1116360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359BF39B-E09D-1A49-BA7B-7C8B2146F535}"/>
              </a:ext>
            </a:extLst>
          </p:cNvPr>
          <p:cNvSpPr/>
          <p:nvPr/>
        </p:nvSpPr>
        <p:spPr>
          <a:xfrm>
            <a:off x="187709" y="216016"/>
            <a:ext cx="75077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+mj-lt"/>
                <a:cs typeface="Arial"/>
              </a:rPr>
              <a:t>Figure </a:t>
            </a:r>
            <a:r>
              <a:rPr lang="en-US" sz="1200" dirty="0" smtClean="0">
                <a:latin typeface="+mj-lt"/>
                <a:cs typeface="Arial"/>
              </a:rPr>
              <a:t>S7</a:t>
            </a:r>
            <a:endParaRPr lang="en-US" sz="1200" dirty="0">
              <a:latin typeface="+mj-lt"/>
              <a:cs typeface="Arial"/>
            </a:endParaRPr>
          </a:p>
          <a:p>
            <a:endParaRPr lang="en-US" dirty="0">
              <a:cs typeface="Aria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31584" y="3863629"/>
            <a:ext cx="4857300" cy="3491559"/>
            <a:chOff x="785958" y="715281"/>
            <a:chExt cx="4857300" cy="3491559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xmlns="" id="{04D5D94E-35B0-9F4A-B66A-79BF40131DCD}"/>
                </a:ext>
              </a:extLst>
            </p:cNvPr>
            <p:cNvSpPr txBox="1"/>
            <p:nvPr/>
          </p:nvSpPr>
          <p:spPr>
            <a:xfrm>
              <a:off x="2186155" y="715281"/>
              <a:ext cx="105509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CRC MSS-H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xmlns="" id="{D63CD7F8-393D-D744-A031-254C1F592390}"/>
                </a:ext>
              </a:extLst>
            </p:cNvPr>
            <p:cNvSpPr txBox="1"/>
            <p:nvPr/>
          </p:nvSpPr>
          <p:spPr>
            <a:xfrm>
              <a:off x="4203071" y="715281"/>
              <a:ext cx="8931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CRC MSS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670CC5CC-8AFD-1E47-A874-211D95C3FCEE}"/>
                </a:ext>
              </a:extLst>
            </p:cNvPr>
            <p:cNvSpPr txBox="1"/>
            <p:nvPr/>
          </p:nvSpPr>
          <p:spPr>
            <a:xfrm>
              <a:off x="815216" y="1563863"/>
              <a:ext cx="85792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>
                  <a:latin typeface="Arial" charset="0"/>
                  <a:ea typeface="Arial" charset="0"/>
                  <a:cs typeface="Arial" charset="0"/>
                </a:rPr>
                <a:t>Untreated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B78C8C88-7D64-9D4D-970F-C618D33C345D}"/>
                </a:ext>
              </a:extLst>
            </p:cNvPr>
            <p:cNvSpPr txBox="1"/>
            <p:nvPr/>
          </p:nvSpPr>
          <p:spPr>
            <a:xfrm>
              <a:off x="785958" y="2916833"/>
              <a:ext cx="90762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err="1">
                  <a:latin typeface="Arial" charset="0"/>
                  <a:ea typeface="Arial" charset="0"/>
                  <a:cs typeface="Arial" charset="0"/>
                </a:rPr>
                <a:t>Nivolumab</a:t>
              </a:r>
              <a:endParaRPr lang="en-US" sz="1200" dirty="0">
                <a:latin typeface="Arial" charset="0"/>
                <a:ea typeface="Arial" charset="0"/>
                <a:cs typeface="Arial" charset="0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xmlns="" id="{5C77C91E-F417-404A-BB76-8876E9EAFE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8199" y="992280"/>
              <a:ext cx="1925955" cy="144018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xmlns="" id="{D6CF3567-FD72-FC41-AF6C-04CF3C66D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8200" y="2488336"/>
              <a:ext cx="1925955" cy="144018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xmlns="" id="{8D3F012D-FD04-0148-B6EE-BBA2945C49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3143" y="992280"/>
              <a:ext cx="1925955" cy="144018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3D663EEC-EF13-434B-AE82-BC122FB38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3142" y="2488336"/>
              <a:ext cx="1925955" cy="144018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128858" y="4026073"/>
              <a:ext cx="95534" cy="9553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55939" y="3928516"/>
              <a:ext cx="4908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CD8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1599123" y="4026073"/>
              <a:ext cx="95534" cy="95534"/>
            </a:xfrm>
            <a:prstGeom prst="rect">
              <a:avLst/>
            </a:prstGeom>
            <a:solidFill>
              <a:srgbClr val="00F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4404" y="3928516"/>
              <a:ext cx="4908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CD3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642689" y="4026073"/>
              <a:ext cx="95534" cy="95534"/>
            </a:xfrm>
            <a:prstGeom prst="rect">
              <a:avLst/>
            </a:prstGeom>
            <a:solidFill>
              <a:srgbClr val="FF9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675423" y="3928516"/>
              <a:ext cx="5757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CD14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212173" y="4026073"/>
              <a:ext cx="95534" cy="95534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63967" y="3928516"/>
              <a:ext cx="5757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CD33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3829367" y="4026073"/>
              <a:ext cx="95534" cy="95534"/>
            </a:xfrm>
            <a:prstGeom prst="rect">
              <a:avLst/>
            </a:prstGeom>
            <a:solidFill>
              <a:srgbClr val="FF4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868411" y="3928516"/>
              <a:ext cx="7889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muCD45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042906" y="4026073"/>
              <a:ext cx="95534" cy="95534"/>
            </a:xfrm>
            <a:prstGeom prst="rect">
              <a:avLst/>
            </a:prstGeom>
            <a:solidFill>
              <a:srgbClr val="043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99519" y="3928516"/>
              <a:ext cx="54373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DAPI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614858" y="4027398"/>
              <a:ext cx="95534" cy="95534"/>
            </a:xfrm>
            <a:prstGeom prst="rect">
              <a:avLst/>
            </a:prstGeom>
            <a:solidFill>
              <a:srgbClr val="00F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671471" y="3929841"/>
              <a:ext cx="3978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Arial" charset="0"/>
                  <a:ea typeface="Arial" charset="0"/>
                  <a:cs typeface="Arial" charset="0"/>
                </a:rPr>
                <a:t>CK</a:t>
              </a:r>
            </a:p>
          </p:txBody>
        </p:sp>
      </p:grpSp>
      <p:sp>
        <p:nvSpPr>
          <p:cNvPr id="7" name="Rectangle 6"/>
          <p:cNvSpPr/>
          <p:nvPr/>
        </p:nvSpPr>
        <p:spPr>
          <a:xfrm>
            <a:off x="1205319" y="806232"/>
            <a:ext cx="532864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Increased detection of human T cells in IHC sections from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-treated MSI-H PDX relative to untreated MSI-H PDX or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-treated MSS PDX. Representative immunohistochemistry analysis of  human and mouse </a:t>
            </a:r>
            <a:r>
              <a:rPr lang="en-US" sz="1200" dirty="0" err="1">
                <a:latin typeface="Arial"/>
                <a:cs typeface="Arial"/>
              </a:rPr>
              <a:t>chimerism</a:t>
            </a:r>
            <a:r>
              <a:rPr lang="en-US" sz="1200" dirty="0">
                <a:latin typeface="Arial"/>
                <a:cs typeface="Arial"/>
              </a:rPr>
              <a:t> in MSI-H CRC-C0999-203 PDX (left) and MSS CRC-172 PDX (right) implanted </a:t>
            </a:r>
            <a:r>
              <a:rPr lang="en-US" sz="1200" dirty="0" err="1">
                <a:latin typeface="Arial"/>
                <a:cs typeface="Arial"/>
              </a:rPr>
              <a:t>hu</a:t>
            </a:r>
            <a:r>
              <a:rPr lang="en-US" sz="1200" dirty="0">
                <a:latin typeface="Arial"/>
                <a:cs typeface="Arial"/>
              </a:rPr>
              <a:t>-CB-BRGS mice and either left untreated (top row) or treated with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 (bottom row). Key indicates colors of specified proteins marking human T (CD3, CD8) or myeloid cells (CD14, CD33), mouse hematopoietic cells (muCD45), or tumor cells (pan-cytokeratin, CK). DAPI identifies nucleated cells. A total of 11 slides from 2 control MSI-H, 4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-treated MSI-H, 2 control MSS, and 3 </a:t>
            </a:r>
            <a:r>
              <a:rPr lang="en-US" sz="1200" dirty="0" err="1">
                <a:latin typeface="Arial"/>
                <a:cs typeface="Arial"/>
              </a:rPr>
              <a:t>nivolumab</a:t>
            </a:r>
            <a:r>
              <a:rPr lang="en-US" sz="1200" dirty="0">
                <a:latin typeface="Arial"/>
                <a:cs typeface="Arial"/>
              </a:rPr>
              <a:t>-treated MSS PDXs were analyzed. </a:t>
            </a:r>
          </a:p>
        </p:txBody>
      </p:sp>
    </p:spTree>
    <p:extLst>
      <p:ext uri="{BB962C8B-B14F-4D97-AF65-F5344CB8AC3E}">
        <p14:creationId xmlns:p14="http://schemas.microsoft.com/office/powerpoint/2010/main" val="83026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9036</TotalTime>
  <Words>1682</Words>
  <Application>Microsoft Macintosh PowerPoint</Application>
  <PresentationFormat>Custom</PresentationFormat>
  <Paragraphs>256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Slansky, Jill</dc:creator>
  <cp:lastModifiedBy>Julie Lang</cp:lastModifiedBy>
  <cp:revision>298</cp:revision>
  <cp:lastPrinted>2018-07-02T17:42:02Z</cp:lastPrinted>
  <dcterms:created xsi:type="dcterms:W3CDTF">2018-04-20T23:16:40Z</dcterms:created>
  <dcterms:modified xsi:type="dcterms:W3CDTF">2018-12-10T14:42:31Z</dcterms:modified>
</cp:coreProperties>
</file>