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63" r:id="rId4"/>
    <p:sldId id="257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  <a:srgbClr val="FF7C80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7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A130F-FE9F-40C2-AC0D-D07EABB6E92A}" type="datetimeFigureOut">
              <a:rPr lang="en-US" smtClean="0"/>
              <a:t>4/23/2019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9C7E4-55B2-4907-9D7A-00AFD34D6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894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A130F-FE9F-40C2-AC0D-D07EABB6E92A}" type="datetimeFigureOut">
              <a:rPr lang="en-US" smtClean="0"/>
              <a:t>4/23/2019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9C7E4-55B2-4907-9D7A-00AFD34D6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280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A130F-FE9F-40C2-AC0D-D07EABB6E92A}" type="datetimeFigureOut">
              <a:rPr lang="en-US" smtClean="0"/>
              <a:t>4/23/2019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9C7E4-55B2-4907-9D7A-00AFD34D6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390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A130F-FE9F-40C2-AC0D-D07EABB6E92A}" type="datetimeFigureOut">
              <a:rPr lang="en-US" smtClean="0"/>
              <a:t>4/23/2019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9C7E4-55B2-4907-9D7A-00AFD34D6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709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A130F-FE9F-40C2-AC0D-D07EABB6E92A}" type="datetimeFigureOut">
              <a:rPr lang="en-US" smtClean="0"/>
              <a:t>4/23/2019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9C7E4-55B2-4907-9D7A-00AFD34D6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906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A130F-FE9F-40C2-AC0D-D07EABB6E92A}" type="datetimeFigureOut">
              <a:rPr lang="en-US" smtClean="0"/>
              <a:t>4/23/2019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9C7E4-55B2-4907-9D7A-00AFD34D6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577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A130F-FE9F-40C2-AC0D-D07EABB6E92A}" type="datetimeFigureOut">
              <a:rPr lang="en-US" smtClean="0"/>
              <a:t>4/23/2019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9C7E4-55B2-4907-9D7A-00AFD34D6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099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A130F-FE9F-40C2-AC0D-D07EABB6E92A}" type="datetimeFigureOut">
              <a:rPr lang="en-US" smtClean="0"/>
              <a:t>4/23/2019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9C7E4-55B2-4907-9D7A-00AFD34D6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242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A130F-FE9F-40C2-AC0D-D07EABB6E92A}" type="datetimeFigureOut">
              <a:rPr lang="en-US" smtClean="0"/>
              <a:t>4/23/2019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9C7E4-55B2-4907-9D7A-00AFD34D6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510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A130F-FE9F-40C2-AC0D-D07EABB6E92A}" type="datetimeFigureOut">
              <a:rPr lang="en-US" smtClean="0"/>
              <a:t>4/23/2019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9C7E4-55B2-4907-9D7A-00AFD34D6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58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A130F-FE9F-40C2-AC0D-D07EABB6E92A}" type="datetimeFigureOut">
              <a:rPr lang="en-US" smtClean="0"/>
              <a:t>4/23/2019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9C7E4-55B2-4907-9D7A-00AFD34D6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168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A130F-FE9F-40C2-AC0D-D07EABB6E92A}" type="datetimeFigureOut">
              <a:rPr lang="en-US" smtClean="0"/>
              <a:t>4/23/2019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F9C7E4-55B2-4907-9D7A-00AFD34D6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833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t="-2162" r="4889"/>
          <a:stretch/>
        </p:blipFill>
        <p:spPr>
          <a:xfrm>
            <a:off x="1630703" y="2974425"/>
            <a:ext cx="9499756" cy="546538"/>
          </a:xfrm>
          <a:prstGeom prst="rect">
            <a:avLst/>
          </a:prstGeom>
        </p:spPr>
      </p:pic>
      <p:sp>
        <p:nvSpPr>
          <p:cNvPr id="9" name="Text Box 286"/>
          <p:cNvSpPr txBox="1">
            <a:spLocks noChangeArrowheads="1"/>
          </p:cNvSpPr>
          <p:nvPr/>
        </p:nvSpPr>
        <p:spPr bwMode="auto">
          <a:xfrm>
            <a:off x="304800" y="6207059"/>
            <a:ext cx="333937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dirty="0">
                <a:cs typeface="Arial" panose="020B0604020202020204" pitchFamily="34" charset="0"/>
              </a:rPr>
              <a:t>Chandramohan et al, </a:t>
            </a:r>
            <a:r>
              <a:rPr lang="en-US" altLang="en-US" sz="1200" dirty="0" smtClean="0">
                <a:cs typeface="Arial" panose="020B0604020202020204" pitchFamily="34" charset="0"/>
              </a:rPr>
              <a:t>Supplementary Figure </a:t>
            </a:r>
            <a:r>
              <a:rPr lang="en-US" altLang="en-US" sz="1200" dirty="0">
                <a:cs typeface="Arial" panose="020B0604020202020204" pitchFamily="34" charset="0"/>
              </a:rPr>
              <a:t>1</a:t>
            </a:r>
            <a:r>
              <a:rPr lang="en-US" altLang="en-US" sz="1200" dirty="0" smtClean="0">
                <a:cs typeface="Arial" panose="020B0604020202020204" pitchFamily="34" charset="0"/>
              </a:rPr>
              <a:t>.</a:t>
            </a:r>
            <a:endParaRPr lang="en-US" altLang="en-US" sz="12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305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Text Box 286"/>
          <p:cNvSpPr txBox="1">
            <a:spLocks noChangeArrowheads="1"/>
          </p:cNvSpPr>
          <p:nvPr/>
        </p:nvSpPr>
        <p:spPr bwMode="auto">
          <a:xfrm>
            <a:off x="304800" y="6207059"/>
            <a:ext cx="333937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dirty="0">
                <a:cs typeface="Arial" panose="020B0604020202020204" pitchFamily="34" charset="0"/>
              </a:rPr>
              <a:t>Chandramohan et al, </a:t>
            </a:r>
            <a:r>
              <a:rPr lang="en-US" altLang="en-US" sz="1200" dirty="0" smtClean="0">
                <a:cs typeface="Arial" panose="020B0604020202020204" pitchFamily="34" charset="0"/>
              </a:rPr>
              <a:t>Supplementary Figure 2.</a:t>
            </a:r>
            <a:endParaRPr lang="en-US" altLang="en-US" sz="1200" dirty="0">
              <a:cs typeface="Arial" panose="020B0604020202020204" pitchFamily="34" charset="0"/>
            </a:endParaRPr>
          </a:p>
        </p:txBody>
      </p:sp>
      <p:grpSp>
        <p:nvGrpSpPr>
          <p:cNvPr id="126" name="Group 125"/>
          <p:cNvGrpSpPr/>
          <p:nvPr/>
        </p:nvGrpSpPr>
        <p:grpSpPr>
          <a:xfrm>
            <a:off x="2775857" y="1196465"/>
            <a:ext cx="7328841" cy="3704037"/>
            <a:chOff x="2178697" y="1252451"/>
            <a:chExt cx="7328841" cy="3704037"/>
          </a:xfrm>
        </p:grpSpPr>
        <p:sp>
          <p:nvSpPr>
            <p:cNvPr id="6" name="TextBox 5"/>
            <p:cNvSpPr txBox="1"/>
            <p:nvPr/>
          </p:nvSpPr>
          <p:spPr>
            <a:xfrm>
              <a:off x="6301922" y="1252451"/>
              <a:ext cx="2972349" cy="938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                                      Final Cure Rate</a:t>
              </a:r>
            </a:p>
            <a:p>
              <a:r>
                <a:rPr lang="en-US" altLang="zh-CN" sz="11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G1_D2C7-IT 0.03 </a:t>
              </a:r>
              <a:r>
                <a:rPr lang="en-US" altLang="zh-CN" sz="11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ug</a:t>
              </a:r>
              <a:r>
                <a:rPr lang="en-US" altLang="zh-CN" sz="11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           5/9</a:t>
              </a:r>
            </a:p>
            <a:p>
              <a:r>
                <a:rPr lang="en-US" sz="1100" b="1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G2_D2C7-IT 0.1 </a:t>
              </a:r>
              <a:r>
                <a:rPr lang="en-US" sz="1100" b="1" dirty="0" err="1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ug</a:t>
              </a:r>
              <a:r>
                <a:rPr lang="en-US" sz="1100" b="1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         3/9</a:t>
              </a:r>
            </a:p>
            <a:p>
              <a:r>
                <a:rPr lang="en-US" sz="1100" b="1" dirty="0" smtClean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G3_D2C7-IT 0.3 </a:t>
              </a:r>
              <a:r>
                <a:rPr lang="en-US" sz="1100" b="1" dirty="0" err="1" smtClean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ug</a:t>
              </a:r>
              <a:r>
                <a:rPr lang="en-US" sz="1100" b="1" dirty="0" smtClean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         5/9</a:t>
              </a:r>
            </a:p>
            <a:p>
              <a:r>
                <a:rPr lang="en-US" altLang="zh-CN" sz="11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G4_D2C7-IT 1 </a:t>
              </a:r>
              <a:r>
                <a:rPr lang="en-US" altLang="zh-CN" sz="1100" b="1" dirty="0" err="1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ug</a:t>
              </a:r>
              <a:r>
                <a:rPr lang="en-US" altLang="zh-CN" sz="11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            2/8</a:t>
              </a:r>
              <a:endParaRPr lang="en-US" sz="11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AutoShape 3"/>
            <p:cNvSpPr>
              <a:spLocks noChangeAspect="1" noChangeArrowheads="1" noTextEdit="1"/>
            </p:cNvSpPr>
            <p:nvPr/>
          </p:nvSpPr>
          <p:spPr bwMode="auto">
            <a:xfrm>
              <a:off x="2192338" y="1407074"/>
              <a:ext cx="7315200" cy="3259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Freeform 6"/>
            <p:cNvSpPr>
              <a:spLocks noEditPoints="1"/>
            </p:cNvSpPr>
            <p:nvPr/>
          </p:nvSpPr>
          <p:spPr bwMode="auto">
            <a:xfrm>
              <a:off x="2852738" y="2572299"/>
              <a:ext cx="6469063" cy="31750"/>
            </a:xfrm>
            <a:custGeom>
              <a:avLst/>
              <a:gdLst>
                <a:gd name="T0" fmla="*/ 0 w 14812"/>
                <a:gd name="T1" fmla="*/ 72 h 72"/>
                <a:gd name="T2" fmla="*/ 504 w 14812"/>
                <a:gd name="T3" fmla="*/ 72 h 72"/>
                <a:gd name="T4" fmla="*/ 864 w 14812"/>
                <a:gd name="T5" fmla="*/ 0 h 72"/>
                <a:gd name="T6" fmla="*/ 720 w 14812"/>
                <a:gd name="T7" fmla="*/ 0 h 72"/>
                <a:gd name="T8" fmla="*/ 1080 w 14812"/>
                <a:gd name="T9" fmla="*/ 72 h 72"/>
                <a:gd name="T10" fmla="*/ 1620 w 14812"/>
                <a:gd name="T11" fmla="*/ 36 h 72"/>
                <a:gd name="T12" fmla="*/ 1800 w 14812"/>
                <a:gd name="T13" fmla="*/ 0 h 72"/>
                <a:gd name="T14" fmla="*/ 1764 w 14812"/>
                <a:gd name="T15" fmla="*/ 36 h 72"/>
                <a:gd name="T16" fmla="*/ 2304 w 14812"/>
                <a:gd name="T17" fmla="*/ 72 h 72"/>
                <a:gd name="T18" fmla="*/ 2664 w 14812"/>
                <a:gd name="T19" fmla="*/ 0 h 72"/>
                <a:gd name="T20" fmla="*/ 2520 w 14812"/>
                <a:gd name="T21" fmla="*/ 0 h 72"/>
                <a:gd name="T22" fmla="*/ 2880 w 14812"/>
                <a:gd name="T23" fmla="*/ 72 h 72"/>
                <a:gd name="T24" fmla="*/ 3420 w 14812"/>
                <a:gd name="T25" fmla="*/ 36 h 72"/>
                <a:gd name="T26" fmla="*/ 3600 w 14812"/>
                <a:gd name="T27" fmla="*/ 0 h 72"/>
                <a:gd name="T28" fmla="*/ 3564 w 14812"/>
                <a:gd name="T29" fmla="*/ 36 h 72"/>
                <a:gd name="T30" fmla="*/ 4104 w 14812"/>
                <a:gd name="T31" fmla="*/ 72 h 72"/>
                <a:gd name="T32" fmla="*/ 4464 w 14812"/>
                <a:gd name="T33" fmla="*/ 0 h 72"/>
                <a:gd name="T34" fmla="*/ 4320 w 14812"/>
                <a:gd name="T35" fmla="*/ 0 h 72"/>
                <a:gd name="T36" fmla="*/ 4680 w 14812"/>
                <a:gd name="T37" fmla="*/ 72 h 72"/>
                <a:gd name="T38" fmla="*/ 5220 w 14812"/>
                <a:gd name="T39" fmla="*/ 36 h 72"/>
                <a:gd name="T40" fmla="*/ 5400 w 14812"/>
                <a:gd name="T41" fmla="*/ 0 h 72"/>
                <a:gd name="T42" fmla="*/ 5364 w 14812"/>
                <a:gd name="T43" fmla="*/ 36 h 72"/>
                <a:gd name="T44" fmla="*/ 5904 w 14812"/>
                <a:gd name="T45" fmla="*/ 72 h 72"/>
                <a:gd name="T46" fmla="*/ 6264 w 14812"/>
                <a:gd name="T47" fmla="*/ 0 h 72"/>
                <a:gd name="T48" fmla="*/ 6120 w 14812"/>
                <a:gd name="T49" fmla="*/ 0 h 72"/>
                <a:gd name="T50" fmla="*/ 6480 w 14812"/>
                <a:gd name="T51" fmla="*/ 72 h 72"/>
                <a:gd name="T52" fmla="*/ 7020 w 14812"/>
                <a:gd name="T53" fmla="*/ 36 h 72"/>
                <a:gd name="T54" fmla="*/ 7200 w 14812"/>
                <a:gd name="T55" fmla="*/ 0 h 72"/>
                <a:gd name="T56" fmla="*/ 7164 w 14812"/>
                <a:gd name="T57" fmla="*/ 36 h 72"/>
                <a:gd name="T58" fmla="*/ 7704 w 14812"/>
                <a:gd name="T59" fmla="*/ 72 h 72"/>
                <a:gd name="T60" fmla="*/ 8064 w 14812"/>
                <a:gd name="T61" fmla="*/ 0 h 72"/>
                <a:gd name="T62" fmla="*/ 7920 w 14812"/>
                <a:gd name="T63" fmla="*/ 0 h 72"/>
                <a:gd name="T64" fmla="*/ 8280 w 14812"/>
                <a:gd name="T65" fmla="*/ 72 h 72"/>
                <a:gd name="T66" fmla="*/ 8820 w 14812"/>
                <a:gd name="T67" fmla="*/ 36 h 72"/>
                <a:gd name="T68" fmla="*/ 9000 w 14812"/>
                <a:gd name="T69" fmla="*/ 0 h 72"/>
                <a:gd name="T70" fmla="*/ 8964 w 14812"/>
                <a:gd name="T71" fmla="*/ 36 h 72"/>
                <a:gd name="T72" fmla="*/ 9504 w 14812"/>
                <a:gd name="T73" fmla="*/ 72 h 72"/>
                <a:gd name="T74" fmla="*/ 9864 w 14812"/>
                <a:gd name="T75" fmla="*/ 0 h 72"/>
                <a:gd name="T76" fmla="*/ 9720 w 14812"/>
                <a:gd name="T77" fmla="*/ 0 h 72"/>
                <a:gd name="T78" fmla="*/ 10080 w 14812"/>
                <a:gd name="T79" fmla="*/ 72 h 72"/>
                <a:gd name="T80" fmla="*/ 10620 w 14812"/>
                <a:gd name="T81" fmla="*/ 36 h 72"/>
                <a:gd name="T82" fmla="*/ 10800 w 14812"/>
                <a:gd name="T83" fmla="*/ 0 h 72"/>
                <a:gd name="T84" fmla="*/ 10764 w 14812"/>
                <a:gd name="T85" fmla="*/ 36 h 72"/>
                <a:gd name="T86" fmla="*/ 11304 w 14812"/>
                <a:gd name="T87" fmla="*/ 72 h 72"/>
                <a:gd name="T88" fmla="*/ 11664 w 14812"/>
                <a:gd name="T89" fmla="*/ 0 h 72"/>
                <a:gd name="T90" fmla="*/ 11520 w 14812"/>
                <a:gd name="T91" fmla="*/ 0 h 72"/>
                <a:gd name="T92" fmla="*/ 11880 w 14812"/>
                <a:gd name="T93" fmla="*/ 72 h 72"/>
                <a:gd name="T94" fmla="*/ 12420 w 14812"/>
                <a:gd name="T95" fmla="*/ 36 h 72"/>
                <a:gd name="T96" fmla="*/ 12600 w 14812"/>
                <a:gd name="T97" fmla="*/ 0 h 72"/>
                <a:gd name="T98" fmla="*/ 12564 w 14812"/>
                <a:gd name="T99" fmla="*/ 36 h 72"/>
                <a:gd name="T100" fmla="*/ 13104 w 14812"/>
                <a:gd name="T101" fmla="*/ 72 h 72"/>
                <a:gd name="T102" fmla="*/ 13464 w 14812"/>
                <a:gd name="T103" fmla="*/ 0 h 72"/>
                <a:gd name="T104" fmla="*/ 13320 w 14812"/>
                <a:gd name="T105" fmla="*/ 0 h 72"/>
                <a:gd name="T106" fmla="*/ 13680 w 14812"/>
                <a:gd name="T107" fmla="*/ 72 h 72"/>
                <a:gd name="T108" fmla="*/ 14220 w 14812"/>
                <a:gd name="T109" fmla="*/ 36 h 72"/>
                <a:gd name="T110" fmla="*/ 14400 w 14812"/>
                <a:gd name="T111" fmla="*/ 0 h 72"/>
                <a:gd name="T112" fmla="*/ 14364 w 14812"/>
                <a:gd name="T113" fmla="*/ 36 h 72"/>
                <a:gd name="T114" fmla="*/ 14760 w 14812"/>
                <a:gd name="T115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4812" h="72">
                  <a:moveTo>
                    <a:pt x="0" y="0"/>
                  </a:moveTo>
                  <a:lnTo>
                    <a:pt x="144" y="0"/>
                  </a:lnTo>
                  <a:cubicBezTo>
                    <a:pt x="164" y="0"/>
                    <a:pt x="180" y="17"/>
                    <a:pt x="180" y="36"/>
                  </a:cubicBezTo>
                  <a:cubicBezTo>
                    <a:pt x="180" y="56"/>
                    <a:pt x="164" y="72"/>
                    <a:pt x="144" y="72"/>
                  </a:cubicBezTo>
                  <a:lnTo>
                    <a:pt x="0" y="72"/>
                  </a:lnTo>
                  <a:lnTo>
                    <a:pt x="0" y="0"/>
                  </a:lnTo>
                  <a:close/>
                  <a:moveTo>
                    <a:pt x="360" y="0"/>
                  </a:moveTo>
                  <a:lnTo>
                    <a:pt x="504" y="0"/>
                  </a:lnTo>
                  <a:cubicBezTo>
                    <a:pt x="524" y="0"/>
                    <a:pt x="540" y="17"/>
                    <a:pt x="540" y="36"/>
                  </a:cubicBezTo>
                  <a:cubicBezTo>
                    <a:pt x="540" y="56"/>
                    <a:pt x="524" y="72"/>
                    <a:pt x="504" y="72"/>
                  </a:cubicBezTo>
                  <a:lnTo>
                    <a:pt x="360" y="72"/>
                  </a:lnTo>
                  <a:cubicBezTo>
                    <a:pt x="341" y="72"/>
                    <a:pt x="324" y="56"/>
                    <a:pt x="324" y="36"/>
                  </a:cubicBezTo>
                  <a:cubicBezTo>
                    <a:pt x="324" y="17"/>
                    <a:pt x="341" y="0"/>
                    <a:pt x="360" y="0"/>
                  </a:cubicBezTo>
                  <a:close/>
                  <a:moveTo>
                    <a:pt x="720" y="0"/>
                  </a:moveTo>
                  <a:lnTo>
                    <a:pt x="864" y="0"/>
                  </a:lnTo>
                  <a:cubicBezTo>
                    <a:pt x="884" y="0"/>
                    <a:pt x="900" y="17"/>
                    <a:pt x="900" y="36"/>
                  </a:cubicBezTo>
                  <a:cubicBezTo>
                    <a:pt x="900" y="56"/>
                    <a:pt x="884" y="72"/>
                    <a:pt x="864" y="72"/>
                  </a:cubicBezTo>
                  <a:lnTo>
                    <a:pt x="720" y="72"/>
                  </a:lnTo>
                  <a:cubicBezTo>
                    <a:pt x="701" y="72"/>
                    <a:pt x="684" y="56"/>
                    <a:pt x="684" y="36"/>
                  </a:cubicBezTo>
                  <a:cubicBezTo>
                    <a:pt x="684" y="17"/>
                    <a:pt x="701" y="0"/>
                    <a:pt x="720" y="0"/>
                  </a:cubicBezTo>
                  <a:close/>
                  <a:moveTo>
                    <a:pt x="1080" y="0"/>
                  </a:moveTo>
                  <a:lnTo>
                    <a:pt x="1224" y="0"/>
                  </a:lnTo>
                  <a:cubicBezTo>
                    <a:pt x="1244" y="0"/>
                    <a:pt x="1260" y="17"/>
                    <a:pt x="1260" y="36"/>
                  </a:cubicBezTo>
                  <a:cubicBezTo>
                    <a:pt x="1260" y="56"/>
                    <a:pt x="1244" y="72"/>
                    <a:pt x="1224" y="72"/>
                  </a:cubicBezTo>
                  <a:lnTo>
                    <a:pt x="1080" y="72"/>
                  </a:lnTo>
                  <a:cubicBezTo>
                    <a:pt x="1061" y="72"/>
                    <a:pt x="1044" y="56"/>
                    <a:pt x="1044" y="36"/>
                  </a:cubicBezTo>
                  <a:cubicBezTo>
                    <a:pt x="1044" y="17"/>
                    <a:pt x="1061" y="0"/>
                    <a:pt x="1080" y="0"/>
                  </a:cubicBezTo>
                  <a:close/>
                  <a:moveTo>
                    <a:pt x="1440" y="0"/>
                  </a:moveTo>
                  <a:lnTo>
                    <a:pt x="1584" y="0"/>
                  </a:lnTo>
                  <a:cubicBezTo>
                    <a:pt x="1604" y="0"/>
                    <a:pt x="1620" y="17"/>
                    <a:pt x="1620" y="36"/>
                  </a:cubicBezTo>
                  <a:cubicBezTo>
                    <a:pt x="1620" y="56"/>
                    <a:pt x="1604" y="72"/>
                    <a:pt x="1584" y="72"/>
                  </a:cubicBezTo>
                  <a:lnTo>
                    <a:pt x="1440" y="72"/>
                  </a:lnTo>
                  <a:cubicBezTo>
                    <a:pt x="1421" y="72"/>
                    <a:pt x="1404" y="56"/>
                    <a:pt x="1404" y="36"/>
                  </a:cubicBezTo>
                  <a:cubicBezTo>
                    <a:pt x="1404" y="17"/>
                    <a:pt x="1421" y="0"/>
                    <a:pt x="1440" y="0"/>
                  </a:cubicBezTo>
                  <a:close/>
                  <a:moveTo>
                    <a:pt x="1800" y="0"/>
                  </a:moveTo>
                  <a:lnTo>
                    <a:pt x="1944" y="0"/>
                  </a:lnTo>
                  <a:cubicBezTo>
                    <a:pt x="1964" y="0"/>
                    <a:pt x="1980" y="17"/>
                    <a:pt x="1980" y="36"/>
                  </a:cubicBezTo>
                  <a:cubicBezTo>
                    <a:pt x="1980" y="56"/>
                    <a:pt x="1964" y="72"/>
                    <a:pt x="1944" y="72"/>
                  </a:cubicBezTo>
                  <a:lnTo>
                    <a:pt x="1800" y="72"/>
                  </a:lnTo>
                  <a:cubicBezTo>
                    <a:pt x="1781" y="72"/>
                    <a:pt x="1764" y="56"/>
                    <a:pt x="1764" y="36"/>
                  </a:cubicBezTo>
                  <a:cubicBezTo>
                    <a:pt x="1764" y="17"/>
                    <a:pt x="1781" y="0"/>
                    <a:pt x="1800" y="0"/>
                  </a:cubicBezTo>
                  <a:close/>
                  <a:moveTo>
                    <a:pt x="2160" y="0"/>
                  </a:moveTo>
                  <a:lnTo>
                    <a:pt x="2304" y="0"/>
                  </a:lnTo>
                  <a:cubicBezTo>
                    <a:pt x="2324" y="0"/>
                    <a:pt x="2340" y="17"/>
                    <a:pt x="2340" y="36"/>
                  </a:cubicBezTo>
                  <a:cubicBezTo>
                    <a:pt x="2340" y="56"/>
                    <a:pt x="2324" y="72"/>
                    <a:pt x="2304" y="72"/>
                  </a:cubicBezTo>
                  <a:lnTo>
                    <a:pt x="2160" y="72"/>
                  </a:lnTo>
                  <a:cubicBezTo>
                    <a:pt x="2141" y="72"/>
                    <a:pt x="2124" y="56"/>
                    <a:pt x="2124" y="36"/>
                  </a:cubicBezTo>
                  <a:cubicBezTo>
                    <a:pt x="2124" y="17"/>
                    <a:pt x="2141" y="0"/>
                    <a:pt x="2160" y="0"/>
                  </a:cubicBezTo>
                  <a:close/>
                  <a:moveTo>
                    <a:pt x="2520" y="0"/>
                  </a:moveTo>
                  <a:lnTo>
                    <a:pt x="2664" y="0"/>
                  </a:lnTo>
                  <a:cubicBezTo>
                    <a:pt x="2684" y="0"/>
                    <a:pt x="2700" y="17"/>
                    <a:pt x="2700" y="36"/>
                  </a:cubicBezTo>
                  <a:cubicBezTo>
                    <a:pt x="2700" y="56"/>
                    <a:pt x="2684" y="72"/>
                    <a:pt x="2664" y="72"/>
                  </a:cubicBezTo>
                  <a:lnTo>
                    <a:pt x="2520" y="72"/>
                  </a:lnTo>
                  <a:cubicBezTo>
                    <a:pt x="2501" y="72"/>
                    <a:pt x="2484" y="56"/>
                    <a:pt x="2484" y="36"/>
                  </a:cubicBezTo>
                  <a:cubicBezTo>
                    <a:pt x="2484" y="17"/>
                    <a:pt x="2501" y="0"/>
                    <a:pt x="2520" y="0"/>
                  </a:cubicBezTo>
                  <a:close/>
                  <a:moveTo>
                    <a:pt x="2880" y="0"/>
                  </a:moveTo>
                  <a:lnTo>
                    <a:pt x="3024" y="0"/>
                  </a:lnTo>
                  <a:cubicBezTo>
                    <a:pt x="3044" y="0"/>
                    <a:pt x="3060" y="17"/>
                    <a:pt x="3060" y="36"/>
                  </a:cubicBezTo>
                  <a:cubicBezTo>
                    <a:pt x="3060" y="56"/>
                    <a:pt x="3044" y="72"/>
                    <a:pt x="3024" y="72"/>
                  </a:cubicBezTo>
                  <a:lnTo>
                    <a:pt x="2880" y="72"/>
                  </a:lnTo>
                  <a:cubicBezTo>
                    <a:pt x="2861" y="72"/>
                    <a:pt x="2844" y="56"/>
                    <a:pt x="2844" y="36"/>
                  </a:cubicBezTo>
                  <a:cubicBezTo>
                    <a:pt x="2844" y="17"/>
                    <a:pt x="2861" y="0"/>
                    <a:pt x="2880" y="0"/>
                  </a:cubicBezTo>
                  <a:close/>
                  <a:moveTo>
                    <a:pt x="3240" y="0"/>
                  </a:moveTo>
                  <a:lnTo>
                    <a:pt x="3384" y="0"/>
                  </a:lnTo>
                  <a:cubicBezTo>
                    <a:pt x="3404" y="0"/>
                    <a:pt x="3420" y="17"/>
                    <a:pt x="3420" y="36"/>
                  </a:cubicBezTo>
                  <a:cubicBezTo>
                    <a:pt x="3420" y="56"/>
                    <a:pt x="3404" y="72"/>
                    <a:pt x="3384" y="72"/>
                  </a:cubicBezTo>
                  <a:lnTo>
                    <a:pt x="3240" y="72"/>
                  </a:lnTo>
                  <a:cubicBezTo>
                    <a:pt x="3221" y="72"/>
                    <a:pt x="3204" y="56"/>
                    <a:pt x="3204" y="36"/>
                  </a:cubicBezTo>
                  <a:cubicBezTo>
                    <a:pt x="3204" y="17"/>
                    <a:pt x="3221" y="0"/>
                    <a:pt x="3240" y="0"/>
                  </a:cubicBezTo>
                  <a:close/>
                  <a:moveTo>
                    <a:pt x="3600" y="0"/>
                  </a:moveTo>
                  <a:lnTo>
                    <a:pt x="3744" y="0"/>
                  </a:lnTo>
                  <a:cubicBezTo>
                    <a:pt x="3764" y="0"/>
                    <a:pt x="3780" y="17"/>
                    <a:pt x="3780" y="36"/>
                  </a:cubicBezTo>
                  <a:cubicBezTo>
                    <a:pt x="3780" y="56"/>
                    <a:pt x="3764" y="72"/>
                    <a:pt x="3744" y="72"/>
                  </a:cubicBezTo>
                  <a:lnTo>
                    <a:pt x="3600" y="72"/>
                  </a:lnTo>
                  <a:cubicBezTo>
                    <a:pt x="3581" y="72"/>
                    <a:pt x="3564" y="56"/>
                    <a:pt x="3564" y="36"/>
                  </a:cubicBezTo>
                  <a:cubicBezTo>
                    <a:pt x="3564" y="17"/>
                    <a:pt x="3581" y="0"/>
                    <a:pt x="3600" y="0"/>
                  </a:cubicBezTo>
                  <a:close/>
                  <a:moveTo>
                    <a:pt x="3960" y="0"/>
                  </a:moveTo>
                  <a:lnTo>
                    <a:pt x="4104" y="0"/>
                  </a:lnTo>
                  <a:cubicBezTo>
                    <a:pt x="4124" y="0"/>
                    <a:pt x="4140" y="17"/>
                    <a:pt x="4140" y="36"/>
                  </a:cubicBezTo>
                  <a:cubicBezTo>
                    <a:pt x="4140" y="56"/>
                    <a:pt x="4124" y="72"/>
                    <a:pt x="4104" y="72"/>
                  </a:cubicBezTo>
                  <a:lnTo>
                    <a:pt x="3960" y="72"/>
                  </a:lnTo>
                  <a:cubicBezTo>
                    <a:pt x="3941" y="72"/>
                    <a:pt x="3924" y="56"/>
                    <a:pt x="3924" y="36"/>
                  </a:cubicBezTo>
                  <a:cubicBezTo>
                    <a:pt x="3924" y="17"/>
                    <a:pt x="3941" y="0"/>
                    <a:pt x="3960" y="0"/>
                  </a:cubicBezTo>
                  <a:close/>
                  <a:moveTo>
                    <a:pt x="4320" y="0"/>
                  </a:moveTo>
                  <a:lnTo>
                    <a:pt x="4464" y="0"/>
                  </a:lnTo>
                  <a:cubicBezTo>
                    <a:pt x="4484" y="0"/>
                    <a:pt x="4500" y="17"/>
                    <a:pt x="4500" y="36"/>
                  </a:cubicBezTo>
                  <a:cubicBezTo>
                    <a:pt x="4500" y="56"/>
                    <a:pt x="4484" y="72"/>
                    <a:pt x="4464" y="72"/>
                  </a:cubicBezTo>
                  <a:lnTo>
                    <a:pt x="4320" y="72"/>
                  </a:lnTo>
                  <a:cubicBezTo>
                    <a:pt x="4301" y="72"/>
                    <a:pt x="4284" y="56"/>
                    <a:pt x="4284" y="36"/>
                  </a:cubicBezTo>
                  <a:cubicBezTo>
                    <a:pt x="4284" y="17"/>
                    <a:pt x="4301" y="0"/>
                    <a:pt x="4320" y="0"/>
                  </a:cubicBezTo>
                  <a:close/>
                  <a:moveTo>
                    <a:pt x="4680" y="0"/>
                  </a:moveTo>
                  <a:lnTo>
                    <a:pt x="4824" y="0"/>
                  </a:lnTo>
                  <a:cubicBezTo>
                    <a:pt x="4844" y="0"/>
                    <a:pt x="4860" y="17"/>
                    <a:pt x="4860" y="36"/>
                  </a:cubicBezTo>
                  <a:cubicBezTo>
                    <a:pt x="4860" y="56"/>
                    <a:pt x="4844" y="72"/>
                    <a:pt x="4824" y="72"/>
                  </a:cubicBezTo>
                  <a:lnTo>
                    <a:pt x="4680" y="72"/>
                  </a:lnTo>
                  <a:cubicBezTo>
                    <a:pt x="4661" y="72"/>
                    <a:pt x="4644" y="56"/>
                    <a:pt x="4644" y="36"/>
                  </a:cubicBezTo>
                  <a:cubicBezTo>
                    <a:pt x="4644" y="17"/>
                    <a:pt x="4661" y="0"/>
                    <a:pt x="4680" y="0"/>
                  </a:cubicBezTo>
                  <a:close/>
                  <a:moveTo>
                    <a:pt x="5040" y="0"/>
                  </a:moveTo>
                  <a:lnTo>
                    <a:pt x="5184" y="0"/>
                  </a:lnTo>
                  <a:cubicBezTo>
                    <a:pt x="5204" y="0"/>
                    <a:pt x="5220" y="17"/>
                    <a:pt x="5220" y="36"/>
                  </a:cubicBezTo>
                  <a:cubicBezTo>
                    <a:pt x="5220" y="56"/>
                    <a:pt x="5204" y="72"/>
                    <a:pt x="5184" y="72"/>
                  </a:cubicBezTo>
                  <a:lnTo>
                    <a:pt x="5040" y="72"/>
                  </a:lnTo>
                  <a:cubicBezTo>
                    <a:pt x="5021" y="72"/>
                    <a:pt x="5004" y="56"/>
                    <a:pt x="5004" y="36"/>
                  </a:cubicBezTo>
                  <a:cubicBezTo>
                    <a:pt x="5004" y="17"/>
                    <a:pt x="5021" y="0"/>
                    <a:pt x="5040" y="0"/>
                  </a:cubicBezTo>
                  <a:close/>
                  <a:moveTo>
                    <a:pt x="5400" y="0"/>
                  </a:moveTo>
                  <a:lnTo>
                    <a:pt x="5544" y="0"/>
                  </a:lnTo>
                  <a:cubicBezTo>
                    <a:pt x="5564" y="0"/>
                    <a:pt x="5580" y="17"/>
                    <a:pt x="5580" y="36"/>
                  </a:cubicBezTo>
                  <a:cubicBezTo>
                    <a:pt x="5580" y="56"/>
                    <a:pt x="5564" y="72"/>
                    <a:pt x="5544" y="72"/>
                  </a:cubicBezTo>
                  <a:lnTo>
                    <a:pt x="5400" y="72"/>
                  </a:lnTo>
                  <a:cubicBezTo>
                    <a:pt x="5381" y="72"/>
                    <a:pt x="5364" y="56"/>
                    <a:pt x="5364" y="36"/>
                  </a:cubicBezTo>
                  <a:cubicBezTo>
                    <a:pt x="5364" y="17"/>
                    <a:pt x="5381" y="0"/>
                    <a:pt x="5400" y="0"/>
                  </a:cubicBezTo>
                  <a:close/>
                  <a:moveTo>
                    <a:pt x="5760" y="0"/>
                  </a:moveTo>
                  <a:lnTo>
                    <a:pt x="5904" y="0"/>
                  </a:lnTo>
                  <a:cubicBezTo>
                    <a:pt x="5924" y="0"/>
                    <a:pt x="5940" y="17"/>
                    <a:pt x="5940" y="36"/>
                  </a:cubicBezTo>
                  <a:cubicBezTo>
                    <a:pt x="5940" y="56"/>
                    <a:pt x="5924" y="72"/>
                    <a:pt x="5904" y="72"/>
                  </a:cubicBezTo>
                  <a:lnTo>
                    <a:pt x="5760" y="72"/>
                  </a:lnTo>
                  <a:cubicBezTo>
                    <a:pt x="5741" y="72"/>
                    <a:pt x="5724" y="56"/>
                    <a:pt x="5724" y="36"/>
                  </a:cubicBezTo>
                  <a:cubicBezTo>
                    <a:pt x="5724" y="17"/>
                    <a:pt x="5741" y="0"/>
                    <a:pt x="5760" y="0"/>
                  </a:cubicBezTo>
                  <a:close/>
                  <a:moveTo>
                    <a:pt x="6120" y="0"/>
                  </a:moveTo>
                  <a:lnTo>
                    <a:pt x="6264" y="0"/>
                  </a:lnTo>
                  <a:cubicBezTo>
                    <a:pt x="6284" y="0"/>
                    <a:pt x="6300" y="17"/>
                    <a:pt x="6300" y="36"/>
                  </a:cubicBezTo>
                  <a:cubicBezTo>
                    <a:pt x="6300" y="56"/>
                    <a:pt x="6284" y="72"/>
                    <a:pt x="6264" y="72"/>
                  </a:cubicBezTo>
                  <a:lnTo>
                    <a:pt x="6120" y="72"/>
                  </a:lnTo>
                  <a:cubicBezTo>
                    <a:pt x="6101" y="72"/>
                    <a:pt x="6084" y="56"/>
                    <a:pt x="6084" y="36"/>
                  </a:cubicBezTo>
                  <a:cubicBezTo>
                    <a:pt x="6084" y="17"/>
                    <a:pt x="6101" y="0"/>
                    <a:pt x="6120" y="0"/>
                  </a:cubicBezTo>
                  <a:close/>
                  <a:moveTo>
                    <a:pt x="6480" y="0"/>
                  </a:moveTo>
                  <a:lnTo>
                    <a:pt x="6624" y="0"/>
                  </a:lnTo>
                  <a:cubicBezTo>
                    <a:pt x="6644" y="0"/>
                    <a:pt x="6660" y="17"/>
                    <a:pt x="6660" y="36"/>
                  </a:cubicBezTo>
                  <a:cubicBezTo>
                    <a:pt x="6660" y="56"/>
                    <a:pt x="6644" y="72"/>
                    <a:pt x="6624" y="72"/>
                  </a:cubicBezTo>
                  <a:lnTo>
                    <a:pt x="6480" y="72"/>
                  </a:lnTo>
                  <a:cubicBezTo>
                    <a:pt x="6461" y="72"/>
                    <a:pt x="6444" y="56"/>
                    <a:pt x="6444" y="36"/>
                  </a:cubicBezTo>
                  <a:cubicBezTo>
                    <a:pt x="6444" y="17"/>
                    <a:pt x="6461" y="0"/>
                    <a:pt x="6480" y="0"/>
                  </a:cubicBezTo>
                  <a:close/>
                  <a:moveTo>
                    <a:pt x="6840" y="0"/>
                  </a:moveTo>
                  <a:lnTo>
                    <a:pt x="6984" y="0"/>
                  </a:lnTo>
                  <a:cubicBezTo>
                    <a:pt x="7004" y="0"/>
                    <a:pt x="7020" y="17"/>
                    <a:pt x="7020" y="36"/>
                  </a:cubicBezTo>
                  <a:cubicBezTo>
                    <a:pt x="7020" y="56"/>
                    <a:pt x="7004" y="72"/>
                    <a:pt x="6984" y="72"/>
                  </a:cubicBezTo>
                  <a:lnTo>
                    <a:pt x="6840" y="72"/>
                  </a:lnTo>
                  <a:cubicBezTo>
                    <a:pt x="6821" y="72"/>
                    <a:pt x="6804" y="56"/>
                    <a:pt x="6804" y="36"/>
                  </a:cubicBezTo>
                  <a:cubicBezTo>
                    <a:pt x="6804" y="17"/>
                    <a:pt x="6821" y="0"/>
                    <a:pt x="6840" y="0"/>
                  </a:cubicBezTo>
                  <a:close/>
                  <a:moveTo>
                    <a:pt x="7200" y="0"/>
                  </a:moveTo>
                  <a:lnTo>
                    <a:pt x="7344" y="0"/>
                  </a:lnTo>
                  <a:cubicBezTo>
                    <a:pt x="7364" y="0"/>
                    <a:pt x="7380" y="17"/>
                    <a:pt x="7380" y="36"/>
                  </a:cubicBezTo>
                  <a:cubicBezTo>
                    <a:pt x="7380" y="56"/>
                    <a:pt x="7364" y="72"/>
                    <a:pt x="7344" y="72"/>
                  </a:cubicBezTo>
                  <a:lnTo>
                    <a:pt x="7200" y="72"/>
                  </a:lnTo>
                  <a:cubicBezTo>
                    <a:pt x="7181" y="72"/>
                    <a:pt x="7164" y="56"/>
                    <a:pt x="7164" y="36"/>
                  </a:cubicBezTo>
                  <a:cubicBezTo>
                    <a:pt x="7164" y="17"/>
                    <a:pt x="7181" y="0"/>
                    <a:pt x="7200" y="0"/>
                  </a:cubicBezTo>
                  <a:close/>
                  <a:moveTo>
                    <a:pt x="7560" y="0"/>
                  </a:moveTo>
                  <a:lnTo>
                    <a:pt x="7704" y="0"/>
                  </a:lnTo>
                  <a:cubicBezTo>
                    <a:pt x="7724" y="0"/>
                    <a:pt x="7740" y="17"/>
                    <a:pt x="7740" y="36"/>
                  </a:cubicBezTo>
                  <a:cubicBezTo>
                    <a:pt x="7740" y="56"/>
                    <a:pt x="7724" y="72"/>
                    <a:pt x="7704" y="72"/>
                  </a:cubicBezTo>
                  <a:lnTo>
                    <a:pt x="7560" y="72"/>
                  </a:lnTo>
                  <a:cubicBezTo>
                    <a:pt x="7541" y="72"/>
                    <a:pt x="7524" y="56"/>
                    <a:pt x="7524" y="36"/>
                  </a:cubicBezTo>
                  <a:cubicBezTo>
                    <a:pt x="7524" y="17"/>
                    <a:pt x="7541" y="0"/>
                    <a:pt x="7560" y="0"/>
                  </a:cubicBezTo>
                  <a:close/>
                  <a:moveTo>
                    <a:pt x="7920" y="0"/>
                  </a:moveTo>
                  <a:lnTo>
                    <a:pt x="8064" y="0"/>
                  </a:lnTo>
                  <a:cubicBezTo>
                    <a:pt x="8084" y="0"/>
                    <a:pt x="8100" y="17"/>
                    <a:pt x="8100" y="36"/>
                  </a:cubicBezTo>
                  <a:cubicBezTo>
                    <a:pt x="8100" y="56"/>
                    <a:pt x="8084" y="72"/>
                    <a:pt x="8064" y="72"/>
                  </a:cubicBezTo>
                  <a:lnTo>
                    <a:pt x="7920" y="72"/>
                  </a:lnTo>
                  <a:cubicBezTo>
                    <a:pt x="7901" y="72"/>
                    <a:pt x="7884" y="56"/>
                    <a:pt x="7884" y="36"/>
                  </a:cubicBezTo>
                  <a:cubicBezTo>
                    <a:pt x="7884" y="17"/>
                    <a:pt x="7901" y="0"/>
                    <a:pt x="7920" y="0"/>
                  </a:cubicBezTo>
                  <a:close/>
                  <a:moveTo>
                    <a:pt x="8280" y="0"/>
                  </a:moveTo>
                  <a:lnTo>
                    <a:pt x="8424" y="0"/>
                  </a:lnTo>
                  <a:cubicBezTo>
                    <a:pt x="8444" y="0"/>
                    <a:pt x="8460" y="17"/>
                    <a:pt x="8460" y="36"/>
                  </a:cubicBezTo>
                  <a:cubicBezTo>
                    <a:pt x="8460" y="56"/>
                    <a:pt x="8444" y="72"/>
                    <a:pt x="8424" y="72"/>
                  </a:cubicBezTo>
                  <a:lnTo>
                    <a:pt x="8280" y="72"/>
                  </a:lnTo>
                  <a:cubicBezTo>
                    <a:pt x="8261" y="72"/>
                    <a:pt x="8244" y="56"/>
                    <a:pt x="8244" y="36"/>
                  </a:cubicBezTo>
                  <a:cubicBezTo>
                    <a:pt x="8244" y="17"/>
                    <a:pt x="8261" y="0"/>
                    <a:pt x="8280" y="0"/>
                  </a:cubicBezTo>
                  <a:close/>
                  <a:moveTo>
                    <a:pt x="8640" y="0"/>
                  </a:moveTo>
                  <a:lnTo>
                    <a:pt x="8784" y="0"/>
                  </a:lnTo>
                  <a:cubicBezTo>
                    <a:pt x="8804" y="0"/>
                    <a:pt x="8820" y="17"/>
                    <a:pt x="8820" y="36"/>
                  </a:cubicBezTo>
                  <a:cubicBezTo>
                    <a:pt x="8820" y="56"/>
                    <a:pt x="8804" y="72"/>
                    <a:pt x="8784" y="72"/>
                  </a:cubicBezTo>
                  <a:lnTo>
                    <a:pt x="8640" y="72"/>
                  </a:lnTo>
                  <a:cubicBezTo>
                    <a:pt x="8621" y="72"/>
                    <a:pt x="8604" y="56"/>
                    <a:pt x="8604" y="36"/>
                  </a:cubicBezTo>
                  <a:cubicBezTo>
                    <a:pt x="8604" y="17"/>
                    <a:pt x="8621" y="0"/>
                    <a:pt x="8640" y="0"/>
                  </a:cubicBezTo>
                  <a:close/>
                  <a:moveTo>
                    <a:pt x="9000" y="0"/>
                  </a:moveTo>
                  <a:lnTo>
                    <a:pt x="9144" y="0"/>
                  </a:lnTo>
                  <a:cubicBezTo>
                    <a:pt x="9164" y="0"/>
                    <a:pt x="9180" y="17"/>
                    <a:pt x="9180" y="36"/>
                  </a:cubicBezTo>
                  <a:cubicBezTo>
                    <a:pt x="9180" y="56"/>
                    <a:pt x="9164" y="72"/>
                    <a:pt x="9144" y="72"/>
                  </a:cubicBezTo>
                  <a:lnTo>
                    <a:pt x="9000" y="72"/>
                  </a:lnTo>
                  <a:cubicBezTo>
                    <a:pt x="8981" y="72"/>
                    <a:pt x="8964" y="56"/>
                    <a:pt x="8964" y="36"/>
                  </a:cubicBezTo>
                  <a:cubicBezTo>
                    <a:pt x="8964" y="17"/>
                    <a:pt x="8981" y="0"/>
                    <a:pt x="9000" y="0"/>
                  </a:cubicBezTo>
                  <a:close/>
                  <a:moveTo>
                    <a:pt x="9360" y="0"/>
                  </a:moveTo>
                  <a:lnTo>
                    <a:pt x="9504" y="0"/>
                  </a:lnTo>
                  <a:cubicBezTo>
                    <a:pt x="9524" y="0"/>
                    <a:pt x="9540" y="17"/>
                    <a:pt x="9540" y="36"/>
                  </a:cubicBezTo>
                  <a:cubicBezTo>
                    <a:pt x="9540" y="56"/>
                    <a:pt x="9524" y="72"/>
                    <a:pt x="9504" y="72"/>
                  </a:cubicBezTo>
                  <a:lnTo>
                    <a:pt x="9360" y="72"/>
                  </a:lnTo>
                  <a:cubicBezTo>
                    <a:pt x="9341" y="72"/>
                    <a:pt x="9324" y="56"/>
                    <a:pt x="9324" y="36"/>
                  </a:cubicBezTo>
                  <a:cubicBezTo>
                    <a:pt x="9324" y="17"/>
                    <a:pt x="9341" y="0"/>
                    <a:pt x="9360" y="0"/>
                  </a:cubicBezTo>
                  <a:close/>
                  <a:moveTo>
                    <a:pt x="9720" y="0"/>
                  </a:moveTo>
                  <a:lnTo>
                    <a:pt x="9864" y="0"/>
                  </a:lnTo>
                  <a:cubicBezTo>
                    <a:pt x="9884" y="0"/>
                    <a:pt x="9900" y="17"/>
                    <a:pt x="9900" y="36"/>
                  </a:cubicBezTo>
                  <a:cubicBezTo>
                    <a:pt x="9900" y="56"/>
                    <a:pt x="9884" y="72"/>
                    <a:pt x="9864" y="72"/>
                  </a:cubicBezTo>
                  <a:lnTo>
                    <a:pt x="9720" y="72"/>
                  </a:lnTo>
                  <a:cubicBezTo>
                    <a:pt x="9701" y="72"/>
                    <a:pt x="9684" y="56"/>
                    <a:pt x="9684" y="36"/>
                  </a:cubicBezTo>
                  <a:cubicBezTo>
                    <a:pt x="9684" y="17"/>
                    <a:pt x="9701" y="0"/>
                    <a:pt x="9720" y="0"/>
                  </a:cubicBezTo>
                  <a:close/>
                  <a:moveTo>
                    <a:pt x="10080" y="0"/>
                  </a:moveTo>
                  <a:lnTo>
                    <a:pt x="10224" y="0"/>
                  </a:lnTo>
                  <a:cubicBezTo>
                    <a:pt x="10244" y="0"/>
                    <a:pt x="10260" y="17"/>
                    <a:pt x="10260" y="36"/>
                  </a:cubicBezTo>
                  <a:cubicBezTo>
                    <a:pt x="10260" y="56"/>
                    <a:pt x="10244" y="72"/>
                    <a:pt x="10224" y="72"/>
                  </a:cubicBezTo>
                  <a:lnTo>
                    <a:pt x="10080" y="72"/>
                  </a:lnTo>
                  <a:cubicBezTo>
                    <a:pt x="10061" y="72"/>
                    <a:pt x="10044" y="56"/>
                    <a:pt x="10044" y="36"/>
                  </a:cubicBezTo>
                  <a:cubicBezTo>
                    <a:pt x="10044" y="17"/>
                    <a:pt x="10061" y="0"/>
                    <a:pt x="10080" y="0"/>
                  </a:cubicBezTo>
                  <a:close/>
                  <a:moveTo>
                    <a:pt x="10440" y="0"/>
                  </a:moveTo>
                  <a:lnTo>
                    <a:pt x="10584" y="0"/>
                  </a:lnTo>
                  <a:cubicBezTo>
                    <a:pt x="10604" y="0"/>
                    <a:pt x="10620" y="17"/>
                    <a:pt x="10620" y="36"/>
                  </a:cubicBezTo>
                  <a:cubicBezTo>
                    <a:pt x="10620" y="56"/>
                    <a:pt x="10604" y="72"/>
                    <a:pt x="10584" y="72"/>
                  </a:cubicBezTo>
                  <a:lnTo>
                    <a:pt x="10440" y="72"/>
                  </a:lnTo>
                  <a:cubicBezTo>
                    <a:pt x="10421" y="72"/>
                    <a:pt x="10404" y="56"/>
                    <a:pt x="10404" y="36"/>
                  </a:cubicBezTo>
                  <a:cubicBezTo>
                    <a:pt x="10404" y="17"/>
                    <a:pt x="10421" y="0"/>
                    <a:pt x="10440" y="0"/>
                  </a:cubicBezTo>
                  <a:close/>
                  <a:moveTo>
                    <a:pt x="10800" y="0"/>
                  </a:moveTo>
                  <a:lnTo>
                    <a:pt x="10944" y="0"/>
                  </a:lnTo>
                  <a:cubicBezTo>
                    <a:pt x="10964" y="0"/>
                    <a:pt x="10980" y="17"/>
                    <a:pt x="10980" y="36"/>
                  </a:cubicBezTo>
                  <a:cubicBezTo>
                    <a:pt x="10980" y="56"/>
                    <a:pt x="10964" y="72"/>
                    <a:pt x="10944" y="72"/>
                  </a:cubicBezTo>
                  <a:lnTo>
                    <a:pt x="10800" y="72"/>
                  </a:lnTo>
                  <a:cubicBezTo>
                    <a:pt x="10781" y="72"/>
                    <a:pt x="10764" y="56"/>
                    <a:pt x="10764" y="36"/>
                  </a:cubicBezTo>
                  <a:cubicBezTo>
                    <a:pt x="10764" y="17"/>
                    <a:pt x="10781" y="0"/>
                    <a:pt x="10800" y="0"/>
                  </a:cubicBezTo>
                  <a:close/>
                  <a:moveTo>
                    <a:pt x="11160" y="0"/>
                  </a:moveTo>
                  <a:lnTo>
                    <a:pt x="11304" y="0"/>
                  </a:lnTo>
                  <a:cubicBezTo>
                    <a:pt x="11324" y="0"/>
                    <a:pt x="11340" y="17"/>
                    <a:pt x="11340" y="36"/>
                  </a:cubicBezTo>
                  <a:cubicBezTo>
                    <a:pt x="11340" y="56"/>
                    <a:pt x="11324" y="72"/>
                    <a:pt x="11304" y="72"/>
                  </a:cubicBezTo>
                  <a:lnTo>
                    <a:pt x="11160" y="72"/>
                  </a:lnTo>
                  <a:cubicBezTo>
                    <a:pt x="11141" y="72"/>
                    <a:pt x="11124" y="56"/>
                    <a:pt x="11124" y="36"/>
                  </a:cubicBezTo>
                  <a:cubicBezTo>
                    <a:pt x="11124" y="17"/>
                    <a:pt x="11141" y="0"/>
                    <a:pt x="11160" y="0"/>
                  </a:cubicBezTo>
                  <a:close/>
                  <a:moveTo>
                    <a:pt x="11520" y="0"/>
                  </a:moveTo>
                  <a:lnTo>
                    <a:pt x="11664" y="0"/>
                  </a:lnTo>
                  <a:cubicBezTo>
                    <a:pt x="11684" y="0"/>
                    <a:pt x="11700" y="17"/>
                    <a:pt x="11700" y="36"/>
                  </a:cubicBezTo>
                  <a:cubicBezTo>
                    <a:pt x="11700" y="56"/>
                    <a:pt x="11684" y="72"/>
                    <a:pt x="11664" y="72"/>
                  </a:cubicBezTo>
                  <a:lnTo>
                    <a:pt x="11520" y="72"/>
                  </a:lnTo>
                  <a:cubicBezTo>
                    <a:pt x="11501" y="72"/>
                    <a:pt x="11484" y="56"/>
                    <a:pt x="11484" y="36"/>
                  </a:cubicBezTo>
                  <a:cubicBezTo>
                    <a:pt x="11484" y="17"/>
                    <a:pt x="11501" y="0"/>
                    <a:pt x="11520" y="0"/>
                  </a:cubicBezTo>
                  <a:close/>
                  <a:moveTo>
                    <a:pt x="11880" y="0"/>
                  </a:moveTo>
                  <a:lnTo>
                    <a:pt x="12024" y="0"/>
                  </a:lnTo>
                  <a:cubicBezTo>
                    <a:pt x="12044" y="0"/>
                    <a:pt x="12060" y="17"/>
                    <a:pt x="12060" y="36"/>
                  </a:cubicBezTo>
                  <a:cubicBezTo>
                    <a:pt x="12060" y="56"/>
                    <a:pt x="12044" y="72"/>
                    <a:pt x="12024" y="72"/>
                  </a:cubicBezTo>
                  <a:lnTo>
                    <a:pt x="11880" y="72"/>
                  </a:lnTo>
                  <a:cubicBezTo>
                    <a:pt x="11861" y="72"/>
                    <a:pt x="11844" y="56"/>
                    <a:pt x="11844" y="36"/>
                  </a:cubicBezTo>
                  <a:cubicBezTo>
                    <a:pt x="11844" y="17"/>
                    <a:pt x="11861" y="0"/>
                    <a:pt x="11880" y="0"/>
                  </a:cubicBezTo>
                  <a:close/>
                  <a:moveTo>
                    <a:pt x="12240" y="0"/>
                  </a:moveTo>
                  <a:lnTo>
                    <a:pt x="12384" y="0"/>
                  </a:lnTo>
                  <a:cubicBezTo>
                    <a:pt x="12404" y="0"/>
                    <a:pt x="12420" y="17"/>
                    <a:pt x="12420" y="36"/>
                  </a:cubicBezTo>
                  <a:cubicBezTo>
                    <a:pt x="12420" y="56"/>
                    <a:pt x="12404" y="72"/>
                    <a:pt x="12384" y="72"/>
                  </a:cubicBezTo>
                  <a:lnTo>
                    <a:pt x="12240" y="72"/>
                  </a:lnTo>
                  <a:cubicBezTo>
                    <a:pt x="12221" y="72"/>
                    <a:pt x="12204" y="56"/>
                    <a:pt x="12204" y="36"/>
                  </a:cubicBezTo>
                  <a:cubicBezTo>
                    <a:pt x="12204" y="17"/>
                    <a:pt x="12221" y="0"/>
                    <a:pt x="12240" y="0"/>
                  </a:cubicBezTo>
                  <a:close/>
                  <a:moveTo>
                    <a:pt x="12600" y="0"/>
                  </a:moveTo>
                  <a:lnTo>
                    <a:pt x="12744" y="0"/>
                  </a:lnTo>
                  <a:cubicBezTo>
                    <a:pt x="12764" y="0"/>
                    <a:pt x="12780" y="17"/>
                    <a:pt x="12780" y="36"/>
                  </a:cubicBezTo>
                  <a:cubicBezTo>
                    <a:pt x="12780" y="56"/>
                    <a:pt x="12764" y="72"/>
                    <a:pt x="12744" y="72"/>
                  </a:cubicBezTo>
                  <a:lnTo>
                    <a:pt x="12600" y="72"/>
                  </a:lnTo>
                  <a:cubicBezTo>
                    <a:pt x="12581" y="72"/>
                    <a:pt x="12564" y="56"/>
                    <a:pt x="12564" y="36"/>
                  </a:cubicBezTo>
                  <a:cubicBezTo>
                    <a:pt x="12564" y="17"/>
                    <a:pt x="12581" y="0"/>
                    <a:pt x="12600" y="0"/>
                  </a:cubicBezTo>
                  <a:close/>
                  <a:moveTo>
                    <a:pt x="12960" y="0"/>
                  </a:moveTo>
                  <a:lnTo>
                    <a:pt x="13104" y="0"/>
                  </a:lnTo>
                  <a:cubicBezTo>
                    <a:pt x="13124" y="0"/>
                    <a:pt x="13140" y="17"/>
                    <a:pt x="13140" y="36"/>
                  </a:cubicBezTo>
                  <a:cubicBezTo>
                    <a:pt x="13140" y="56"/>
                    <a:pt x="13124" y="72"/>
                    <a:pt x="13104" y="72"/>
                  </a:cubicBezTo>
                  <a:lnTo>
                    <a:pt x="12960" y="72"/>
                  </a:lnTo>
                  <a:cubicBezTo>
                    <a:pt x="12941" y="72"/>
                    <a:pt x="12924" y="56"/>
                    <a:pt x="12924" y="36"/>
                  </a:cubicBezTo>
                  <a:cubicBezTo>
                    <a:pt x="12924" y="17"/>
                    <a:pt x="12941" y="0"/>
                    <a:pt x="12960" y="0"/>
                  </a:cubicBezTo>
                  <a:close/>
                  <a:moveTo>
                    <a:pt x="13320" y="0"/>
                  </a:moveTo>
                  <a:lnTo>
                    <a:pt x="13464" y="0"/>
                  </a:lnTo>
                  <a:cubicBezTo>
                    <a:pt x="13484" y="0"/>
                    <a:pt x="13500" y="17"/>
                    <a:pt x="13500" y="36"/>
                  </a:cubicBezTo>
                  <a:cubicBezTo>
                    <a:pt x="13500" y="56"/>
                    <a:pt x="13484" y="72"/>
                    <a:pt x="13464" y="72"/>
                  </a:cubicBezTo>
                  <a:lnTo>
                    <a:pt x="13320" y="72"/>
                  </a:lnTo>
                  <a:cubicBezTo>
                    <a:pt x="13301" y="72"/>
                    <a:pt x="13284" y="56"/>
                    <a:pt x="13284" y="36"/>
                  </a:cubicBezTo>
                  <a:cubicBezTo>
                    <a:pt x="13284" y="17"/>
                    <a:pt x="13301" y="0"/>
                    <a:pt x="13320" y="0"/>
                  </a:cubicBezTo>
                  <a:close/>
                  <a:moveTo>
                    <a:pt x="13680" y="0"/>
                  </a:moveTo>
                  <a:lnTo>
                    <a:pt x="13824" y="0"/>
                  </a:lnTo>
                  <a:cubicBezTo>
                    <a:pt x="13844" y="0"/>
                    <a:pt x="13860" y="17"/>
                    <a:pt x="13860" y="36"/>
                  </a:cubicBezTo>
                  <a:cubicBezTo>
                    <a:pt x="13860" y="56"/>
                    <a:pt x="13844" y="72"/>
                    <a:pt x="13824" y="72"/>
                  </a:cubicBezTo>
                  <a:lnTo>
                    <a:pt x="13680" y="72"/>
                  </a:lnTo>
                  <a:cubicBezTo>
                    <a:pt x="13661" y="72"/>
                    <a:pt x="13644" y="56"/>
                    <a:pt x="13644" y="36"/>
                  </a:cubicBezTo>
                  <a:cubicBezTo>
                    <a:pt x="13644" y="17"/>
                    <a:pt x="13661" y="0"/>
                    <a:pt x="13680" y="0"/>
                  </a:cubicBezTo>
                  <a:close/>
                  <a:moveTo>
                    <a:pt x="14040" y="0"/>
                  </a:moveTo>
                  <a:lnTo>
                    <a:pt x="14184" y="0"/>
                  </a:lnTo>
                  <a:cubicBezTo>
                    <a:pt x="14204" y="0"/>
                    <a:pt x="14220" y="17"/>
                    <a:pt x="14220" y="36"/>
                  </a:cubicBezTo>
                  <a:cubicBezTo>
                    <a:pt x="14220" y="56"/>
                    <a:pt x="14204" y="72"/>
                    <a:pt x="14184" y="72"/>
                  </a:cubicBezTo>
                  <a:lnTo>
                    <a:pt x="14040" y="72"/>
                  </a:lnTo>
                  <a:cubicBezTo>
                    <a:pt x="14021" y="72"/>
                    <a:pt x="14004" y="56"/>
                    <a:pt x="14004" y="36"/>
                  </a:cubicBezTo>
                  <a:cubicBezTo>
                    <a:pt x="14004" y="17"/>
                    <a:pt x="14021" y="0"/>
                    <a:pt x="14040" y="0"/>
                  </a:cubicBezTo>
                  <a:close/>
                  <a:moveTo>
                    <a:pt x="14400" y="0"/>
                  </a:moveTo>
                  <a:lnTo>
                    <a:pt x="14544" y="0"/>
                  </a:lnTo>
                  <a:cubicBezTo>
                    <a:pt x="14564" y="0"/>
                    <a:pt x="14580" y="17"/>
                    <a:pt x="14580" y="36"/>
                  </a:cubicBezTo>
                  <a:cubicBezTo>
                    <a:pt x="14580" y="56"/>
                    <a:pt x="14564" y="72"/>
                    <a:pt x="14544" y="72"/>
                  </a:cubicBezTo>
                  <a:lnTo>
                    <a:pt x="14400" y="72"/>
                  </a:lnTo>
                  <a:cubicBezTo>
                    <a:pt x="14381" y="72"/>
                    <a:pt x="14364" y="56"/>
                    <a:pt x="14364" y="36"/>
                  </a:cubicBezTo>
                  <a:cubicBezTo>
                    <a:pt x="14364" y="17"/>
                    <a:pt x="14381" y="0"/>
                    <a:pt x="14400" y="0"/>
                  </a:cubicBezTo>
                  <a:close/>
                  <a:moveTo>
                    <a:pt x="14760" y="0"/>
                  </a:moveTo>
                  <a:lnTo>
                    <a:pt x="14812" y="0"/>
                  </a:lnTo>
                  <a:lnTo>
                    <a:pt x="14812" y="72"/>
                  </a:lnTo>
                  <a:lnTo>
                    <a:pt x="14760" y="72"/>
                  </a:lnTo>
                  <a:cubicBezTo>
                    <a:pt x="14741" y="72"/>
                    <a:pt x="14724" y="56"/>
                    <a:pt x="14724" y="36"/>
                  </a:cubicBezTo>
                  <a:cubicBezTo>
                    <a:pt x="14724" y="17"/>
                    <a:pt x="14741" y="0"/>
                    <a:pt x="14760" y="0"/>
                  </a:cubicBez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ectangle 9"/>
            <p:cNvSpPr>
              <a:spLocks noChangeArrowheads="1"/>
            </p:cNvSpPr>
            <p:nvPr/>
          </p:nvSpPr>
          <p:spPr bwMode="auto">
            <a:xfrm>
              <a:off x="2809876" y="3724824"/>
              <a:ext cx="78548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0</a:t>
              </a:r>
              <a:endParaRPr kumimoji="0" lang="en-US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5" name="Rectangle 10"/>
            <p:cNvSpPr>
              <a:spLocks noChangeArrowheads="1"/>
            </p:cNvSpPr>
            <p:nvPr/>
          </p:nvSpPr>
          <p:spPr bwMode="auto">
            <a:xfrm>
              <a:off x="3168651" y="3724824"/>
              <a:ext cx="78548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5</a:t>
              </a:r>
              <a:endParaRPr kumimoji="0" lang="en-US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6" name="Rectangle 11"/>
            <p:cNvSpPr>
              <a:spLocks noChangeArrowheads="1"/>
            </p:cNvSpPr>
            <p:nvPr/>
          </p:nvSpPr>
          <p:spPr bwMode="auto">
            <a:xfrm>
              <a:off x="3482976" y="3724824"/>
              <a:ext cx="157094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10</a:t>
              </a:r>
              <a:endParaRPr kumimoji="0" lang="en-US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7" name="Rectangle 12"/>
            <p:cNvSpPr>
              <a:spLocks noChangeArrowheads="1"/>
            </p:cNvSpPr>
            <p:nvPr/>
          </p:nvSpPr>
          <p:spPr bwMode="auto">
            <a:xfrm>
              <a:off x="3841751" y="3724824"/>
              <a:ext cx="157094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15</a:t>
              </a:r>
              <a:endParaRPr kumimoji="0" lang="en-US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8" name="Rectangle 13"/>
            <p:cNvSpPr>
              <a:spLocks noChangeArrowheads="1"/>
            </p:cNvSpPr>
            <p:nvPr/>
          </p:nvSpPr>
          <p:spPr bwMode="auto">
            <a:xfrm>
              <a:off x="4200526" y="3724824"/>
              <a:ext cx="157094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20</a:t>
              </a:r>
              <a:endParaRPr kumimoji="0" lang="en-US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9" name="Rectangle 14"/>
            <p:cNvSpPr>
              <a:spLocks noChangeArrowheads="1"/>
            </p:cNvSpPr>
            <p:nvPr/>
          </p:nvSpPr>
          <p:spPr bwMode="auto">
            <a:xfrm>
              <a:off x="4560888" y="3724824"/>
              <a:ext cx="157094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25</a:t>
              </a:r>
              <a:endParaRPr kumimoji="0" lang="en-US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0" name="Rectangle 15"/>
            <p:cNvSpPr>
              <a:spLocks noChangeArrowheads="1"/>
            </p:cNvSpPr>
            <p:nvPr/>
          </p:nvSpPr>
          <p:spPr bwMode="auto">
            <a:xfrm>
              <a:off x="4919663" y="3724824"/>
              <a:ext cx="157094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30</a:t>
              </a:r>
              <a:endParaRPr kumimoji="0" lang="en-US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1" name="Rectangle 16"/>
            <p:cNvSpPr>
              <a:spLocks noChangeArrowheads="1"/>
            </p:cNvSpPr>
            <p:nvPr/>
          </p:nvSpPr>
          <p:spPr bwMode="auto">
            <a:xfrm>
              <a:off x="5278438" y="3724824"/>
              <a:ext cx="157094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35</a:t>
              </a:r>
              <a:endParaRPr kumimoji="0" lang="en-US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2" name="Rectangle 17"/>
            <p:cNvSpPr>
              <a:spLocks noChangeArrowheads="1"/>
            </p:cNvSpPr>
            <p:nvPr/>
          </p:nvSpPr>
          <p:spPr bwMode="auto">
            <a:xfrm>
              <a:off x="5638801" y="3724824"/>
              <a:ext cx="157094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40</a:t>
              </a:r>
              <a:endParaRPr kumimoji="0" lang="en-US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3" name="Rectangle 18"/>
            <p:cNvSpPr>
              <a:spLocks noChangeArrowheads="1"/>
            </p:cNvSpPr>
            <p:nvPr/>
          </p:nvSpPr>
          <p:spPr bwMode="auto">
            <a:xfrm>
              <a:off x="5997576" y="3724824"/>
              <a:ext cx="157094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45</a:t>
              </a:r>
              <a:endParaRPr kumimoji="0" lang="en-US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4" name="Rectangle 19"/>
            <p:cNvSpPr>
              <a:spLocks noChangeArrowheads="1"/>
            </p:cNvSpPr>
            <p:nvPr/>
          </p:nvSpPr>
          <p:spPr bwMode="auto">
            <a:xfrm>
              <a:off x="6356351" y="3724824"/>
              <a:ext cx="157094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50</a:t>
              </a:r>
              <a:endParaRPr kumimoji="0" lang="en-US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5" name="Rectangle 20"/>
            <p:cNvSpPr>
              <a:spLocks noChangeArrowheads="1"/>
            </p:cNvSpPr>
            <p:nvPr/>
          </p:nvSpPr>
          <p:spPr bwMode="auto">
            <a:xfrm>
              <a:off x="6716713" y="3724824"/>
              <a:ext cx="157094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55</a:t>
              </a:r>
              <a:endParaRPr kumimoji="0" lang="en-US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6" name="Rectangle 21"/>
            <p:cNvSpPr>
              <a:spLocks noChangeArrowheads="1"/>
            </p:cNvSpPr>
            <p:nvPr/>
          </p:nvSpPr>
          <p:spPr bwMode="auto">
            <a:xfrm>
              <a:off x="7075488" y="3724824"/>
              <a:ext cx="157094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60</a:t>
              </a:r>
              <a:endParaRPr kumimoji="0" lang="en-US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7" name="Rectangle 22"/>
            <p:cNvSpPr>
              <a:spLocks noChangeArrowheads="1"/>
            </p:cNvSpPr>
            <p:nvPr/>
          </p:nvSpPr>
          <p:spPr bwMode="auto">
            <a:xfrm>
              <a:off x="7434263" y="3724824"/>
              <a:ext cx="157094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65</a:t>
              </a:r>
              <a:endParaRPr kumimoji="0" lang="en-US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8" name="Rectangle 23"/>
            <p:cNvSpPr>
              <a:spLocks noChangeArrowheads="1"/>
            </p:cNvSpPr>
            <p:nvPr/>
          </p:nvSpPr>
          <p:spPr bwMode="auto">
            <a:xfrm>
              <a:off x="7793038" y="3724824"/>
              <a:ext cx="157094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70</a:t>
              </a:r>
              <a:endParaRPr kumimoji="0" lang="en-US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9" name="Rectangle 24"/>
            <p:cNvSpPr>
              <a:spLocks noChangeArrowheads="1"/>
            </p:cNvSpPr>
            <p:nvPr/>
          </p:nvSpPr>
          <p:spPr bwMode="auto">
            <a:xfrm>
              <a:off x="8153401" y="3724824"/>
              <a:ext cx="157094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75</a:t>
              </a:r>
              <a:endParaRPr kumimoji="0" lang="en-US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0" name="Rectangle 25"/>
            <p:cNvSpPr>
              <a:spLocks noChangeArrowheads="1"/>
            </p:cNvSpPr>
            <p:nvPr/>
          </p:nvSpPr>
          <p:spPr bwMode="auto">
            <a:xfrm>
              <a:off x="8512176" y="3724824"/>
              <a:ext cx="157094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80</a:t>
              </a:r>
              <a:endParaRPr kumimoji="0" lang="en-US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1" name="Rectangle 26"/>
            <p:cNvSpPr>
              <a:spLocks noChangeArrowheads="1"/>
            </p:cNvSpPr>
            <p:nvPr/>
          </p:nvSpPr>
          <p:spPr bwMode="auto">
            <a:xfrm>
              <a:off x="8870951" y="3724824"/>
              <a:ext cx="157094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85</a:t>
              </a:r>
              <a:endParaRPr kumimoji="0" lang="en-US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2" name="Rectangle 27"/>
            <p:cNvSpPr>
              <a:spLocks noChangeArrowheads="1"/>
            </p:cNvSpPr>
            <p:nvPr/>
          </p:nvSpPr>
          <p:spPr bwMode="auto">
            <a:xfrm>
              <a:off x="9231313" y="3724824"/>
              <a:ext cx="157094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90</a:t>
              </a:r>
              <a:endParaRPr kumimoji="0" lang="en-US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3" name="Freeform 28"/>
            <p:cNvSpPr>
              <a:spLocks noEditPoints="1"/>
            </p:cNvSpPr>
            <p:nvPr/>
          </p:nvSpPr>
          <p:spPr bwMode="auto">
            <a:xfrm>
              <a:off x="2838451" y="3637511"/>
              <a:ext cx="6497638" cy="60325"/>
            </a:xfrm>
            <a:custGeom>
              <a:avLst/>
              <a:gdLst>
                <a:gd name="T0" fmla="*/ 9 w 4093"/>
                <a:gd name="T1" fmla="*/ 0 h 38"/>
                <a:gd name="T2" fmla="*/ 235 w 4093"/>
                <a:gd name="T3" fmla="*/ 38 h 38"/>
                <a:gd name="T4" fmla="*/ 688 w 4093"/>
                <a:gd name="T5" fmla="*/ 0 h 38"/>
                <a:gd name="T6" fmla="*/ 914 w 4093"/>
                <a:gd name="T7" fmla="*/ 38 h 38"/>
                <a:gd name="T8" fmla="*/ 1367 w 4093"/>
                <a:gd name="T9" fmla="*/ 0 h 38"/>
                <a:gd name="T10" fmla="*/ 1593 w 4093"/>
                <a:gd name="T11" fmla="*/ 38 h 38"/>
                <a:gd name="T12" fmla="*/ 2046 w 4093"/>
                <a:gd name="T13" fmla="*/ 0 h 38"/>
                <a:gd name="T14" fmla="*/ 2272 w 4093"/>
                <a:gd name="T15" fmla="*/ 38 h 38"/>
                <a:gd name="T16" fmla="*/ 2725 w 4093"/>
                <a:gd name="T17" fmla="*/ 0 h 38"/>
                <a:gd name="T18" fmla="*/ 2951 w 4093"/>
                <a:gd name="T19" fmla="*/ 38 h 38"/>
                <a:gd name="T20" fmla="*/ 3404 w 4093"/>
                <a:gd name="T21" fmla="*/ 0 h 38"/>
                <a:gd name="T22" fmla="*/ 3630 w 4093"/>
                <a:gd name="T23" fmla="*/ 38 h 38"/>
                <a:gd name="T24" fmla="*/ 4083 w 4093"/>
                <a:gd name="T25" fmla="*/ 0 h 38"/>
                <a:gd name="T26" fmla="*/ 55 w 4093"/>
                <a:gd name="T27" fmla="*/ 22 h 38"/>
                <a:gd name="T28" fmla="*/ 145 w 4093"/>
                <a:gd name="T29" fmla="*/ 0 h 38"/>
                <a:gd name="T30" fmla="*/ 190 w 4093"/>
                <a:gd name="T31" fmla="*/ 22 h 38"/>
                <a:gd name="T32" fmla="*/ 325 w 4093"/>
                <a:gd name="T33" fmla="*/ 0 h 38"/>
                <a:gd name="T34" fmla="*/ 370 w 4093"/>
                <a:gd name="T35" fmla="*/ 22 h 38"/>
                <a:gd name="T36" fmla="*/ 507 w 4093"/>
                <a:gd name="T37" fmla="*/ 0 h 38"/>
                <a:gd name="T38" fmla="*/ 552 w 4093"/>
                <a:gd name="T39" fmla="*/ 22 h 38"/>
                <a:gd name="T40" fmla="*/ 642 w 4093"/>
                <a:gd name="T41" fmla="*/ 0 h 38"/>
                <a:gd name="T42" fmla="*/ 734 w 4093"/>
                <a:gd name="T43" fmla="*/ 22 h 38"/>
                <a:gd name="T44" fmla="*/ 824 w 4093"/>
                <a:gd name="T45" fmla="*/ 0 h 38"/>
                <a:gd name="T46" fmla="*/ 869 w 4093"/>
                <a:gd name="T47" fmla="*/ 22 h 38"/>
                <a:gd name="T48" fmla="*/ 1004 w 4093"/>
                <a:gd name="T49" fmla="*/ 0 h 38"/>
                <a:gd name="T50" fmla="*/ 1049 w 4093"/>
                <a:gd name="T51" fmla="*/ 22 h 38"/>
                <a:gd name="T52" fmla="*/ 1186 w 4093"/>
                <a:gd name="T53" fmla="*/ 0 h 38"/>
                <a:gd name="T54" fmla="*/ 1231 w 4093"/>
                <a:gd name="T55" fmla="*/ 22 h 38"/>
                <a:gd name="T56" fmla="*/ 1321 w 4093"/>
                <a:gd name="T57" fmla="*/ 0 h 38"/>
                <a:gd name="T58" fmla="*/ 1413 w 4093"/>
                <a:gd name="T59" fmla="*/ 22 h 38"/>
                <a:gd name="T60" fmla="*/ 1503 w 4093"/>
                <a:gd name="T61" fmla="*/ 0 h 38"/>
                <a:gd name="T62" fmla="*/ 1548 w 4093"/>
                <a:gd name="T63" fmla="*/ 22 h 38"/>
                <a:gd name="T64" fmla="*/ 1683 w 4093"/>
                <a:gd name="T65" fmla="*/ 0 h 38"/>
                <a:gd name="T66" fmla="*/ 1728 w 4093"/>
                <a:gd name="T67" fmla="*/ 22 h 38"/>
                <a:gd name="T68" fmla="*/ 1865 w 4093"/>
                <a:gd name="T69" fmla="*/ 0 h 38"/>
                <a:gd name="T70" fmla="*/ 1910 w 4093"/>
                <a:gd name="T71" fmla="*/ 22 h 38"/>
                <a:gd name="T72" fmla="*/ 2000 w 4093"/>
                <a:gd name="T73" fmla="*/ 0 h 38"/>
                <a:gd name="T74" fmla="*/ 2091 w 4093"/>
                <a:gd name="T75" fmla="*/ 22 h 38"/>
                <a:gd name="T76" fmla="*/ 2182 w 4093"/>
                <a:gd name="T77" fmla="*/ 0 h 38"/>
                <a:gd name="T78" fmla="*/ 2227 w 4093"/>
                <a:gd name="T79" fmla="*/ 22 h 38"/>
                <a:gd name="T80" fmla="*/ 2362 w 4093"/>
                <a:gd name="T81" fmla="*/ 0 h 38"/>
                <a:gd name="T82" fmla="*/ 2407 w 4093"/>
                <a:gd name="T83" fmla="*/ 22 h 38"/>
                <a:gd name="T84" fmla="*/ 2544 w 4093"/>
                <a:gd name="T85" fmla="*/ 0 h 38"/>
                <a:gd name="T86" fmla="*/ 2589 w 4093"/>
                <a:gd name="T87" fmla="*/ 22 h 38"/>
                <a:gd name="T88" fmla="*/ 2679 w 4093"/>
                <a:gd name="T89" fmla="*/ 0 h 38"/>
                <a:gd name="T90" fmla="*/ 2770 w 4093"/>
                <a:gd name="T91" fmla="*/ 22 h 38"/>
                <a:gd name="T92" fmla="*/ 2861 w 4093"/>
                <a:gd name="T93" fmla="*/ 0 h 38"/>
                <a:gd name="T94" fmla="*/ 2906 w 4093"/>
                <a:gd name="T95" fmla="*/ 22 h 38"/>
                <a:gd name="T96" fmla="*/ 3041 w 4093"/>
                <a:gd name="T97" fmla="*/ 0 h 38"/>
                <a:gd name="T98" fmla="*/ 3086 w 4093"/>
                <a:gd name="T99" fmla="*/ 22 h 38"/>
                <a:gd name="T100" fmla="*/ 3223 w 4093"/>
                <a:gd name="T101" fmla="*/ 0 h 38"/>
                <a:gd name="T102" fmla="*/ 3268 w 4093"/>
                <a:gd name="T103" fmla="*/ 22 h 38"/>
                <a:gd name="T104" fmla="*/ 3358 w 4093"/>
                <a:gd name="T105" fmla="*/ 0 h 38"/>
                <a:gd name="T106" fmla="*/ 3449 w 4093"/>
                <a:gd name="T107" fmla="*/ 22 h 38"/>
                <a:gd name="T108" fmla="*/ 3540 w 4093"/>
                <a:gd name="T109" fmla="*/ 0 h 38"/>
                <a:gd name="T110" fmla="*/ 3585 w 4093"/>
                <a:gd name="T111" fmla="*/ 22 h 38"/>
                <a:gd name="T112" fmla="*/ 3720 w 4093"/>
                <a:gd name="T113" fmla="*/ 0 h 38"/>
                <a:gd name="T114" fmla="*/ 3765 w 4093"/>
                <a:gd name="T115" fmla="*/ 22 h 38"/>
                <a:gd name="T116" fmla="*/ 3902 w 4093"/>
                <a:gd name="T117" fmla="*/ 0 h 38"/>
                <a:gd name="T118" fmla="*/ 3947 w 4093"/>
                <a:gd name="T119" fmla="*/ 22 h 38"/>
                <a:gd name="T120" fmla="*/ 4037 w 4093"/>
                <a:gd name="T121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093" h="38">
                  <a:moveTo>
                    <a:pt x="0" y="0"/>
                  </a:moveTo>
                  <a:lnTo>
                    <a:pt x="4093" y="0"/>
                  </a:lnTo>
                  <a:moveTo>
                    <a:pt x="9" y="0"/>
                  </a:moveTo>
                  <a:lnTo>
                    <a:pt x="9" y="38"/>
                  </a:lnTo>
                  <a:moveTo>
                    <a:pt x="235" y="0"/>
                  </a:moveTo>
                  <a:lnTo>
                    <a:pt x="235" y="38"/>
                  </a:lnTo>
                  <a:moveTo>
                    <a:pt x="462" y="0"/>
                  </a:moveTo>
                  <a:lnTo>
                    <a:pt x="462" y="38"/>
                  </a:lnTo>
                  <a:moveTo>
                    <a:pt x="688" y="0"/>
                  </a:moveTo>
                  <a:lnTo>
                    <a:pt x="688" y="38"/>
                  </a:lnTo>
                  <a:moveTo>
                    <a:pt x="914" y="0"/>
                  </a:moveTo>
                  <a:lnTo>
                    <a:pt x="914" y="38"/>
                  </a:lnTo>
                  <a:moveTo>
                    <a:pt x="1141" y="0"/>
                  </a:moveTo>
                  <a:lnTo>
                    <a:pt x="1141" y="38"/>
                  </a:lnTo>
                  <a:moveTo>
                    <a:pt x="1367" y="0"/>
                  </a:moveTo>
                  <a:lnTo>
                    <a:pt x="1367" y="38"/>
                  </a:lnTo>
                  <a:moveTo>
                    <a:pt x="1593" y="0"/>
                  </a:moveTo>
                  <a:lnTo>
                    <a:pt x="1593" y="38"/>
                  </a:lnTo>
                  <a:moveTo>
                    <a:pt x="1820" y="0"/>
                  </a:moveTo>
                  <a:lnTo>
                    <a:pt x="1820" y="38"/>
                  </a:lnTo>
                  <a:moveTo>
                    <a:pt x="2046" y="0"/>
                  </a:moveTo>
                  <a:lnTo>
                    <a:pt x="2046" y="38"/>
                  </a:lnTo>
                  <a:moveTo>
                    <a:pt x="2272" y="0"/>
                  </a:moveTo>
                  <a:lnTo>
                    <a:pt x="2272" y="38"/>
                  </a:lnTo>
                  <a:moveTo>
                    <a:pt x="2499" y="0"/>
                  </a:moveTo>
                  <a:lnTo>
                    <a:pt x="2499" y="38"/>
                  </a:lnTo>
                  <a:moveTo>
                    <a:pt x="2725" y="0"/>
                  </a:moveTo>
                  <a:lnTo>
                    <a:pt x="2725" y="38"/>
                  </a:lnTo>
                  <a:moveTo>
                    <a:pt x="2951" y="0"/>
                  </a:moveTo>
                  <a:lnTo>
                    <a:pt x="2951" y="38"/>
                  </a:lnTo>
                  <a:moveTo>
                    <a:pt x="3178" y="0"/>
                  </a:moveTo>
                  <a:lnTo>
                    <a:pt x="3178" y="38"/>
                  </a:lnTo>
                  <a:moveTo>
                    <a:pt x="3404" y="0"/>
                  </a:moveTo>
                  <a:lnTo>
                    <a:pt x="3404" y="38"/>
                  </a:lnTo>
                  <a:moveTo>
                    <a:pt x="3630" y="0"/>
                  </a:moveTo>
                  <a:lnTo>
                    <a:pt x="3630" y="38"/>
                  </a:lnTo>
                  <a:moveTo>
                    <a:pt x="3857" y="0"/>
                  </a:moveTo>
                  <a:lnTo>
                    <a:pt x="3857" y="38"/>
                  </a:lnTo>
                  <a:moveTo>
                    <a:pt x="4083" y="0"/>
                  </a:moveTo>
                  <a:lnTo>
                    <a:pt x="4083" y="38"/>
                  </a:lnTo>
                  <a:moveTo>
                    <a:pt x="55" y="0"/>
                  </a:moveTo>
                  <a:lnTo>
                    <a:pt x="55" y="22"/>
                  </a:lnTo>
                  <a:moveTo>
                    <a:pt x="100" y="0"/>
                  </a:moveTo>
                  <a:lnTo>
                    <a:pt x="100" y="22"/>
                  </a:lnTo>
                  <a:moveTo>
                    <a:pt x="145" y="0"/>
                  </a:moveTo>
                  <a:lnTo>
                    <a:pt x="145" y="22"/>
                  </a:lnTo>
                  <a:moveTo>
                    <a:pt x="190" y="0"/>
                  </a:moveTo>
                  <a:lnTo>
                    <a:pt x="190" y="22"/>
                  </a:lnTo>
                  <a:moveTo>
                    <a:pt x="280" y="0"/>
                  </a:moveTo>
                  <a:lnTo>
                    <a:pt x="280" y="22"/>
                  </a:lnTo>
                  <a:moveTo>
                    <a:pt x="325" y="0"/>
                  </a:moveTo>
                  <a:lnTo>
                    <a:pt x="325" y="22"/>
                  </a:lnTo>
                  <a:moveTo>
                    <a:pt x="370" y="0"/>
                  </a:moveTo>
                  <a:lnTo>
                    <a:pt x="370" y="22"/>
                  </a:lnTo>
                  <a:moveTo>
                    <a:pt x="416" y="0"/>
                  </a:moveTo>
                  <a:lnTo>
                    <a:pt x="416" y="22"/>
                  </a:lnTo>
                  <a:moveTo>
                    <a:pt x="507" y="0"/>
                  </a:moveTo>
                  <a:lnTo>
                    <a:pt x="507" y="22"/>
                  </a:lnTo>
                  <a:moveTo>
                    <a:pt x="552" y="0"/>
                  </a:moveTo>
                  <a:lnTo>
                    <a:pt x="552" y="22"/>
                  </a:lnTo>
                  <a:moveTo>
                    <a:pt x="597" y="0"/>
                  </a:moveTo>
                  <a:lnTo>
                    <a:pt x="597" y="22"/>
                  </a:lnTo>
                  <a:moveTo>
                    <a:pt x="642" y="0"/>
                  </a:moveTo>
                  <a:lnTo>
                    <a:pt x="642" y="22"/>
                  </a:lnTo>
                  <a:moveTo>
                    <a:pt x="734" y="0"/>
                  </a:moveTo>
                  <a:lnTo>
                    <a:pt x="734" y="22"/>
                  </a:lnTo>
                  <a:moveTo>
                    <a:pt x="779" y="0"/>
                  </a:moveTo>
                  <a:lnTo>
                    <a:pt x="779" y="22"/>
                  </a:lnTo>
                  <a:moveTo>
                    <a:pt x="824" y="0"/>
                  </a:moveTo>
                  <a:lnTo>
                    <a:pt x="824" y="22"/>
                  </a:lnTo>
                  <a:moveTo>
                    <a:pt x="869" y="0"/>
                  </a:moveTo>
                  <a:lnTo>
                    <a:pt x="869" y="22"/>
                  </a:lnTo>
                  <a:moveTo>
                    <a:pt x="959" y="0"/>
                  </a:moveTo>
                  <a:lnTo>
                    <a:pt x="959" y="22"/>
                  </a:lnTo>
                  <a:moveTo>
                    <a:pt x="1004" y="0"/>
                  </a:moveTo>
                  <a:lnTo>
                    <a:pt x="1004" y="22"/>
                  </a:lnTo>
                  <a:moveTo>
                    <a:pt x="1049" y="0"/>
                  </a:moveTo>
                  <a:lnTo>
                    <a:pt x="1049" y="22"/>
                  </a:lnTo>
                  <a:moveTo>
                    <a:pt x="1094" y="0"/>
                  </a:moveTo>
                  <a:lnTo>
                    <a:pt x="1094" y="22"/>
                  </a:lnTo>
                  <a:moveTo>
                    <a:pt x="1186" y="0"/>
                  </a:moveTo>
                  <a:lnTo>
                    <a:pt x="1186" y="22"/>
                  </a:lnTo>
                  <a:moveTo>
                    <a:pt x="1231" y="0"/>
                  </a:moveTo>
                  <a:lnTo>
                    <a:pt x="1231" y="22"/>
                  </a:lnTo>
                  <a:moveTo>
                    <a:pt x="1276" y="0"/>
                  </a:moveTo>
                  <a:lnTo>
                    <a:pt x="1276" y="22"/>
                  </a:lnTo>
                  <a:moveTo>
                    <a:pt x="1321" y="0"/>
                  </a:moveTo>
                  <a:lnTo>
                    <a:pt x="1321" y="22"/>
                  </a:lnTo>
                  <a:moveTo>
                    <a:pt x="1413" y="0"/>
                  </a:moveTo>
                  <a:lnTo>
                    <a:pt x="1413" y="22"/>
                  </a:lnTo>
                  <a:moveTo>
                    <a:pt x="1458" y="0"/>
                  </a:moveTo>
                  <a:lnTo>
                    <a:pt x="1458" y="22"/>
                  </a:lnTo>
                  <a:moveTo>
                    <a:pt x="1503" y="0"/>
                  </a:moveTo>
                  <a:lnTo>
                    <a:pt x="1503" y="22"/>
                  </a:lnTo>
                  <a:moveTo>
                    <a:pt x="1548" y="0"/>
                  </a:moveTo>
                  <a:lnTo>
                    <a:pt x="1548" y="22"/>
                  </a:lnTo>
                  <a:moveTo>
                    <a:pt x="1638" y="0"/>
                  </a:moveTo>
                  <a:lnTo>
                    <a:pt x="1638" y="22"/>
                  </a:lnTo>
                  <a:moveTo>
                    <a:pt x="1683" y="0"/>
                  </a:moveTo>
                  <a:lnTo>
                    <a:pt x="1683" y="22"/>
                  </a:lnTo>
                  <a:moveTo>
                    <a:pt x="1728" y="0"/>
                  </a:moveTo>
                  <a:lnTo>
                    <a:pt x="1728" y="22"/>
                  </a:lnTo>
                  <a:moveTo>
                    <a:pt x="1773" y="0"/>
                  </a:moveTo>
                  <a:lnTo>
                    <a:pt x="1773" y="22"/>
                  </a:lnTo>
                  <a:moveTo>
                    <a:pt x="1865" y="0"/>
                  </a:moveTo>
                  <a:lnTo>
                    <a:pt x="1865" y="22"/>
                  </a:lnTo>
                  <a:moveTo>
                    <a:pt x="1910" y="0"/>
                  </a:moveTo>
                  <a:lnTo>
                    <a:pt x="1910" y="22"/>
                  </a:lnTo>
                  <a:moveTo>
                    <a:pt x="1955" y="0"/>
                  </a:moveTo>
                  <a:lnTo>
                    <a:pt x="1955" y="22"/>
                  </a:lnTo>
                  <a:moveTo>
                    <a:pt x="2000" y="0"/>
                  </a:moveTo>
                  <a:lnTo>
                    <a:pt x="2000" y="22"/>
                  </a:lnTo>
                  <a:moveTo>
                    <a:pt x="2091" y="0"/>
                  </a:moveTo>
                  <a:lnTo>
                    <a:pt x="2091" y="22"/>
                  </a:lnTo>
                  <a:moveTo>
                    <a:pt x="2137" y="0"/>
                  </a:moveTo>
                  <a:lnTo>
                    <a:pt x="2137" y="22"/>
                  </a:lnTo>
                  <a:moveTo>
                    <a:pt x="2182" y="0"/>
                  </a:moveTo>
                  <a:lnTo>
                    <a:pt x="2182" y="22"/>
                  </a:lnTo>
                  <a:moveTo>
                    <a:pt x="2227" y="0"/>
                  </a:moveTo>
                  <a:lnTo>
                    <a:pt x="2227" y="22"/>
                  </a:lnTo>
                  <a:moveTo>
                    <a:pt x="2317" y="0"/>
                  </a:moveTo>
                  <a:lnTo>
                    <a:pt x="2317" y="22"/>
                  </a:lnTo>
                  <a:moveTo>
                    <a:pt x="2362" y="0"/>
                  </a:moveTo>
                  <a:lnTo>
                    <a:pt x="2362" y="22"/>
                  </a:lnTo>
                  <a:moveTo>
                    <a:pt x="2407" y="0"/>
                  </a:moveTo>
                  <a:lnTo>
                    <a:pt x="2407" y="22"/>
                  </a:lnTo>
                  <a:moveTo>
                    <a:pt x="2452" y="0"/>
                  </a:moveTo>
                  <a:lnTo>
                    <a:pt x="2452" y="22"/>
                  </a:lnTo>
                  <a:moveTo>
                    <a:pt x="2544" y="0"/>
                  </a:moveTo>
                  <a:lnTo>
                    <a:pt x="2544" y="22"/>
                  </a:lnTo>
                  <a:moveTo>
                    <a:pt x="2589" y="0"/>
                  </a:moveTo>
                  <a:lnTo>
                    <a:pt x="2589" y="22"/>
                  </a:lnTo>
                  <a:moveTo>
                    <a:pt x="2634" y="0"/>
                  </a:moveTo>
                  <a:lnTo>
                    <a:pt x="2634" y="22"/>
                  </a:lnTo>
                  <a:moveTo>
                    <a:pt x="2679" y="0"/>
                  </a:moveTo>
                  <a:lnTo>
                    <a:pt x="2679" y="22"/>
                  </a:lnTo>
                  <a:moveTo>
                    <a:pt x="2770" y="0"/>
                  </a:moveTo>
                  <a:lnTo>
                    <a:pt x="2770" y="22"/>
                  </a:lnTo>
                  <a:moveTo>
                    <a:pt x="2816" y="0"/>
                  </a:moveTo>
                  <a:lnTo>
                    <a:pt x="2816" y="22"/>
                  </a:lnTo>
                  <a:moveTo>
                    <a:pt x="2861" y="0"/>
                  </a:moveTo>
                  <a:lnTo>
                    <a:pt x="2861" y="22"/>
                  </a:lnTo>
                  <a:moveTo>
                    <a:pt x="2906" y="0"/>
                  </a:moveTo>
                  <a:lnTo>
                    <a:pt x="2906" y="22"/>
                  </a:lnTo>
                  <a:moveTo>
                    <a:pt x="2996" y="0"/>
                  </a:moveTo>
                  <a:lnTo>
                    <a:pt x="2996" y="22"/>
                  </a:lnTo>
                  <a:moveTo>
                    <a:pt x="3041" y="0"/>
                  </a:moveTo>
                  <a:lnTo>
                    <a:pt x="3041" y="22"/>
                  </a:lnTo>
                  <a:moveTo>
                    <a:pt x="3086" y="0"/>
                  </a:moveTo>
                  <a:lnTo>
                    <a:pt x="3086" y="22"/>
                  </a:lnTo>
                  <a:moveTo>
                    <a:pt x="3131" y="0"/>
                  </a:moveTo>
                  <a:lnTo>
                    <a:pt x="3131" y="22"/>
                  </a:lnTo>
                  <a:moveTo>
                    <a:pt x="3223" y="0"/>
                  </a:moveTo>
                  <a:lnTo>
                    <a:pt x="3223" y="22"/>
                  </a:lnTo>
                  <a:moveTo>
                    <a:pt x="3268" y="0"/>
                  </a:moveTo>
                  <a:lnTo>
                    <a:pt x="3268" y="22"/>
                  </a:lnTo>
                  <a:moveTo>
                    <a:pt x="3313" y="0"/>
                  </a:moveTo>
                  <a:lnTo>
                    <a:pt x="3313" y="22"/>
                  </a:lnTo>
                  <a:moveTo>
                    <a:pt x="3358" y="0"/>
                  </a:moveTo>
                  <a:lnTo>
                    <a:pt x="3358" y="22"/>
                  </a:lnTo>
                  <a:moveTo>
                    <a:pt x="3449" y="0"/>
                  </a:moveTo>
                  <a:lnTo>
                    <a:pt x="3449" y="22"/>
                  </a:lnTo>
                  <a:moveTo>
                    <a:pt x="3495" y="0"/>
                  </a:moveTo>
                  <a:lnTo>
                    <a:pt x="3495" y="22"/>
                  </a:lnTo>
                  <a:moveTo>
                    <a:pt x="3540" y="0"/>
                  </a:moveTo>
                  <a:lnTo>
                    <a:pt x="3540" y="22"/>
                  </a:lnTo>
                  <a:moveTo>
                    <a:pt x="3585" y="0"/>
                  </a:moveTo>
                  <a:lnTo>
                    <a:pt x="3585" y="22"/>
                  </a:lnTo>
                  <a:moveTo>
                    <a:pt x="3675" y="0"/>
                  </a:moveTo>
                  <a:lnTo>
                    <a:pt x="3675" y="22"/>
                  </a:lnTo>
                  <a:moveTo>
                    <a:pt x="3720" y="0"/>
                  </a:moveTo>
                  <a:lnTo>
                    <a:pt x="3720" y="22"/>
                  </a:lnTo>
                  <a:moveTo>
                    <a:pt x="3765" y="0"/>
                  </a:moveTo>
                  <a:lnTo>
                    <a:pt x="3765" y="22"/>
                  </a:lnTo>
                  <a:moveTo>
                    <a:pt x="3810" y="0"/>
                  </a:moveTo>
                  <a:lnTo>
                    <a:pt x="3810" y="22"/>
                  </a:lnTo>
                  <a:moveTo>
                    <a:pt x="3902" y="0"/>
                  </a:moveTo>
                  <a:lnTo>
                    <a:pt x="3902" y="22"/>
                  </a:lnTo>
                  <a:moveTo>
                    <a:pt x="3947" y="0"/>
                  </a:moveTo>
                  <a:lnTo>
                    <a:pt x="3947" y="22"/>
                  </a:lnTo>
                  <a:moveTo>
                    <a:pt x="3992" y="0"/>
                  </a:moveTo>
                  <a:lnTo>
                    <a:pt x="3992" y="22"/>
                  </a:lnTo>
                  <a:moveTo>
                    <a:pt x="4037" y="0"/>
                  </a:moveTo>
                  <a:lnTo>
                    <a:pt x="4037" y="22"/>
                  </a:lnTo>
                </a:path>
              </a:pathLst>
            </a:custGeom>
            <a:noFill/>
            <a:ln w="3175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ectangle 29"/>
            <p:cNvSpPr>
              <a:spLocks noChangeArrowheads="1"/>
            </p:cNvSpPr>
            <p:nvPr/>
          </p:nvSpPr>
          <p:spPr bwMode="auto">
            <a:xfrm>
              <a:off x="2682876" y="3539086"/>
              <a:ext cx="78548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0</a:t>
              </a:r>
              <a:endParaRPr kumimoji="0" lang="en-US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5" name="Rectangle 30"/>
            <p:cNvSpPr>
              <a:spLocks noChangeArrowheads="1"/>
            </p:cNvSpPr>
            <p:nvPr/>
          </p:nvSpPr>
          <p:spPr bwMode="auto">
            <a:xfrm>
              <a:off x="2593976" y="3013624"/>
              <a:ext cx="157094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25</a:t>
              </a:r>
              <a:endParaRPr kumimoji="0" lang="en-US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6" name="Rectangle 31"/>
            <p:cNvSpPr>
              <a:spLocks noChangeArrowheads="1"/>
            </p:cNvSpPr>
            <p:nvPr/>
          </p:nvSpPr>
          <p:spPr bwMode="auto">
            <a:xfrm>
              <a:off x="2593976" y="1964286"/>
              <a:ext cx="157094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75</a:t>
              </a:r>
              <a:endParaRPr kumimoji="0" lang="en-US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7" name="Rectangle 32"/>
            <p:cNvSpPr>
              <a:spLocks noChangeArrowheads="1"/>
            </p:cNvSpPr>
            <p:nvPr/>
          </p:nvSpPr>
          <p:spPr bwMode="auto">
            <a:xfrm>
              <a:off x="2503488" y="1440411"/>
              <a:ext cx="235642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100</a:t>
              </a:r>
              <a:endParaRPr kumimoji="0" lang="en-US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8" name="Freeform 33"/>
            <p:cNvSpPr>
              <a:spLocks noEditPoints="1"/>
            </p:cNvSpPr>
            <p:nvPr/>
          </p:nvSpPr>
          <p:spPr bwMode="auto">
            <a:xfrm>
              <a:off x="2792413" y="1522961"/>
              <a:ext cx="60325" cy="2130425"/>
            </a:xfrm>
            <a:custGeom>
              <a:avLst/>
              <a:gdLst>
                <a:gd name="T0" fmla="*/ 38 w 38"/>
                <a:gd name="T1" fmla="*/ 1342 h 1342"/>
                <a:gd name="T2" fmla="*/ 38 w 38"/>
                <a:gd name="T3" fmla="*/ 0 h 1342"/>
                <a:gd name="T4" fmla="*/ 38 w 38"/>
                <a:gd name="T5" fmla="*/ 1332 h 1342"/>
                <a:gd name="T6" fmla="*/ 0 w 38"/>
                <a:gd name="T7" fmla="*/ 1332 h 1342"/>
                <a:gd name="T8" fmla="*/ 38 w 38"/>
                <a:gd name="T9" fmla="*/ 1001 h 1342"/>
                <a:gd name="T10" fmla="*/ 0 w 38"/>
                <a:gd name="T11" fmla="*/ 1001 h 1342"/>
                <a:gd name="T12" fmla="*/ 38 w 38"/>
                <a:gd name="T13" fmla="*/ 340 h 1342"/>
                <a:gd name="T14" fmla="*/ 0 w 38"/>
                <a:gd name="T15" fmla="*/ 340 h 1342"/>
                <a:gd name="T16" fmla="*/ 38 w 38"/>
                <a:gd name="T17" fmla="*/ 10 h 1342"/>
                <a:gd name="T18" fmla="*/ 0 w 38"/>
                <a:gd name="T19" fmla="*/ 10 h 1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" h="1342">
                  <a:moveTo>
                    <a:pt x="38" y="1342"/>
                  </a:moveTo>
                  <a:lnTo>
                    <a:pt x="38" y="0"/>
                  </a:lnTo>
                  <a:moveTo>
                    <a:pt x="38" y="1332"/>
                  </a:moveTo>
                  <a:lnTo>
                    <a:pt x="0" y="1332"/>
                  </a:lnTo>
                  <a:moveTo>
                    <a:pt x="38" y="1001"/>
                  </a:moveTo>
                  <a:lnTo>
                    <a:pt x="0" y="1001"/>
                  </a:lnTo>
                  <a:moveTo>
                    <a:pt x="38" y="340"/>
                  </a:moveTo>
                  <a:lnTo>
                    <a:pt x="0" y="340"/>
                  </a:lnTo>
                  <a:moveTo>
                    <a:pt x="38" y="10"/>
                  </a:moveTo>
                  <a:lnTo>
                    <a:pt x="0" y="10"/>
                  </a:lnTo>
                </a:path>
              </a:pathLst>
            </a:custGeom>
            <a:noFill/>
            <a:ln w="3175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Line 34"/>
            <p:cNvSpPr>
              <a:spLocks noChangeShapeType="1"/>
            </p:cNvSpPr>
            <p:nvPr/>
          </p:nvSpPr>
          <p:spPr bwMode="auto">
            <a:xfrm flipH="1">
              <a:off x="2792413" y="2588174"/>
              <a:ext cx="60325" cy="0"/>
            </a:xfrm>
            <a:prstGeom prst="line">
              <a:avLst/>
            </a:prstGeom>
            <a:noFill/>
            <a:ln w="3175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Freeform 35"/>
            <p:cNvSpPr>
              <a:spLocks/>
            </p:cNvSpPr>
            <p:nvPr/>
          </p:nvSpPr>
          <p:spPr bwMode="auto">
            <a:xfrm>
              <a:off x="2852738" y="1538836"/>
              <a:ext cx="5964238" cy="2098675"/>
            </a:xfrm>
            <a:custGeom>
              <a:avLst/>
              <a:gdLst>
                <a:gd name="T0" fmla="*/ 0 w 3757"/>
                <a:gd name="T1" fmla="*/ 0 h 1322"/>
                <a:gd name="T2" fmla="*/ 0 w 3757"/>
                <a:gd name="T3" fmla="*/ 0 h 1322"/>
                <a:gd name="T4" fmla="*/ 0 w 3757"/>
                <a:gd name="T5" fmla="*/ 0 h 1322"/>
                <a:gd name="T6" fmla="*/ 0 w 3757"/>
                <a:gd name="T7" fmla="*/ 0 h 1322"/>
                <a:gd name="T8" fmla="*/ 498 w 3757"/>
                <a:gd name="T9" fmla="*/ 0 h 1322"/>
                <a:gd name="T10" fmla="*/ 498 w 3757"/>
                <a:gd name="T11" fmla="*/ 661 h 1322"/>
                <a:gd name="T12" fmla="*/ 498 w 3757"/>
                <a:gd name="T13" fmla="*/ 661 h 1322"/>
                <a:gd name="T14" fmla="*/ 588 w 3757"/>
                <a:gd name="T15" fmla="*/ 661 h 1322"/>
                <a:gd name="T16" fmla="*/ 588 w 3757"/>
                <a:gd name="T17" fmla="*/ 826 h 1322"/>
                <a:gd name="T18" fmla="*/ 588 w 3757"/>
                <a:gd name="T19" fmla="*/ 826 h 1322"/>
                <a:gd name="T20" fmla="*/ 2173 w 3757"/>
                <a:gd name="T21" fmla="*/ 826 h 1322"/>
                <a:gd name="T22" fmla="*/ 2173 w 3757"/>
                <a:gd name="T23" fmla="*/ 991 h 1322"/>
                <a:gd name="T24" fmla="*/ 2173 w 3757"/>
                <a:gd name="T25" fmla="*/ 991 h 1322"/>
                <a:gd name="T26" fmla="*/ 3757 w 3757"/>
                <a:gd name="T27" fmla="*/ 991 h 1322"/>
                <a:gd name="T28" fmla="*/ 3757 w 3757"/>
                <a:gd name="T29" fmla="*/ 1322 h 1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757" h="1322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98" y="0"/>
                  </a:lnTo>
                  <a:lnTo>
                    <a:pt x="498" y="661"/>
                  </a:lnTo>
                  <a:lnTo>
                    <a:pt x="498" y="661"/>
                  </a:lnTo>
                  <a:lnTo>
                    <a:pt x="588" y="661"/>
                  </a:lnTo>
                  <a:lnTo>
                    <a:pt x="588" y="826"/>
                  </a:lnTo>
                  <a:lnTo>
                    <a:pt x="588" y="826"/>
                  </a:lnTo>
                  <a:lnTo>
                    <a:pt x="2173" y="826"/>
                  </a:lnTo>
                  <a:lnTo>
                    <a:pt x="2173" y="991"/>
                  </a:lnTo>
                  <a:lnTo>
                    <a:pt x="2173" y="991"/>
                  </a:lnTo>
                  <a:lnTo>
                    <a:pt x="3757" y="991"/>
                  </a:lnTo>
                  <a:lnTo>
                    <a:pt x="3757" y="1322"/>
                  </a:lnTo>
                </a:path>
              </a:pathLst>
            </a:custGeom>
            <a:noFill/>
            <a:ln w="20638" cap="flat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Line 36"/>
            <p:cNvSpPr>
              <a:spLocks noChangeShapeType="1"/>
            </p:cNvSpPr>
            <p:nvPr/>
          </p:nvSpPr>
          <p:spPr bwMode="auto">
            <a:xfrm>
              <a:off x="3643313" y="2545311"/>
              <a:ext cx="0" cy="42863"/>
            </a:xfrm>
            <a:prstGeom prst="line">
              <a:avLst/>
            </a:prstGeom>
            <a:noFill/>
            <a:ln w="20638" cap="flat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Line 37"/>
            <p:cNvSpPr>
              <a:spLocks noChangeShapeType="1"/>
            </p:cNvSpPr>
            <p:nvPr/>
          </p:nvSpPr>
          <p:spPr bwMode="auto">
            <a:xfrm>
              <a:off x="3786188" y="2808836"/>
              <a:ext cx="0" cy="41275"/>
            </a:xfrm>
            <a:prstGeom prst="line">
              <a:avLst/>
            </a:prstGeom>
            <a:noFill/>
            <a:ln w="20638" cap="flat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Line 38"/>
            <p:cNvSpPr>
              <a:spLocks noChangeShapeType="1"/>
            </p:cNvSpPr>
            <p:nvPr/>
          </p:nvSpPr>
          <p:spPr bwMode="auto">
            <a:xfrm>
              <a:off x="6302376" y="3070774"/>
              <a:ext cx="0" cy="41275"/>
            </a:xfrm>
            <a:prstGeom prst="line">
              <a:avLst/>
            </a:prstGeom>
            <a:noFill/>
            <a:ln w="20638" cap="flat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Line 39"/>
            <p:cNvSpPr>
              <a:spLocks noChangeShapeType="1"/>
            </p:cNvSpPr>
            <p:nvPr/>
          </p:nvSpPr>
          <p:spPr bwMode="auto">
            <a:xfrm>
              <a:off x="8816976" y="3594649"/>
              <a:ext cx="0" cy="42863"/>
            </a:xfrm>
            <a:prstGeom prst="line">
              <a:avLst/>
            </a:prstGeom>
            <a:noFill/>
            <a:ln w="20638" cap="flat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Freeform 40"/>
            <p:cNvSpPr>
              <a:spLocks/>
            </p:cNvSpPr>
            <p:nvPr/>
          </p:nvSpPr>
          <p:spPr bwMode="auto">
            <a:xfrm>
              <a:off x="2852738" y="1538836"/>
              <a:ext cx="5964238" cy="2098675"/>
            </a:xfrm>
            <a:custGeom>
              <a:avLst/>
              <a:gdLst>
                <a:gd name="T0" fmla="*/ 0 w 3757"/>
                <a:gd name="T1" fmla="*/ 0 h 1322"/>
                <a:gd name="T2" fmla="*/ 0 w 3757"/>
                <a:gd name="T3" fmla="*/ 0 h 1322"/>
                <a:gd name="T4" fmla="*/ 0 w 3757"/>
                <a:gd name="T5" fmla="*/ 0 h 1322"/>
                <a:gd name="T6" fmla="*/ 0 w 3757"/>
                <a:gd name="T7" fmla="*/ 0 h 1322"/>
                <a:gd name="T8" fmla="*/ 770 w 3757"/>
                <a:gd name="T9" fmla="*/ 0 h 1322"/>
                <a:gd name="T10" fmla="*/ 770 w 3757"/>
                <a:gd name="T11" fmla="*/ 147 h 1322"/>
                <a:gd name="T12" fmla="*/ 770 w 3757"/>
                <a:gd name="T13" fmla="*/ 147 h 1322"/>
                <a:gd name="T14" fmla="*/ 1720 w 3757"/>
                <a:gd name="T15" fmla="*/ 147 h 1322"/>
                <a:gd name="T16" fmla="*/ 1720 w 3757"/>
                <a:gd name="T17" fmla="*/ 294 h 1322"/>
                <a:gd name="T18" fmla="*/ 1720 w 3757"/>
                <a:gd name="T19" fmla="*/ 294 h 1322"/>
                <a:gd name="T20" fmla="*/ 2173 w 3757"/>
                <a:gd name="T21" fmla="*/ 294 h 1322"/>
                <a:gd name="T22" fmla="*/ 2173 w 3757"/>
                <a:gd name="T23" fmla="*/ 588 h 1322"/>
                <a:gd name="T24" fmla="*/ 2173 w 3757"/>
                <a:gd name="T25" fmla="*/ 588 h 1322"/>
                <a:gd name="T26" fmla="*/ 2807 w 3757"/>
                <a:gd name="T27" fmla="*/ 588 h 1322"/>
                <a:gd name="T28" fmla="*/ 2807 w 3757"/>
                <a:gd name="T29" fmla="*/ 735 h 1322"/>
                <a:gd name="T30" fmla="*/ 2807 w 3757"/>
                <a:gd name="T31" fmla="*/ 735 h 1322"/>
                <a:gd name="T32" fmla="*/ 3304 w 3757"/>
                <a:gd name="T33" fmla="*/ 735 h 1322"/>
                <a:gd name="T34" fmla="*/ 3304 w 3757"/>
                <a:gd name="T35" fmla="*/ 882 h 1322"/>
                <a:gd name="T36" fmla="*/ 3304 w 3757"/>
                <a:gd name="T37" fmla="*/ 882 h 1322"/>
                <a:gd name="T38" fmla="*/ 3757 w 3757"/>
                <a:gd name="T39" fmla="*/ 882 h 1322"/>
                <a:gd name="T40" fmla="*/ 3757 w 3757"/>
                <a:gd name="T41" fmla="*/ 1322 h 1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757" h="1322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0" y="0"/>
                  </a:lnTo>
                  <a:lnTo>
                    <a:pt x="770" y="147"/>
                  </a:lnTo>
                  <a:lnTo>
                    <a:pt x="770" y="147"/>
                  </a:lnTo>
                  <a:lnTo>
                    <a:pt x="1720" y="147"/>
                  </a:lnTo>
                  <a:lnTo>
                    <a:pt x="1720" y="294"/>
                  </a:lnTo>
                  <a:lnTo>
                    <a:pt x="1720" y="294"/>
                  </a:lnTo>
                  <a:lnTo>
                    <a:pt x="2173" y="294"/>
                  </a:lnTo>
                  <a:lnTo>
                    <a:pt x="2173" y="588"/>
                  </a:lnTo>
                  <a:lnTo>
                    <a:pt x="2173" y="588"/>
                  </a:lnTo>
                  <a:lnTo>
                    <a:pt x="2807" y="588"/>
                  </a:lnTo>
                  <a:lnTo>
                    <a:pt x="2807" y="735"/>
                  </a:lnTo>
                  <a:lnTo>
                    <a:pt x="2807" y="735"/>
                  </a:lnTo>
                  <a:lnTo>
                    <a:pt x="3304" y="735"/>
                  </a:lnTo>
                  <a:lnTo>
                    <a:pt x="3304" y="882"/>
                  </a:lnTo>
                  <a:lnTo>
                    <a:pt x="3304" y="882"/>
                  </a:lnTo>
                  <a:lnTo>
                    <a:pt x="3757" y="882"/>
                  </a:lnTo>
                  <a:lnTo>
                    <a:pt x="3757" y="1322"/>
                  </a:lnTo>
                </a:path>
              </a:pathLst>
            </a:custGeom>
            <a:noFill/>
            <a:ln w="20638" cap="flat">
              <a:solidFill>
                <a:srgbClr val="008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Line 41"/>
            <p:cNvSpPr>
              <a:spLocks noChangeShapeType="1"/>
            </p:cNvSpPr>
            <p:nvPr/>
          </p:nvSpPr>
          <p:spPr bwMode="auto">
            <a:xfrm>
              <a:off x="4075113" y="1730924"/>
              <a:ext cx="0" cy="41275"/>
            </a:xfrm>
            <a:prstGeom prst="line">
              <a:avLst/>
            </a:prstGeom>
            <a:noFill/>
            <a:ln w="20638" cap="flat">
              <a:solidFill>
                <a:srgbClr val="008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Line 42"/>
            <p:cNvSpPr>
              <a:spLocks noChangeShapeType="1"/>
            </p:cNvSpPr>
            <p:nvPr/>
          </p:nvSpPr>
          <p:spPr bwMode="auto">
            <a:xfrm>
              <a:off x="5583238" y="1962699"/>
              <a:ext cx="0" cy="42863"/>
            </a:xfrm>
            <a:prstGeom prst="line">
              <a:avLst/>
            </a:prstGeom>
            <a:noFill/>
            <a:ln w="20638" cap="flat">
              <a:solidFill>
                <a:srgbClr val="008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Line 43"/>
            <p:cNvSpPr>
              <a:spLocks noChangeShapeType="1"/>
            </p:cNvSpPr>
            <p:nvPr/>
          </p:nvSpPr>
          <p:spPr bwMode="auto">
            <a:xfrm>
              <a:off x="6302376" y="2431011"/>
              <a:ext cx="0" cy="41275"/>
            </a:xfrm>
            <a:prstGeom prst="line">
              <a:avLst/>
            </a:prstGeom>
            <a:noFill/>
            <a:ln w="20638" cap="flat">
              <a:solidFill>
                <a:srgbClr val="008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Line 44"/>
            <p:cNvSpPr>
              <a:spLocks noChangeShapeType="1"/>
            </p:cNvSpPr>
            <p:nvPr/>
          </p:nvSpPr>
          <p:spPr bwMode="auto">
            <a:xfrm>
              <a:off x="7308851" y="2662786"/>
              <a:ext cx="0" cy="42863"/>
            </a:xfrm>
            <a:prstGeom prst="line">
              <a:avLst/>
            </a:prstGeom>
            <a:noFill/>
            <a:ln w="20638" cap="flat">
              <a:solidFill>
                <a:srgbClr val="008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Line 45"/>
            <p:cNvSpPr>
              <a:spLocks noChangeShapeType="1"/>
            </p:cNvSpPr>
            <p:nvPr/>
          </p:nvSpPr>
          <p:spPr bwMode="auto">
            <a:xfrm>
              <a:off x="8097838" y="2897736"/>
              <a:ext cx="0" cy="41275"/>
            </a:xfrm>
            <a:prstGeom prst="line">
              <a:avLst/>
            </a:prstGeom>
            <a:noFill/>
            <a:ln w="20638" cap="flat">
              <a:solidFill>
                <a:srgbClr val="008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Line 46"/>
            <p:cNvSpPr>
              <a:spLocks noChangeShapeType="1"/>
            </p:cNvSpPr>
            <p:nvPr/>
          </p:nvSpPr>
          <p:spPr bwMode="auto">
            <a:xfrm>
              <a:off x="8816976" y="3594649"/>
              <a:ext cx="0" cy="42863"/>
            </a:xfrm>
            <a:prstGeom prst="line">
              <a:avLst/>
            </a:prstGeom>
            <a:noFill/>
            <a:ln w="20638" cap="flat">
              <a:solidFill>
                <a:srgbClr val="008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Freeform 47"/>
            <p:cNvSpPr>
              <a:spLocks/>
            </p:cNvSpPr>
            <p:nvPr/>
          </p:nvSpPr>
          <p:spPr bwMode="auto">
            <a:xfrm>
              <a:off x="2852738" y="1538836"/>
              <a:ext cx="5964238" cy="2098675"/>
            </a:xfrm>
            <a:custGeom>
              <a:avLst/>
              <a:gdLst>
                <a:gd name="T0" fmla="*/ 0 w 3757"/>
                <a:gd name="T1" fmla="*/ 0 h 1322"/>
                <a:gd name="T2" fmla="*/ 0 w 3757"/>
                <a:gd name="T3" fmla="*/ 0 h 1322"/>
                <a:gd name="T4" fmla="*/ 0 w 3757"/>
                <a:gd name="T5" fmla="*/ 0 h 1322"/>
                <a:gd name="T6" fmla="*/ 0 w 3757"/>
                <a:gd name="T7" fmla="*/ 0 h 1322"/>
                <a:gd name="T8" fmla="*/ 1494 w 3757"/>
                <a:gd name="T9" fmla="*/ 0 h 1322"/>
                <a:gd name="T10" fmla="*/ 1494 w 3757"/>
                <a:gd name="T11" fmla="*/ 147 h 1322"/>
                <a:gd name="T12" fmla="*/ 1494 w 3757"/>
                <a:gd name="T13" fmla="*/ 147 h 1322"/>
                <a:gd name="T14" fmla="*/ 1901 w 3757"/>
                <a:gd name="T15" fmla="*/ 147 h 1322"/>
                <a:gd name="T16" fmla="*/ 1901 w 3757"/>
                <a:gd name="T17" fmla="*/ 441 h 1322"/>
                <a:gd name="T18" fmla="*/ 1901 w 3757"/>
                <a:gd name="T19" fmla="*/ 441 h 1322"/>
                <a:gd name="T20" fmla="*/ 2173 w 3757"/>
                <a:gd name="T21" fmla="*/ 441 h 1322"/>
                <a:gd name="T22" fmla="*/ 2173 w 3757"/>
                <a:gd name="T23" fmla="*/ 735 h 1322"/>
                <a:gd name="T24" fmla="*/ 2173 w 3757"/>
                <a:gd name="T25" fmla="*/ 735 h 1322"/>
                <a:gd name="T26" fmla="*/ 2490 w 3757"/>
                <a:gd name="T27" fmla="*/ 735 h 1322"/>
                <a:gd name="T28" fmla="*/ 2490 w 3757"/>
                <a:gd name="T29" fmla="*/ 882 h 1322"/>
                <a:gd name="T30" fmla="*/ 2490 w 3757"/>
                <a:gd name="T31" fmla="*/ 882 h 1322"/>
                <a:gd name="T32" fmla="*/ 3757 w 3757"/>
                <a:gd name="T33" fmla="*/ 882 h 1322"/>
                <a:gd name="T34" fmla="*/ 3757 w 3757"/>
                <a:gd name="T35" fmla="*/ 1322 h 1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757" h="1322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94" y="0"/>
                  </a:lnTo>
                  <a:lnTo>
                    <a:pt x="1494" y="147"/>
                  </a:lnTo>
                  <a:lnTo>
                    <a:pt x="1494" y="147"/>
                  </a:lnTo>
                  <a:lnTo>
                    <a:pt x="1901" y="147"/>
                  </a:lnTo>
                  <a:lnTo>
                    <a:pt x="1901" y="441"/>
                  </a:lnTo>
                  <a:lnTo>
                    <a:pt x="1901" y="441"/>
                  </a:lnTo>
                  <a:lnTo>
                    <a:pt x="2173" y="441"/>
                  </a:lnTo>
                  <a:lnTo>
                    <a:pt x="2173" y="735"/>
                  </a:lnTo>
                  <a:lnTo>
                    <a:pt x="2173" y="735"/>
                  </a:lnTo>
                  <a:lnTo>
                    <a:pt x="2490" y="735"/>
                  </a:lnTo>
                  <a:lnTo>
                    <a:pt x="2490" y="882"/>
                  </a:lnTo>
                  <a:lnTo>
                    <a:pt x="2490" y="882"/>
                  </a:lnTo>
                  <a:lnTo>
                    <a:pt x="3757" y="882"/>
                  </a:lnTo>
                  <a:lnTo>
                    <a:pt x="3757" y="1322"/>
                  </a:lnTo>
                </a:path>
              </a:pathLst>
            </a:custGeom>
            <a:noFill/>
            <a:ln w="2063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Line 48"/>
            <p:cNvSpPr>
              <a:spLocks noChangeShapeType="1"/>
            </p:cNvSpPr>
            <p:nvPr/>
          </p:nvSpPr>
          <p:spPr bwMode="auto">
            <a:xfrm>
              <a:off x="5224463" y="1730924"/>
              <a:ext cx="0" cy="41275"/>
            </a:xfrm>
            <a:prstGeom prst="line">
              <a:avLst/>
            </a:prstGeom>
            <a:noFill/>
            <a:ln w="2063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Line 49"/>
            <p:cNvSpPr>
              <a:spLocks noChangeShapeType="1"/>
            </p:cNvSpPr>
            <p:nvPr/>
          </p:nvSpPr>
          <p:spPr bwMode="auto">
            <a:xfrm>
              <a:off x="5870576" y="2197649"/>
              <a:ext cx="0" cy="41275"/>
            </a:xfrm>
            <a:prstGeom prst="line">
              <a:avLst/>
            </a:prstGeom>
            <a:noFill/>
            <a:ln w="2063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Line 50"/>
            <p:cNvSpPr>
              <a:spLocks noChangeShapeType="1"/>
            </p:cNvSpPr>
            <p:nvPr/>
          </p:nvSpPr>
          <p:spPr bwMode="auto">
            <a:xfrm>
              <a:off x="6302376" y="2662786"/>
              <a:ext cx="0" cy="42863"/>
            </a:xfrm>
            <a:prstGeom prst="line">
              <a:avLst/>
            </a:prstGeom>
            <a:noFill/>
            <a:ln w="2063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Line 51"/>
            <p:cNvSpPr>
              <a:spLocks noChangeShapeType="1"/>
            </p:cNvSpPr>
            <p:nvPr/>
          </p:nvSpPr>
          <p:spPr bwMode="auto">
            <a:xfrm>
              <a:off x="6805613" y="2897736"/>
              <a:ext cx="0" cy="41275"/>
            </a:xfrm>
            <a:prstGeom prst="line">
              <a:avLst/>
            </a:prstGeom>
            <a:noFill/>
            <a:ln w="2063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Line 52"/>
            <p:cNvSpPr>
              <a:spLocks noChangeShapeType="1"/>
            </p:cNvSpPr>
            <p:nvPr/>
          </p:nvSpPr>
          <p:spPr bwMode="auto">
            <a:xfrm>
              <a:off x="8816976" y="3594649"/>
              <a:ext cx="0" cy="42863"/>
            </a:xfrm>
            <a:prstGeom prst="line">
              <a:avLst/>
            </a:prstGeom>
            <a:noFill/>
            <a:ln w="2063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53"/>
            <p:cNvSpPr>
              <a:spLocks/>
            </p:cNvSpPr>
            <p:nvPr/>
          </p:nvSpPr>
          <p:spPr bwMode="auto">
            <a:xfrm>
              <a:off x="2852738" y="1538836"/>
              <a:ext cx="5964238" cy="2098675"/>
            </a:xfrm>
            <a:custGeom>
              <a:avLst/>
              <a:gdLst>
                <a:gd name="T0" fmla="*/ 0 w 3757"/>
                <a:gd name="T1" fmla="*/ 0 h 1322"/>
                <a:gd name="T2" fmla="*/ 0 w 3757"/>
                <a:gd name="T3" fmla="*/ 0 h 1322"/>
                <a:gd name="T4" fmla="*/ 0 w 3757"/>
                <a:gd name="T5" fmla="*/ 0 h 1322"/>
                <a:gd name="T6" fmla="*/ 0 w 3757"/>
                <a:gd name="T7" fmla="*/ 0 h 1322"/>
                <a:gd name="T8" fmla="*/ 1404 w 3757"/>
                <a:gd name="T9" fmla="*/ 0 h 1322"/>
                <a:gd name="T10" fmla="*/ 1404 w 3757"/>
                <a:gd name="T11" fmla="*/ 147 h 1322"/>
                <a:gd name="T12" fmla="*/ 1404 w 3757"/>
                <a:gd name="T13" fmla="*/ 147 h 1322"/>
                <a:gd name="T14" fmla="*/ 1720 w 3757"/>
                <a:gd name="T15" fmla="*/ 147 h 1322"/>
                <a:gd name="T16" fmla="*/ 1720 w 3757"/>
                <a:gd name="T17" fmla="*/ 294 h 1322"/>
                <a:gd name="T18" fmla="*/ 1720 w 3757"/>
                <a:gd name="T19" fmla="*/ 294 h 1322"/>
                <a:gd name="T20" fmla="*/ 2037 w 3757"/>
                <a:gd name="T21" fmla="*/ 294 h 1322"/>
                <a:gd name="T22" fmla="*/ 2037 w 3757"/>
                <a:gd name="T23" fmla="*/ 441 h 1322"/>
                <a:gd name="T24" fmla="*/ 2037 w 3757"/>
                <a:gd name="T25" fmla="*/ 441 h 1322"/>
                <a:gd name="T26" fmla="*/ 2173 w 3757"/>
                <a:gd name="T27" fmla="*/ 441 h 1322"/>
                <a:gd name="T28" fmla="*/ 2173 w 3757"/>
                <a:gd name="T29" fmla="*/ 735 h 1322"/>
                <a:gd name="T30" fmla="*/ 2173 w 3757"/>
                <a:gd name="T31" fmla="*/ 735 h 1322"/>
                <a:gd name="T32" fmla="*/ 2490 w 3757"/>
                <a:gd name="T33" fmla="*/ 735 h 1322"/>
                <a:gd name="T34" fmla="*/ 2490 w 3757"/>
                <a:gd name="T35" fmla="*/ 882 h 1322"/>
                <a:gd name="T36" fmla="*/ 2490 w 3757"/>
                <a:gd name="T37" fmla="*/ 882 h 1322"/>
                <a:gd name="T38" fmla="*/ 3757 w 3757"/>
                <a:gd name="T39" fmla="*/ 882 h 1322"/>
                <a:gd name="T40" fmla="*/ 3757 w 3757"/>
                <a:gd name="T41" fmla="*/ 1322 h 1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757" h="1322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04" y="0"/>
                  </a:lnTo>
                  <a:lnTo>
                    <a:pt x="1404" y="147"/>
                  </a:lnTo>
                  <a:lnTo>
                    <a:pt x="1404" y="147"/>
                  </a:lnTo>
                  <a:lnTo>
                    <a:pt x="1720" y="147"/>
                  </a:lnTo>
                  <a:lnTo>
                    <a:pt x="1720" y="294"/>
                  </a:lnTo>
                  <a:lnTo>
                    <a:pt x="1720" y="294"/>
                  </a:lnTo>
                  <a:lnTo>
                    <a:pt x="2037" y="294"/>
                  </a:lnTo>
                  <a:lnTo>
                    <a:pt x="2037" y="441"/>
                  </a:lnTo>
                  <a:lnTo>
                    <a:pt x="2037" y="441"/>
                  </a:lnTo>
                  <a:lnTo>
                    <a:pt x="2173" y="441"/>
                  </a:lnTo>
                  <a:lnTo>
                    <a:pt x="2173" y="735"/>
                  </a:lnTo>
                  <a:lnTo>
                    <a:pt x="2173" y="735"/>
                  </a:lnTo>
                  <a:lnTo>
                    <a:pt x="2490" y="735"/>
                  </a:lnTo>
                  <a:lnTo>
                    <a:pt x="2490" y="882"/>
                  </a:lnTo>
                  <a:lnTo>
                    <a:pt x="2490" y="882"/>
                  </a:lnTo>
                  <a:lnTo>
                    <a:pt x="3757" y="882"/>
                  </a:lnTo>
                  <a:lnTo>
                    <a:pt x="3757" y="1322"/>
                  </a:lnTo>
                </a:path>
              </a:pathLst>
            </a:custGeom>
            <a:noFill/>
            <a:ln w="20638" cap="flat">
              <a:solidFill>
                <a:srgbClr val="0000C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Line 54"/>
            <p:cNvSpPr>
              <a:spLocks noChangeShapeType="1"/>
            </p:cNvSpPr>
            <p:nvPr/>
          </p:nvSpPr>
          <p:spPr bwMode="auto">
            <a:xfrm>
              <a:off x="5081588" y="1730924"/>
              <a:ext cx="0" cy="41275"/>
            </a:xfrm>
            <a:prstGeom prst="line">
              <a:avLst/>
            </a:prstGeom>
            <a:noFill/>
            <a:ln w="20638" cap="flat">
              <a:solidFill>
                <a:srgbClr val="0000C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Line 55"/>
            <p:cNvSpPr>
              <a:spLocks noChangeShapeType="1"/>
            </p:cNvSpPr>
            <p:nvPr/>
          </p:nvSpPr>
          <p:spPr bwMode="auto">
            <a:xfrm>
              <a:off x="5583238" y="1962699"/>
              <a:ext cx="0" cy="42863"/>
            </a:xfrm>
            <a:prstGeom prst="line">
              <a:avLst/>
            </a:prstGeom>
            <a:noFill/>
            <a:ln w="20638" cap="flat">
              <a:solidFill>
                <a:srgbClr val="0000C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Line 56"/>
            <p:cNvSpPr>
              <a:spLocks noChangeShapeType="1"/>
            </p:cNvSpPr>
            <p:nvPr/>
          </p:nvSpPr>
          <p:spPr bwMode="auto">
            <a:xfrm>
              <a:off x="6086476" y="2197649"/>
              <a:ext cx="0" cy="41275"/>
            </a:xfrm>
            <a:prstGeom prst="line">
              <a:avLst/>
            </a:prstGeom>
            <a:noFill/>
            <a:ln w="20638" cap="flat">
              <a:solidFill>
                <a:srgbClr val="0000C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Line 57"/>
            <p:cNvSpPr>
              <a:spLocks noChangeShapeType="1"/>
            </p:cNvSpPr>
            <p:nvPr/>
          </p:nvSpPr>
          <p:spPr bwMode="auto">
            <a:xfrm>
              <a:off x="6302376" y="2662786"/>
              <a:ext cx="0" cy="42863"/>
            </a:xfrm>
            <a:prstGeom prst="line">
              <a:avLst/>
            </a:prstGeom>
            <a:noFill/>
            <a:ln w="20638" cap="flat">
              <a:solidFill>
                <a:srgbClr val="0000C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Line 58"/>
            <p:cNvSpPr>
              <a:spLocks noChangeShapeType="1"/>
            </p:cNvSpPr>
            <p:nvPr/>
          </p:nvSpPr>
          <p:spPr bwMode="auto">
            <a:xfrm>
              <a:off x="6805613" y="2897736"/>
              <a:ext cx="0" cy="41275"/>
            </a:xfrm>
            <a:prstGeom prst="line">
              <a:avLst/>
            </a:prstGeom>
            <a:noFill/>
            <a:ln w="20638" cap="flat">
              <a:solidFill>
                <a:srgbClr val="0000C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Line 59"/>
            <p:cNvSpPr>
              <a:spLocks noChangeShapeType="1"/>
            </p:cNvSpPr>
            <p:nvPr/>
          </p:nvSpPr>
          <p:spPr bwMode="auto">
            <a:xfrm>
              <a:off x="8816976" y="3594649"/>
              <a:ext cx="0" cy="42863"/>
            </a:xfrm>
            <a:prstGeom prst="line">
              <a:avLst/>
            </a:prstGeom>
            <a:noFill/>
            <a:ln w="20638" cap="flat">
              <a:solidFill>
                <a:srgbClr val="0000C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Rectangle 60"/>
            <p:cNvSpPr>
              <a:spLocks noChangeArrowheads="1"/>
            </p:cNvSpPr>
            <p:nvPr/>
          </p:nvSpPr>
          <p:spPr bwMode="auto">
            <a:xfrm>
              <a:off x="4832321" y="3947074"/>
              <a:ext cx="2072683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Days after Tumor implantation </a:t>
              </a:r>
              <a:endPara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6" name="Rectangle 61"/>
            <p:cNvSpPr>
              <a:spLocks noChangeArrowheads="1"/>
            </p:cNvSpPr>
            <p:nvPr/>
          </p:nvSpPr>
          <p:spPr bwMode="auto">
            <a:xfrm rot="16200000">
              <a:off x="1870345" y="2503534"/>
              <a:ext cx="1126912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Percent  survival</a:t>
              </a:r>
              <a:endPara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82" name="Rectangle 77"/>
            <p:cNvSpPr>
              <a:spLocks noChangeArrowheads="1"/>
            </p:cNvSpPr>
            <p:nvPr/>
          </p:nvSpPr>
          <p:spPr bwMode="auto">
            <a:xfrm>
              <a:off x="2603501" y="2491336"/>
              <a:ext cx="157094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50</a:t>
              </a:r>
              <a:endParaRPr kumimoji="0" lang="en-US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01" name="Rectangle 96"/>
            <p:cNvSpPr>
              <a:spLocks noChangeArrowheads="1"/>
            </p:cNvSpPr>
            <p:nvPr/>
          </p:nvSpPr>
          <p:spPr bwMode="auto">
            <a:xfrm>
              <a:off x="2963520" y="3940753"/>
              <a:ext cx="1211186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algn="ctr"/>
              <a:r>
                <a:rPr kumimoji="0" lang="en-US" altLang="en-US" sz="11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cs typeface="Arial" panose="020B0604020202020204" pitchFamily="34" charset="0"/>
                </a:rPr>
                <a:t>IC CED of D2C7-IT for 72h</a:t>
              </a:r>
            </a:p>
          </p:txBody>
        </p:sp>
        <p:sp>
          <p:nvSpPr>
            <p:cNvPr id="107" name="Rectangle 102"/>
            <p:cNvSpPr>
              <a:spLocks noChangeArrowheads="1"/>
            </p:cNvSpPr>
            <p:nvPr/>
          </p:nvSpPr>
          <p:spPr bwMode="auto">
            <a:xfrm>
              <a:off x="8200343" y="3947074"/>
              <a:ext cx="1130039" cy="507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cs typeface="Arial" panose="020B0604020202020204" pitchFamily="34" charset="0"/>
                </a:rPr>
                <a:t>Surviving mice were euthanized on Day 83</a:t>
              </a: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A68DF156-1382-7E41-9301-ACB1EEC7C037}"/>
                </a:ext>
              </a:extLst>
            </p:cNvPr>
            <p:cNvSpPr txBox="1"/>
            <p:nvPr/>
          </p:nvSpPr>
          <p:spPr>
            <a:xfrm>
              <a:off x="2178697" y="4187047"/>
              <a:ext cx="118471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 smtClean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IC </a:t>
              </a:r>
              <a:r>
                <a:rPr lang="en-US" sz="11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injection of </a:t>
              </a:r>
              <a:r>
                <a:rPr lang="en-US" altLang="zh-CN" sz="1100" b="1" dirty="0" smtClean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CT-2A</a:t>
              </a:r>
              <a:r>
                <a:rPr lang="en-US" sz="1100" b="1" dirty="0" smtClean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-d</a:t>
              </a:r>
              <a:r>
                <a:rPr lang="en-US" altLang="zh-CN" sz="1100" b="1" dirty="0" smtClean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mEGFRvIII-Luc</a:t>
              </a:r>
              <a:r>
                <a:rPr lang="en-US" sz="1100" b="1" dirty="0" smtClean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cells </a:t>
              </a:r>
            </a:p>
          </p:txBody>
        </p:sp>
        <p:cxnSp>
          <p:nvCxnSpPr>
            <p:cNvPr id="122" name="Straight Arrow Connector 121">
              <a:extLst>
                <a:ext uri="{FF2B5EF4-FFF2-40B4-BE49-F238E27FC236}">
                  <a16:creationId xmlns:a16="http://schemas.microsoft.com/office/drawing/2014/main" id="{6C536DDF-6418-3447-91EF-7CA291639344}"/>
                </a:ext>
              </a:extLst>
            </p:cNvPr>
            <p:cNvCxnSpPr/>
            <p:nvPr/>
          </p:nvCxnSpPr>
          <p:spPr>
            <a:xfrm flipV="1">
              <a:off x="2847958" y="3902791"/>
              <a:ext cx="0" cy="228600"/>
            </a:xfrm>
            <a:prstGeom prst="straightConnector1">
              <a:avLst/>
            </a:prstGeom>
            <a:ln w="28575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Arrow Connector 122">
              <a:extLst>
                <a:ext uri="{FF2B5EF4-FFF2-40B4-BE49-F238E27FC236}">
                  <a16:creationId xmlns:a16="http://schemas.microsoft.com/office/drawing/2014/main" id="{6C536DDF-6418-3447-91EF-7CA291639344}"/>
                </a:ext>
              </a:extLst>
            </p:cNvPr>
            <p:cNvCxnSpPr/>
            <p:nvPr/>
          </p:nvCxnSpPr>
          <p:spPr>
            <a:xfrm flipV="1">
              <a:off x="3420233" y="3672048"/>
              <a:ext cx="0" cy="2286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Arrow Connector 123">
              <a:extLst>
                <a:ext uri="{FF2B5EF4-FFF2-40B4-BE49-F238E27FC236}">
                  <a16:creationId xmlns:a16="http://schemas.microsoft.com/office/drawing/2014/main" id="{6C536DDF-6418-3447-91EF-7CA291639344}"/>
                </a:ext>
              </a:extLst>
            </p:cNvPr>
            <p:cNvCxnSpPr/>
            <p:nvPr/>
          </p:nvCxnSpPr>
          <p:spPr>
            <a:xfrm flipV="1">
              <a:off x="3637950" y="3672048"/>
              <a:ext cx="0" cy="2286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Arrow Connector 124">
              <a:extLst>
                <a:ext uri="{FF2B5EF4-FFF2-40B4-BE49-F238E27FC236}">
                  <a16:creationId xmlns:a16="http://schemas.microsoft.com/office/drawing/2014/main" id="{6C536DDF-6418-3447-91EF-7CA291639344}"/>
                </a:ext>
              </a:extLst>
            </p:cNvPr>
            <p:cNvCxnSpPr/>
            <p:nvPr/>
          </p:nvCxnSpPr>
          <p:spPr>
            <a:xfrm flipV="1">
              <a:off x="8818565" y="3672048"/>
              <a:ext cx="0" cy="228600"/>
            </a:xfrm>
            <a:prstGeom prst="straightConnector1">
              <a:avLst/>
            </a:prstGeom>
            <a:ln w="28575">
              <a:solidFill>
                <a:schemeClr val="accent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05661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86"/>
          <p:cNvSpPr txBox="1">
            <a:spLocks noChangeArrowheads="1"/>
          </p:cNvSpPr>
          <p:nvPr/>
        </p:nvSpPr>
        <p:spPr bwMode="auto">
          <a:xfrm>
            <a:off x="304800" y="6207059"/>
            <a:ext cx="333937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dirty="0">
                <a:cs typeface="Arial" panose="020B0604020202020204" pitchFamily="34" charset="0"/>
              </a:rPr>
              <a:t>Chandramohan et al, </a:t>
            </a:r>
            <a:r>
              <a:rPr lang="en-US" altLang="en-US" sz="1200" dirty="0" smtClean="0">
                <a:cs typeface="Arial" panose="020B0604020202020204" pitchFamily="34" charset="0"/>
              </a:rPr>
              <a:t>Supplementary Figure 3.</a:t>
            </a:r>
            <a:endParaRPr lang="en-US" altLang="en-US" sz="1200" dirty="0"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787399" y="392135"/>
            <a:ext cx="10721374" cy="5368818"/>
            <a:chOff x="787399" y="392135"/>
            <a:chExt cx="10721374" cy="5368818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B8B1C454-93CE-B442-9976-89AAE0B1D8B4}"/>
                </a:ext>
              </a:extLst>
            </p:cNvPr>
            <p:cNvSpPr txBox="1"/>
            <p:nvPr/>
          </p:nvSpPr>
          <p:spPr>
            <a:xfrm>
              <a:off x="787399" y="392135"/>
              <a:ext cx="321889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A) </a:t>
              </a:r>
              <a:r>
                <a:rPr lang="en-US" sz="1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C57BL/6: </a:t>
              </a:r>
              <a:r>
                <a:rPr lang="en-US" sz="14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CT-2A-dmEGFRvIII-Luc</a:t>
              </a:r>
              <a:endPara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9FBDE69-AC3F-A34E-9737-66E303E710B3}"/>
                </a:ext>
              </a:extLst>
            </p:cNvPr>
            <p:cNvGrpSpPr/>
            <p:nvPr/>
          </p:nvGrpSpPr>
          <p:grpSpPr>
            <a:xfrm>
              <a:off x="1003017" y="835620"/>
              <a:ext cx="2697019" cy="1507660"/>
              <a:chOff x="1149769" y="1516967"/>
              <a:chExt cx="2697019" cy="1507660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3C5E998-E6E0-EE4C-9FBB-719746B2CD26}"/>
                  </a:ext>
                </a:extLst>
              </p:cNvPr>
              <p:cNvSpPr txBox="1"/>
              <p:nvPr/>
            </p:nvSpPr>
            <p:spPr>
              <a:xfrm>
                <a:off x="1355522" y="1516967"/>
                <a:ext cx="2371199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Day    0    </a:t>
                </a:r>
                <a:r>
                  <a:rPr lang="en-US" sz="11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6  </a:t>
                </a:r>
                <a:r>
                  <a:rPr lang="zh-CN" altLang="en-US" sz="11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:r>
                  <a:rPr lang="en-US" altLang="zh-CN" sz="11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9</a:t>
                </a:r>
                <a:r>
                  <a:rPr lang="zh-CN" altLang="en-US" sz="11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altLang="zh-CN" sz="11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12         </a:t>
                </a:r>
                <a:endParaRPr lang="en-US" sz="11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9" name="Straight Arrow Connector 8">
                <a:extLst>
                  <a:ext uri="{FF2B5EF4-FFF2-40B4-BE49-F238E27FC236}">
                    <a16:creationId xmlns:a16="http://schemas.microsoft.com/office/drawing/2014/main" id="{22D54771-FB6A-0042-BBDB-066F39E3F1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91831" y="1942126"/>
                <a:ext cx="1954957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4D763E2F-C85E-D046-8594-B07B8884DD90}"/>
                  </a:ext>
                </a:extLst>
              </p:cNvPr>
              <p:cNvCxnSpPr/>
              <p:nvPr/>
            </p:nvCxnSpPr>
            <p:spPr>
              <a:xfrm>
                <a:off x="3510971" y="1784760"/>
                <a:ext cx="0" cy="16933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814BFC06-0EDB-8349-9ADA-5C3F445278C1}"/>
                  </a:ext>
                </a:extLst>
              </p:cNvPr>
              <p:cNvCxnSpPr/>
              <p:nvPr/>
            </p:nvCxnSpPr>
            <p:spPr>
              <a:xfrm>
                <a:off x="3042663" y="1784116"/>
                <a:ext cx="0" cy="16933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0F9B9FDD-18B7-9B45-B0AF-FC852AA4551F}"/>
                  </a:ext>
                </a:extLst>
              </p:cNvPr>
              <p:cNvCxnSpPr/>
              <p:nvPr/>
            </p:nvCxnSpPr>
            <p:spPr>
              <a:xfrm>
                <a:off x="2568268" y="1782896"/>
                <a:ext cx="0" cy="16933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68DF156-1382-7E41-9301-ACB1EEC7C037}"/>
                  </a:ext>
                </a:extLst>
              </p:cNvPr>
              <p:cNvSpPr txBox="1"/>
              <p:nvPr/>
            </p:nvSpPr>
            <p:spPr>
              <a:xfrm>
                <a:off x="1149769" y="2240314"/>
                <a:ext cx="1192675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 b="1" dirty="0" smtClean="0">
                    <a:solidFill>
                      <a:schemeClr val="accent6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IC </a:t>
                </a:r>
                <a:r>
                  <a:rPr lang="en-US" sz="1100" b="1" dirty="0">
                    <a:solidFill>
                      <a:schemeClr val="accent6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injection of </a:t>
                </a:r>
                <a:r>
                  <a:rPr lang="en-US" sz="1100" b="1" dirty="0" smtClean="0">
                    <a:solidFill>
                      <a:schemeClr val="accent6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</a:t>
                </a:r>
                <a:r>
                  <a:rPr lang="en-US" altLang="zh-CN" sz="1100" b="1" dirty="0" smtClean="0">
                    <a:solidFill>
                      <a:schemeClr val="accent6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0K CT-2A</a:t>
                </a:r>
                <a:r>
                  <a:rPr lang="en-US" sz="1100" b="1" dirty="0" smtClean="0">
                    <a:solidFill>
                      <a:schemeClr val="accent6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-D</a:t>
                </a:r>
                <a:r>
                  <a:rPr lang="en-US" altLang="zh-CN" sz="1100" b="1" dirty="0" smtClean="0">
                    <a:solidFill>
                      <a:schemeClr val="accent6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mEGFRvIII-Luc</a:t>
                </a:r>
                <a:r>
                  <a:rPr lang="en-US" sz="1100" b="1" dirty="0" smtClean="0">
                    <a:solidFill>
                      <a:schemeClr val="accent6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100" b="1" dirty="0">
                    <a:solidFill>
                      <a:schemeClr val="accent6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cells 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EF818D0-3D18-7544-9B5D-9B8D6A978ECF}"/>
                  </a:ext>
                </a:extLst>
              </p:cNvPr>
              <p:cNvSpPr txBox="1"/>
              <p:nvPr/>
            </p:nvSpPr>
            <p:spPr>
              <a:xfrm>
                <a:off x="2240262" y="2255186"/>
                <a:ext cx="121860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 b="1" dirty="0" smtClean="0">
                    <a:solidFill>
                      <a:schemeClr val="accent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IC </a:t>
                </a:r>
                <a:r>
                  <a:rPr lang="en-US" sz="1100" b="1" dirty="0">
                    <a:solidFill>
                      <a:schemeClr val="accent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CED of </a:t>
                </a:r>
                <a:r>
                  <a:rPr lang="en-US" sz="1100" b="1" dirty="0" smtClean="0">
                    <a:solidFill>
                      <a:schemeClr val="accent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D2C7-IT or P588-IT </a:t>
                </a:r>
                <a:r>
                  <a:rPr lang="en-US" sz="1100" b="1" dirty="0">
                    <a:solidFill>
                      <a:schemeClr val="accent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or Vehicle for </a:t>
                </a:r>
                <a:r>
                  <a:rPr lang="en-US" sz="1100" b="1" dirty="0" smtClean="0">
                    <a:solidFill>
                      <a:schemeClr val="accent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72h</a:t>
                </a:r>
                <a:endParaRPr lang="en-US" sz="1100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5" name="Straight Arrow Connector 14">
                <a:extLst>
                  <a:ext uri="{FF2B5EF4-FFF2-40B4-BE49-F238E27FC236}">
                    <a16:creationId xmlns:a16="http://schemas.microsoft.com/office/drawing/2014/main" id="{6C536DDF-6418-3447-91EF-7CA291639344}"/>
                  </a:ext>
                </a:extLst>
              </p:cNvPr>
              <p:cNvCxnSpPr/>
              <p:nvPr/>
            </p:nvCxnSpPr>
            <p:spPr>
              <a:xfrm flipV="1">
                <a:off x="1904091" y="1977305"/>
                <a:ext cx="0" cy="293476"/>
              </a:xfrm>
              <a:prstGeom prst="straightConnector1">
                <a:avLst/>
              </a:prstGeom>
              <a:ln w="28575">
                <a:solidFill>
                  <a:schemeClr val="accent6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54630136-CA59-C841-9D04-28F439296C78}"/>
                  </a:ext>
                </a:extLst>
              </p:cNvPr>
              <p:cNvCxnSpPr/>
              <p:nvPr/>
            </p:nvCxnSpPr>
            <p:spPr>
              <a:xfrm flipV="1">
                <a:off x="2583259" y="1977305"/>
                <a:ext cx="0" cy="293476"/>
              </a:xfrm>
              <a:prstGeom prst="straightConnector1">
                <a:avLst/>
              </a:prstGeom>
              <a:ln w="28575">
                <a:solidFill>
                  <a:schemeClr val="accent2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CD0B9361-99C2-8240-B271-D5634D404B1E}"/>
                  </a:ext>
                </a:extLst>
              </p:cNvPr>
              <p:cNvCxnSpPr/>
              <p:nvPr/>
            </p:nvCxnSpPr>
            <p:spPr>
              <a:xfrm flipV="1">
                <a:off x="3055007" y="1977305"/>
                <a:ext cx="0" cy="293476"/>
              </a:xfrm>
              <a:prstGeom prst="straightConnector1">
                <a:avLst/>
              </a:prstGeom>
              <a:ln w="28575">
                <a:solidFill>
                  <a:schemeClr val="accent2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743D389B-6071-594D-A4F3-B291925A2C6D}"/>
                  </a:ext>
                </a:extLst>
              </p:cNvPr>
              <p:cNvCxnSpPr/>
              <p:nvPr/>
            </p:nvCxnSpPr>
            <p:spPr>
              <a:xfrm>
                <a:off x="1893078" y="1773555"/>
                <a:ext cx="0" cy="16933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8B1C454-93CE-B442-9976-89AAE0B1D8B4}"/>
                </a:ext>
              </a:extLst>
            </p:cNvPr>
            <p:cNvSpPr txBox="1"/>
            <p:nvPr/>
          </p:nvSpPr>
          <p:spPr>
            <a:xfrm>
              <a:off x="811800" y="3196945"/>
              <a:ext cx="253280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B) C57BL/6: </a:t>
              </a:r>
              <a:r>
                <a:rPr lang="en-US" sz="14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CT-2A-Parental</a:t>
              </a:r>
              <a:endPara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69FBDE69-AC3F-A34E-9737-66E303E710B3}"/>
                </a:ext>
              </a:extLst>
            </p:cNvPr>
            <p:cNvGrpSpPr/>
            <p:nvPr/>
          </p:nvGrpSpPr>
          <p:grpSpPr>
            <a:xfrm>
              <a:off x="1003017" y="3590553"/>
              <a:ext cx="2697019" cy="1507660"/>
              <a:chOff x="1149769" y="1516967"/>
              <a:chExt cx="2697019" cy="1507660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3C5E998-E6E0-EE4C-9FBB-719746B2CD26}"/>
                  </a:ext>
                </a:extLst>
              </p:cNvPr>
              <p:cNvSpPr txBox="1"/>
              <p:nvPr/>
            </p:nvSpPr>
            <p:spPr>
              <a:xfrm>
                <a:off x="1355522" y="1516967"/>
                <a:ext cx="2371199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Day    0    </a:t>
                </a:r>
                <a:r>
                  <a:rPr lang="en-US" sz="11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6  </a:t>
                </a:r>
                <a:r>
                  <a:rPr lang="zh-CN" altLang="en-US" sz="11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:r>
                  <a:rPr lang="en-US" altLang="zh-CN" sz="11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9</a:t>
                </a:r>
                <a:r>
                  <a:rPr lang="zh-CN" altLang="en-US" sz="11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altLang="zh-CN" sz="11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12         </a:t>
                </a:r>
                <a:endParaRPr lang="en-US" sz="11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26" name="Straight Arrow Connector 25">
                <a:extLst>
                  <a:ext uri="{FF2B5EF4-FFF2-40B4-BE49-F238E27FC236}">
                    <a16:creationId xmlns:a16="http://schemas.microsoft.com/office/drawing/2014/main" id="{22D54771-FB6A-0042-BBDB-066F39E3F1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91831" y="1942126"/>
                <a:ext cx="1954957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4D763E2F-C85E-D046-8594-B07B8884DD90}"/>
                  </a:ext>
                </a:extLst>
              </p:cNvPr>
              <p:cNvCxnSpPr/>
              <p:nvPr/>
            </p:nvCxnSpPr>
            <p:spPr>
              <a:xfrm>
                <a:off x="3510971" y="1784760"/>
                <a:ext cx="0" cy="16933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814BFC06-0EDB-8349-9ADA-5C3F445278C1}"/>
                  </a:ext>
                </a:extLst>
              </p:cNvPr>
              <p:cNvCxnSpPr/>
              <p:nvPr/>
            </p:nvCxnSpPr>
            <p:spPr>
              <a:xfrm>
                <a:off x="3042663" y="1784116"/>
                <a:ext cx="0" cy="16933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0F9B9FDD-18B7-9B45-B0AF-FC852AA4551F}"/>
                  </a:ext>
                </a:extLst>
              </p:cNvPr>
              <p:cNvCxnSpPr/>
              <p:nvPr/>
            </p:nvCxnSpPr>
            <p:spPr>
              <a:xfrm>
                <a:off x="2568268" y="1782896"/>
                <a:ext cx="0" cy="16933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A68DF156-1382-7E41-9301-ACB1EEC7C037}"/>
                  </a:ext>
                </a:extLst>
              </p:cNvPr>
              <p:cNvSpPr txBox="1"/>
              <p:nvPr/>
            </p:nvSpPr>
            <p:spPr>
              <a:xfrm>
                <a:off x="1149769" y="2240314"/>
                <a:ext cx="1192675" cy="6001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 b="1" dirty="0" smtClean="0">
                    <a:solidFill>
                      <a:schemeClr val="accent6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IC </a:t>
                </a:r>
                <a:r>
                  <a:rPr lang="en-US" sz="1100" b="1" dirty="0">
                    <a:solidFill>
                      <a:schemeClr val="accent6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injection of </a:t>
                </a:r>
                <a:r>
                  <a:rPr lang="en-US" sz="1100" b="1" dirty="0" smtClean="0">
                    <a:solidFill>
                      <a:schemeClr val="accent6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</a:t>
                </a:r>
                <a:r>
                  <a:rPr lang="en-US" altLang="zh-CN" sz="1100" b="1" dirty="0" smtClean="0">
                    <a:solidFill>
                      <a:schemeClr val="accent6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0K CT-2A</a:t>
                </a:r>
                <a:r>
                  <a:rPr lang="en-US" sz="1100" b="1" dirty="0" smtClean="0">
                    <a:solidFill>
                      <a:schemeClr val="accent6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-Parental </a:t>
                </a:r>
                <a:r>
                  <a:rPr lang="en-US" sz="1100" b="1" dirty="0">
                    <a:solidFill>
                      <a:schemeClr val="accent6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cells 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EF818D0-3D18-7544-9B5D-9B8D6A978ECF}"/>
                  </a:ext>
                </a:extLst>
              </p:cNvPr>
              <p:cNvSpPr txBox="1"/>
              <p:nvPr/>
            </p:nvSpPr>
            <p:spPr>
              <a:xfrm>
                <a:off x="2240262" y="2255186"/>
                <a:ext cx="121860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 b="1" dirty="0" smtClean="0">
                    <a:solidFill>
                      <a:schemeClr val="accent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IC </a:t>
                </a:r>
                <a:r>
                  <a:rPr lang="en-US" sz="1100" b="1" dirty="0">
                    <a:solidFill>
                      <a:schemeClr val="accent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CED of </a:t>
                </a:r>
                <a:r>
                  <a:rPr lang="en-US" sz="1100" b="1" dirty="0" smtClean="0">
                    <a:solidFill>
                      <a:schemeClr val="accent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D2C7-IT or P588-IT </a:t>
                </a:r>
                <a:r>
                  <a:rPr lang="en-US" sz="1100" b="1" dirty="0">
                    <a:solidFill>
                      <a:schemeClr val="accent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or Vehicle for </a:t>
                </a:r>
                <a:r>
                  <a:rPr lang="en-US" sz="1100" b="1" dirty="0" smtClean="0">
                    <a:solidFill>
                      <a:schemeClr val="accent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72h</a:t>
                </a:r>
                <a:endParaRPr lang="en-US" sz="1100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32" name="Straight Arrow Connector 31">
                <a:extLst>
                  <a:ext uri="{FF2B5EF4-FFF2-40B4-BE49-F238E27FC236}">
                    <a16:creationId xmlns:a16="http://schemas.microsoft.com/office/drawing/2014/main" id="{6C536DDF-6418-3447-91EF-7CA291639344}"/>
                  </a:ext>
                </a:extLst>
              </p:cNvPr>
              <p:cNvCxnSpPr/>
              <p:nvPr/>
            </p:nvCxnSpPr>
            <p:spPr>
              <a:xfrm flipV="1">
                <a:off x="1904091" y="1977305"/>
                <a:ext cx="0" cy="293476"/>
              </a:xfrm>
              <a:prstGeom prst="straightConnector1">
                <a:avLst/>
              </a:prstGeom>
              <a:ln w="28575">
                <a:solidFill>
                  <a:schemeClr val="accent6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Arrow Connector 32">
                <a:extLst>
                  <a:ext uri="{FF2B5EF4-FFF2-40B4-BE49-F238E27FC236}">
                    <a16:creationId xmlns:a16="http://schemas.microsoft.com/office/drawing/2014/main" id="{54630136-CA59-C841-9D04-28F439296C78}"/>
                  </a:ext>
                </a:extLst>
              </p:cNvPr>
              <p:cNvCxnSpPr/>
              <p:nvPr/>
            </p:nvCxnSpPr>
            <p:spPr>
              <a:xfrm flipV="1">
                <a:off x="2583259" y="1977305"/>
                <a:ext cx="0" cy="293476"/>
              </a:xfrm>
              <a:prstGeom prst="straightConnector1">
                <a:avLst/>
              </a:prstGeom>
              <a:ln w="28575">
                <a:solidFill>
                  <a:schemeClr val="accent2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Arrow Connector 33">
                <a:extLst>
                  <a:ext uri="{FF2B5EF4-FFF2-40B4-BE49-F238E27FC236}">
                    <a16:creationId xmlns:a16="http://schemas.microsoft.com/office/drawing/2014/main" id="{CD0B9361-99C2-8240-B271-D5634D404B1E}"/>
                  </a:ext>
                </a:extLst>
              </p:cNvPr>
              <p:cNvCxnSpPr/>
              <p:nvPr/>
            </p:nvCxnSpPr>
            <p:spPr>
              <a:xfrm flipV="1">
                <a:off x="3055007" y="1977305"/>
                <a:ext cx="0" cy="293476"/>
              </a:xfrm>
              <a:prstGeom prst="straightConnector1">
                <a:avLst/>
              </a:prstGeom>
              <a:ln w="28575">
                <a:solidFill>
                  <a:schemeClr val="accent2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743D389B-6071-594D-A4F3-B291925A2C6D}"/>
                  </a:ext>
                </a:extLst>
              </p:cNvPr>
              <p:cNvCxnSpPr/>
              <p:nvPr/>
            </p:nvCxnSpPr>
            <p:spPr>
              <a:xfrm>
                <a:off x="1893078" y="1773555"/>
                <a:ext cx="0" cy="16933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8" name="Group 77"/>
            <p:cNvGrpSpPr/>
            <p:nvPr/>
          </p:nvGrpSpPr>
          <p:grpSpPr>
            <a:xfrm>
              <a:off x="4136002" y="3241963"/>
              <a:ext cx="4281050" cy="2518990"/>
              <a:chOff x="4322620" y="3241963"/>
              <a:chExt cx="4281050" cy="2518990"/>
            </a:xfrm>
          </p:grpSpPr>
          <p:pic>
            <p:nvPicPr>
              <p:cNvPr id="40" name="Picture 39"/>
              <p:cNvPicPr>
                <a:picLocks noChangeAspect="1"/>
              </p:cNvPicPr>
              <p:nvPr/>
            </p:nvPicPr>
            <p:blipFill rotWithShape="1">
              <a:blip r:embed="rId2"/>
              <a:srcRect l="76422" t="15611" r="1593" b="55755"/>
              <a:stretch/>
            </p:blipFill>
            <p:spPr>
              <a:xfrm>
                <a:off x="7165567" y="3367748"/>
                <a:ext cx="1438103" cy="845127"/>
              </a:xfrm>
              <a:prstGeom prst="rect">
                <a:avLst/>
              </a:prstGeom>
            </p:spPr>
          </p:pic>
          <p:pic>
            <p:nvPicPr>
              <p:cNvPr id="41" name="Picture 40"/>
              <p:cNvPicPr>
                <a:picLocks noChangeAspect="1"/>
              </p:cNvPicPr>
              <p:nvPr/>
            </p:nvPicPr>
            <p:blipFill rotWithShape="1">
              <a:blip r:embed="rId3"/>
              <a:srcRect l="20475" t="14654" r="27295"/>
              <a:stretch/>
            </p:blipFill>
            <p:spPr>
              <a:xfrm>
                <a:off x="4322620" y="3241963"/>
                <a:ext cx="3416532" cy="2518990"/>
              </a:xfrm>
              <a:prstGeom prst="rect">
                <a:avLst/>
              </a:prstGeom>
            </p:spPr>
          </p:pic>
        </p:grpSp>
        <p:grpSp>
          <p:nvGrpSpPr>
            <p:cNvPr id="77" name="Group 76"/>
            <p:cNvGrpSpPr/>
            <p:nvPr/>
          </p:nvGrpSpPr>
          <p:grpSpPr>
            <a:xfrm>
              <a:off x="4086126" y="492696"/>
              <a:ext cx="4193315" cy="2402378"/>
              <a:chOff x="4272744" y="492696"/>
              <a:chExt cx="4193315" cy="2402378"/>
            </a:xfrm>
          </p:grpSpPr>
          <p:pic>
            <p:nvPicPr>
              <p:cNvPr id="42" name="Picture 41"/>
              <p:cNvPicPr>
                <a:picLocks noChangeAspect="1"/>
              </p:cNvPicPr>
              <p:nvPr/>
            </p:nvPicPr>
            <p:blipFill rotWithShape="1">
              <a:blip r:embed="rId4"/>
              <a:srcRect l="11269" t="20793" r="29534" b="2975"/>
              <a:stretch/>
            </p:blipFill>
            <p:spPr>
              <a:xfrm>
                <a:off x="4272744" y="492696"/>
                <a:ext cx="3466408" cy="2402378"/>
              </a:xfrm>
              <a:prstGeom prst="rect">
                <a:avLst/>
              </a:prstGeom>
            </p:spPr>
          </p:pic>
          <p:pic>
            <p:nvPicPr>
              <p:cNvPr id="43" name="Picture 42"/>
              <p:cNvPicPr>
                <a:picLocks noChangeAspect="1"/>
              </p:cNvPicPr>
              <p:nvPr/>
            </p:nvPicPr>
            <p:blipFill rotWithShape="1">
              <a:blip r:embed="rId2"/>
              <a:srcRect l="76422" t="15611" r="1593" b="55755"/>
              <a:stretch/>
            </p:blipFill>
            <p:spPr>
              <a:xfrm>
                <a:off x="6446515" y="597569"/>
                <a:ext cx="1438103" cy="845127"/>
              </a:xfrm>
              <a:prstGeom prst="rect">
                <a:avLst/>
              </a:prstGeom>
            </p:spPr>
          </p:pic>
          <p:grpSp>
            <p:nvGrpSpPr>
              <p:cNvPr id="46" name="Group 45"/>
              <p:cNvGrpSpPr/>
              <p:nvPr/>
            </p:nvGrpSpPr>
            <p:grpSpPr>
              <a:xfrm>
                <a:off x="7817120" y="1046813"/>
                <a:ext cx="100232" cy="274320"/>
                <a:chOff x="4529709" y="4303964"/>
                <a:chExt cx="167053" cy="460198"/>
              </a:xfrm>
            </p:grpSpPr>
            <p:cxnSp>
              <p:nvCxnSpPr>
                <p:cNvPr id="68" name="Straight Connector 67"/>
                <p:cNvCxnSpPr/>
                <p:nvPr/>
              </p:nvCxnSpPr>
              <p:spPr>
                <a:xfrm>
                  <a:off x="4544362" y="4763652"/>
                  <a:ext cx="152400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Straight Connector 68"/>
                <p:cNvCxnSpPr/>
                <p:nvPr/>
              </p:nvCxnSpPr>
              <p:spPr>
                <a:xfrm>
                  <a:off x="4529709" y="4303964"/>
                  <a:ext cx="152400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Straight Connector 69"/>
                <p:cNvCxnSpPr/>
                <p:nvPr/>
              </p:nvCxnSpPr>
              <p:spPr>
                <a:xfrm flipV="1">
                  <a:off x="4682109" y="4306962"/>
                  <a:ext cx="0" cy="4572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7" name="Group 46"/>
              <p:cNvGrpSpPr/>
              <p:nvPr/>
            </p:nvGrpSpPr>
            <p:grpSpPr>
              <a:xfrm>
                <a:off x="8149369" y="766486"/>
                <a:ext cx="91440" cy="548640"/>
                <a:chOff x="4876800" y="3844280"/>
                <a:chExt cx="152400" cy="919882"/>
              </a:xfrm>
            </p:grpSpPr>
            <p:cxnSp>
              <p:nvCxnSpPr>
                <p:cNvPr id="65" name="Straight Connector 64"/>
                <p:cNvCxnSpPr/>
                <p:nvPr/>
              </p:nvCxnSpPr>
              <p:spPr>
                <a:xfrm>
                  <a:off x="4876800" y="4764162"/>
                  <a:ext cx="152400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65"/>
                <p:cNvCxnSpPr/>
                <p:nvPr/>
              </p:nvCxnSpPr>
              <p:spPr>
                <a:xfrm>
                  <a:off x="4876800" y="3844280"/>
                  <a:ext cx="152400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Straight Connector 66"/>
                <p:cNvCxnSpPr/>
                <p:nvPr/>
              </p:nvCxnSpPr>
              <p:spPr>
                <a:xfrm flipV="1">
                  <a:off x="5029200" y="3849762"/>
                  <a:ext cx="0" cy="9144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1" name="TextBox 50"/>
              <p:cNvSpPr txBox="1"/>
              <p:nvPr/>
            </p:nvSpPr>
            <p:spPr>
              <a:xfrm rot="5400000">
                <a:off x="7682726" y="1029908"/>
                <a:ext cx="727364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P=0.0001</a:t>
                </a:r>
                <a:endParaRPr lang="en-US" sz="1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 rot="5400000">
                <a:off x="7923849" y="955130"/>
                <a:ext cx="83820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P=0.5876</a:t>
                </a:r>
                <a:endParaRPr lang="en-US" sz="1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72" name="Group 71"/>
            <p:cNvGrpSpPr/>
            <p:nvPr/>
          </p:nvGrpSpPr>
          <p:grpSpPr>
            <a:xfrm>
              <a:off x="7917352" y="1357084"/>
              <a:ext cx="3591421" cy="883565"/>
              <a:chOff x="4054764" y="2794050"/>
              <a:chExt cx="3591421" cy="883565"/>
            </a:xfrm>
          </p:grpSpPr>
          <p:sp>
            <p:nvSpPr>
              <p:cNvPr id="73" name="TextBox 72"/>
              <p:cNvSpPr txBox="1"/>
              <p:nvPr/>
            </p:nvSpPr>
            <p:spPr>
              <a:xfrm>
                <a:off x="4054764" y="3020338"/>
                <a:ext cx="3446777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# Surviving          0/10                  </a:t>
                </a:r>
                <a:r>
                  <a:rPr lang="en-US" sz="1000" b="1" dirty="0">
                    <a:solidFill>
                      <a:schemeClr val="accent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1000" b="1" dirty="0" smtClean="0">
                    <a:solidFill>
                      <a:schemeClr val="accent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/10</a:t>
                </a:r>
                <a:r>
                  <a:rPr lang="en-US" sz="1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</a:t>
                </a:r>
                <a:r>
                  <a:rPr lang="en-US" sz="1000" b="1" dirty="0" smtClean="0">
                    <a:solidFill>
                      <a:srgbClr val="0099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0/10</a:t>
                </a:r>
                <a:r>
                  <a:rPr lang="en-US" sz="1000" b="1" dirty="0" smtClean="0">
                    <a:solidFill>
                      <a:srgbClr val="0099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1000" b="1" dirty="0">
                  <a:solidFill>
                    <a:srgbClr val="0099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TextBox 73"/>
              <p:cNvSpPr txBox="1"/>
              <p:nvPr/>
            </p:nvSpPr>
            <p:spPr>
              <a:xfrm>
                <a:off x="4054764" y="3223578"/>
                <a:ext cx="3272050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Median </a:t>
                </a:r>
                <a:r>
                  <a:rPr lang="en-US" sz="1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Surv</a:t>
                </a:r>
                <a:r>
                  <a:rPr lang="en-US" sz="1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      12.5                   </a:t>
                </a:r>
                <a:r>
                  <a:rPr lang="en-US" sz="1000" b="1" dirty="0" smtClean="0">
                    <a:solidFill>
                      <a:srgbClr val="FF7C8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33</a:t>
                </a:r>
                <a:r>
                  <a:rPr lang="en-US" sz="1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1000" b="1" dirty="0" smtClean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</a:t>
                </a:r>
                <a:r>
                  <a:rPr lang="en-US" sz="1000" b="1" dirty="0" smtClean="0">
                    <a:solidFill>
                      <a:srgbClr val="0099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13</a:t>
                </a:r>
                <a:endParaRPr lang="en-US" sz="1000" b="1" dirty="0">
                  <a:solidFill>
                    <a:srgbClr val="00999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TextBox 74"/>
              <p:cNvSpPr txBox="1"/>
              <p:nvPr/>
            </p:nvSpPr>
            <p:spPr>
              <a:xfrm>
                <a:off x="4054764" y="3431394"/>
                <a:ext cx="3307316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% Increase             -                     </a:t>
                </a:r>
                <a:r>
                  <a:rPr lang="en-US" sz="1000" b="1" dirty="0" smtClean="0">
                    <a:solidFill>
                      <a:schemeClr val="accent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164%</a:t>
                </a:r>
                <a:r>
                  <a:rPr lang="en-US" sz="1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1000" b="1" dirty="0" smtClean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</a:t>
                </a:r>
                <a:r>
                  <a:rPr lang="en-US" sz="1000" b="1" dirty="0" smtClean="0">
                    <a:solidFill>
                      <a:srgbClr val="0099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endParaRPr lang="en-US" sz="1000" b="1" dirty="0">
                  <a:solidFill>
                    <a:srgbClr val="0099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TextBox 75"/>
              <p:cNvSpPr txBox="1"/>
              <p:nvPr/>
            </p:nvSpPr>
            <p:spPr>
              <a:xfrm>
                <a:off x="4821373" y="2794050"/>
                <a:ext cx="282481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Vehicle     </a:t>
                </a:r>
                <a:r>
                  <a:rPr lang="en-US" sz="1000" b="1" dirty="0" smtClean="0">
                    <a:solidFill>
                      <a:schemeClr val="accent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0.1 µg D2C7-IT</a:t>
                </a:r>
                <a:r>
                  <a:rPr lang="en-US" sz="1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1000" b="1" dirty="0" smtClean="0">
                    <a:solidFill>
                      <a:srgbClr val="0099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0.1 µg P588-IT</a:t>
                </a:r>
                <a:endParaRPr lang="en-US" sz="1000" b="1" dirty="0">
                  <a:solidFill>
                    <a:srgbClr val="00999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86137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 Box 286"/>
          <p:cNvSpPr txBox="1">
            <a:spLocks noChangeArrowheads="1"/>
          </p:cNvSpPr>
          <p:nvPr/>
        </p:nvSpPr>
        <p:spPr bwMode="auto">
          <a:xfrm>
            <a:off x="304800" y="6207059"/>
            <a:ext cx="333937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dirty="0">
                <a:cs typeface="Arial" panose="020B0604020202020204" pitchFamily="34" charset="0"/>
              </a:rPr>
              <a:t>Chandramohan et al, </a:t>
            </a:r>
            <a:r>
              <a:rPr lang="en-US" altLang="en-US" sz="1200" dirty="0" smtClean="0">
                <a:cs typeface="Arial" panose="020B0604020202020204" pitchFamily="34" charset="0"/>
              </a:rPr>
              <a:t>Supplementary Figure 4.</a:t>
            </a:r>
            <a:endParaRPr lang="en-US" altLang="en-US" sz="1200" dirty="0">
              <a:cs typeface="Arial" panose="020B0604020202020204" pitchFamily="34" charset="0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1522411" y="308239"/>
            <a:ext cx="9390802" cy="5677012"/>
            <a:chOff x="1522411" y="308239"/>
            <a:chExt cx="9390802" cy="5677012"/>
          </a:xfrm>
        </p:grpSpPr>
        <p:grpSp>
          <p:nvGrpSpPr>
            <p:cNvPr id="27" name="Group 26"/>
            <p:cNvGrpSpPr/>
            <p:nvPr/>
          </p:nvGrpSpPr>
          <p:grpSpPr>
            <a:xfrm>
              <a:off x="1522411" y="308239"/>
              <a:ext cx="9351823" cy="2656325"/>
              <a:chOff x="1522411" y="308239"/>
              <a:chExt cx="9351823" cy="2656325"/>
            </a:xfrm>
          </p:grpSpPr>
          <p:grpSp>
            <p:nvGrpSpPr>
              <p:cNvPr id="21" name="Group 20"/>
              <p:cNvGrpSpPr/>
              <p:nvPr/>
            </p:nvGrpSpPr>
            <p:grpSpPr>
              <a:xfrm>
                <a:off x="6173360" y="675965"/>
                <a:ext cx="2425059" cy="2288599"/>
                <a:chOff x="3037082" y="675965"/>
                <a:chExt cx="2425059" cy="2288599"/>
              </a:xfrm>
            </p:grpSpPr>
            <p:sp>
              <p:nvSpPr>
                <p:cNvPr id="3" name="TextBox 2"/>
                <p:cNvSpPr txBox="1"/>
                <p:nvPr/>
              </p:nvSpPr>
              <p:spPr>
                <a:xfrm>
                  <a:off x="3177046" y="675965"/>
                  <a:ext cx="1244251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200" b="1" dirty="0" smtClean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C) CD8 T Cells</a:t>
                  </a:r>
                  <a:endParaRPr lang="en-US" sz="12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8" name="Picture 7"/>
                <p:cNvPicPr preferRelativeResize="0">
                  <a:picLocks/>
                </p:cNvPicPr>
                <p:nvPr/>
              </p:nvPicPr>
              <p:blipFill rotWithShape="1">
                <a:blip r:embed="rId2"/>
                <a:srcRect l="8907" t="1327" b="22663"/>
                <a:stretch/>
              </p:blipFill>
              <p:spPr>
                <a:xfrm>
                  <a:off x="3267581" y="940526"/>
                  <a:ext cx="2194560" cy="1828800"/>
                </a:xfrm>
                <a:prstGeom prst="rect">
                  <a:avLst/>
                </a:prstGeom>
              </p:spPr>
            </p:pic>
            <p:sp>
              <p:nvSpPr>
                <p:cNvPr id="9" name="TextBox 8"/>
                <p:cNvSpPr txBox="1"/>
                <p:nvPr/>
              </p:nvSpPr>
              <p:spPr>
                <a:xfrm>
                  <a:off x="4134670" y="2702954"/>
                  <a:ext cx="506870" cy="2616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100" b="1" dirty="0" smtClean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PD-1</a:t>
                  </a:r>
                  <a:endParaRPr lang="en-US" sz="11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" name="TextBox 9"/>
                <p:cNvSpPr txBox="1"/>
                <p:nvPr/>
              </p:nvSpPr>
              <p:spPr>
                <a:xfrm>
                  <a:off x="3037082" y="1604377"/>
                  <a:ext cx="353943" cy="501099"/>
                </a:xfrm>
                <a:prstGeom prst="rect">
                  <a:avLst/>
                </a:prstGeom>
                <a:noFill/>
              </p:spPr>
              <p:txBody>
                <a:bodyPr vert="vert270" wrap="none" rtlCol="0">
                  <a:sp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100" b="1" dirty="0" smtClean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Count</a:t>
                  </a:r>
                  <a:endParaRPr lang="en-US" sz="11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5" name="Group 24"/>
              <p:cNvGrpSpPr/>
              <p:nvPr/>
            </p:nvGrpSpPr>
            <p:grpSpPr>
              <a:xfrm>
                <a:off x="1522411" y="666634"/>
                <a:ext cx="2416974" cy="2297930"/>
                <a:chOff x="729309" y="666634"/>
                <a:chExt cx="2416974" cy="2297930"/>
              </a:xfrm>
            </p:grpSpPr>
            <p:pic>
              <p:nvPicPr>
                <p:cNvPr id="2" name="Picture 1"/>
                <p:cNvPicPr preferRelativeResize="0">
                  <a:picLocks/>
                </p:cNvPicPr>
                <p:nvPr/>
              </p:nvPicPr>
              <p:blipFill rotWithShape="1">
                <a:blip r:embed="rId3"/>
                <a:srcRect l="8923" t="1661" b="22514"/>
                <a:stretch/>
              </p:blipFill>
              <p:spPr>
                <a:xfrm>
                  <a:off x="951723" y="940526"/>
                  <a:ext cx="2194560" cy="1828800"/>
                </a:xfrm>
                <a:prstGeom prst="rect">
                  <a:avLst/>
                </a:prstGeom>
              </p:spPr>
            </p:pic>
            <p:sp>
              <p:nvSpPr>
                <p:cNvPr id="6" name="TextBox 5"/>
                <p:cNvSpPr txBox="1"/>
                <p:nvPr/>
              </p:nvSpPr>
              <p:spPr>
                <a:xfrm>
                  <a:off x="1920516" y="2702954"/>
                  <a:ext cx="506870" cy="2616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100" b="1" dirty="0" smtClean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PD-1</a:t>
                  </a:r>
                  <a:endParaRPr lang="en-US" sz="11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" name="TextBox 6"/>
                <p:cNvSpPr txBox="1"/>
                <p:nvPr/>
              </p:nvSpPr>
              <p:spPr>
                <a:xfrm>
                  <a:off x="729309" y="1604377"/>
                  <a:ext cx="353943" cy="501099"/>
                </a:xfrm>
                <a:prstGeom prst="rect">
                  <a:avLst/>
                </a:prstGeom>
                <a:noFill/>
              </p:spPr>
              <p:txBody>
                <a:bodyPr vert="vert270" wrap="none" rtlCol="0">
                  <a:sp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100" b="1" dirty="0" smtClean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Count</a:t>
                  </a:r>
                  <a:endParaRPr lang="en-US" sz="11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" name="TextBox 10"/>
                <p:cNvSpPr txBox="1"/>
                <p:nvPr/>
              </p:nvSpPr>
              <p:spPr>
                <a:xfrm>
                  <a:off x="904293" y="666634"/>
                  <a:ext cx="1244251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200" b="1" dirty="0" smtClean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A) CD4 T Cells</a:t>
                  </a:r>
                  <a:endParaRPr lang="en-US" sz="12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6" name="Group 15"/>
              <p:cNvGrpSpPr/>
              <p:nvPr/>
            </p:nvGrpSpPr>
            <p:grpSpPr>
              <a:xfrm>
                <a:off x="3851954" y="675965"/>
                <a:ext cx="2429408" cy="2288599"/>
                <a:chOff x="3851954" y="675965"/>
                <a:chExt cx="2429408" cy="2288599"/>
              </a:xfrm>
            </p:grpSpPr>
            <p:pic>
              <p:nvPicPr>
                <p:cNvPr id="12" name="Picture 11"/>
                <p:cNvPicPr preferRelativeResize="0">
                  <a:picLocks/>
                </p:cNvPicPr>
                <p:nvPr/>
              </p:nvPicPr>
              <p:blipFill rotWithShape="1">
                <a:blip r:embed="rId4"/>
                <a:srcRect l="8881" t="1671" r="3136" b="21978"/>
                <a:stretch/>
              </p:blipFill>
              <p:spPr>
                <a:xfrm>
                  <a:off x="4086802" y="940526"/>
                  <a:ext cx="2194560" cy="1828800"/>
                </a:xfrm>
                <a:prstGeom prst="rect">
                  <a:avLst/>
                </a:prstGeom>
              </p:spPr>
            </p:pic>
            <p:sp>
              <p:nvSpPr>
                <p:cNvPr id="13" name="TextBox 12"/>
                <p:cNvSpPr txBox="1"/>
                <p:nvPr/>
              </p:nvSpPr>
              <p:spPr>
                <a:xfrm>
                  <a:off x="4949542" y="2702954"/>
                  <a:ext cx="609462" cy="2616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100" b="1" dirty="0" smtClean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FoxP3</a:t>
                  </a:r>
                  <a:endParaRPr lang="en-US" sz="11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" name="TextBox 13"/>
                <p:cNvSpPr txBox="1"/>
                <p:nvPr/>
              </p:nvSpPr>
              <p:spPr>
                <a:xfrm>
                  <a:off x="3851954" y="1635475"/>
                  <a:ext cx="353943" cy="501099"/>
                </a:xfrm>
                <a:prstGeom prst="rect">
                  <a:avLst/>
                </a:prstGeom>
                <a:noFill/>
              </p:spPr>
              <p:txBody>
                <a:bodyPr vert="vert270" wrap="none" rtlCol="0">
                  <a:sp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100" b="1" dirty="0" smtClean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Count</a:t>
                  </a:r>
                  <a:endParaRPr lang="en-US" sz="11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" name="TextBox 14"/>
                <p:cNvSpPr txBox="1"/>
                <p:nvPr/>
              </p:nvSpPr>
              <p:spPr>
                <a:xfrm>
                  <a:off x="4008161" y="675965"/>
                  <a:ext cx="1244251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200" b="1" dirty="0" smtClean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B) CD4 T Cells</a:t>
                  </a:r>
                  <a:endParaRPr lang="en-US" sz="12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5" name="Group 4"/>
              <p:cNvGrpSpPr/>
              <p:nvPr/>
            </p:nvGrpSpPr>
            <p:grpSpPr>
              <a:xfrm>
                <a:off x="8462337" y="675965"/>
                <a:ext cx="2411897" cy="2288599"/>
                <a:chOff x="8462337" y="675965"/>
                <a:chExt cx="2411897" cy="2288599"/>
              </a:xfrm>
            </p:grpSpPr>
            <p:pic>
              <p:nvPicPr>
                <p:cNvPr id="4" name="Picture 3"/>
                <p:cNvPicPr preferRelativeResize="0">
                  <a:picLocks/>
                </p:cNvPicPr>
                <p:nvPr/>
              </p:nvPicPr>
              <p:blipFill rotWithShape="1">
                <a:blip r:embed="rId5"/>
                <a:srcRect l="9008" t="2137" r="7438" b="22927"/>
                <a:stretch/>
              </p:blipFill>
              <p:spPr>
                <a:xfrm>
                  <a:off x="8679674" y="940526"/>
                  <a:ext cx="2194560" cy="1828800"/>
                </a:xfrm>
                <a:prstGeom prst="rect">
                  <a:avLst/>
                </a:prstGeom>
              </p:spPr>
            </p:pic>
            <p:sp>
              <p:nvSpPr>
                <p:cNvPr id="18" name="TextBox 17"/>
                <p:cNvSpPr txBox="1"/>
                <p:nvPr/>
              </p:nvSpPr>
              <p:spPr>
                <a:xfrm>
                  <a:off x="9480238" y="2702954"/>
                  <a:ext cx="593432" cy="2616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100" b="1" dirty="0" smtClean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PD-L1</a:t>
                  </a:r>
                  <a:endParaRPr lang="en-US" sz="11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" name="TextBox 18"/>
                <p:cNvSpPr txBox="1"/>
                <p:nvPr/>
              </p:nvSpPr>
              <p:spPr>
                <a:xfrm>
                  <a:off x="8462337" y="1604377"/>
                  <a:ext cx="353943" cy="501099"/>
                </a:xfrm>
                <a:prstGeom prst="rect">
                  <a:avLst/>
                </a:prstGeom>
                <a:noFill/>
              </p:spPr>
              <p:txBody>
                <a:bodyPr vert="vert270" wrap="none" rtlCol="0">
                  <a:sp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100" b="1" dirty="0" smtClean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Count</a:t>
                  </a:r>
                  <a:endParaRPr lang="en-US" sz="11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" name="TextBox 19"/>
                <p:cNvSpPr txBox="1"/>
                <p:nvPr/>
              </p:nvSpPr>
              <p:spPr>
                <a:xfrm>
                  <a:off x="8610265" y="675965"/>
                  <a:ext cx="1268104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200" b="1" dirty="0" smtClean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D) Tumor Cells</a:t>
                  </a:r>
                  <a:endParaRPr lang="en-US" sz="12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6" name="TextBox 25"/>
              <p:cNvSpPr txBox="1"/>
              <p:nvPr/>
            </p:nvSpPr>
            <p:spPr>
              <a:xfrm>
                <a:off x="4706304" y="308239"/>
                <a:ext cx="2926763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CT-2A-dmEGFRvIII-Luc Day 6 Tumors</a:t>
                </a:r>
                <a:endParaRPr lang="en-US" sz="12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9" name="Group 28"/>
            <p:cNvGrpSpPr/>
            <p:nvPr/>
          </p:nvGrpSpPr>
          <p:grpSpPr>
            <a:xfrm>
              <a:off x="1522411" y="3328926"/>
              <a:ext cx="9390802" cy="2656325"/>
              <a:chOff x="1522411" y="3328926"/>
              <a:chExt cx="9390802" cy="2656325"/>
            </a:xfrm>
          </p:grpSpPr>
          <p:sp>
            <p:nvSpPr>
              <p:cNvPr id="50" name="TextBox 49"/>
              <p:cNvSpPr txBox="1"/>
              <p:nvPr/>
            </p:nvSpPr>
            <p:spPr>
              <a:xfrm>
                <a:off x="5303464" y="3328926"/>
                <a:ext cx="3079497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SMA560-dmEGFRvIII-Luc Day 4 Tumors</a:t>
                </a:r>
                <a:endParaRPr lang="en-US" sz="12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61" name="Group 60"/>
              <p:cNvGrpSpPr/>
              <p:nvPr/>
            </p:nvGrpSpPr>
            <p:grpSpPr>
              <a:xfrm>
                <a:off x="1522411" y="3687321"/>
                <a:ext cx="2439522" cy="2297930"/>
                <a:chOff x="1522411" y="3687321"/>
                <a:chExt cx="2439522" cy="2297930"/>
              </a:xfrm>
            </p:grpSpPr>
            <p:sp>
              <p:nvSpPr>
                <p:cNvPr id="37" name="TextBox 36"/>
                <p:cNvSpPr txBox="1"/>
                <p:nvPr/>
              </p:nvSpPr>
              <p:spPr>
                <a:xfrm>
                  <a:off x="2713618" y="5723641"/>
                  <a:ext cx="506870" cy="2616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100" b="1" dirty="0" smtClean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PD-1</a:t>
                  </a:r>
                  <a:endParaRPr lang="en-US" sz="11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" name="TextBox 37"/>
                <p:cNvSpPr txBox="1"/>
                <p:nvPr/>
              </p:nvSpPr>
              <p:spPr>
                <a:xfrm>
                  <a:off x="1522411" y="4625064"/>
                  <a:ext cx="353943" cy="501099"/>
                </a:xfrm>
                <a:prstGeom prst="rect">
                  <a:avLst/>
                </a:prstGeom>
                <a:noFill/>
              </p:spPr>
              <p:txBody>
                <a:bodyPr vert="vert270" wrap="none" rtlCol="0">
                  <a:sp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100" b="1" dirty="0" smtClean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Count</a:t>
                  </a:r>
                  <a:endParaRPr lang="en-US" sz="11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" name="TextBox 38"/>
                <p:cNvSpPr txBox="1"/>
                <p:nvPr/>
              </p:nvSpPr>
              <p:spPr>
                <a:xfrm>
                  <a:off x="1697395" y="3687321"/>
                  <a:ext cx="1236236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200" b="1" dirty="0" smtClean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E) CD4 T Cells</a:t>
                  </a:r>
                  <a:endParaRPr lang="en-US" sz="12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51" name="Picture 50"/>
                <p:cNvPicPr preferRelativeResize="0">
                  <a:picLocks/>
                </p:cNvPicPr>
                <p:nvPr/>
              </p:nvPicPr>
              <p:blipFill rotWithShape="1">
                <a:blip r:embed="rId6"/>
                <a:srcRect l="9694" t="1774" r="2770" b="25289"/>
                <a:stretch/>
              </p:blipFill>
              <p:spPr>
                <a:xfrm>
                  <a:off x="1767373" y="3961213"/>
                  <a:ext cx="2194560" cy="1828800"/>
                </a:xfrm>
                <a:prstGeom prst="rect">
                  <a:avLst/>
                </a:prstGeom>
              </p:spPr>
            </p:pic>
          </p:grpSp>
          <p:grpSp>
            <p:nvGrpSpPr>
              <p:cNvPr id="62" name="Group 61"/>
              <p:cNvGrpSpPr/>
              <p:nvPr/>
            </p:nvGrpSpPr>
            <p:grpSpPr>
              <a:xfrm>
                <a:off x="6192022" y="3696652"/>
                <a:ext cx="2422544" cy="2288599"/>
                <a:chOff x="6164029" y="3696652"/>
                <a:chExt cx="2422544" cy="2288599"/>
              </a:xfrm>
            </p:grpSpPr>
            <p:pic>
              <p:nvPicPr>
                <p:cNvPr id="53" name="Picture 52"/>
                <p:cNvPicPr preferRelativeResize="0">
                  <a:picLocks/>
                </p:cNvPicPr>
                <p:nvPr/>
              </p:nvPicPr>
              <p:blipFill rotWithShape="1">
                <a:blip r:embed="rId7"/>
                <a:srcRect l="8163" t="1708" r="3629" b="21866"/>
                <a:stretch/>
              </p:blipFill>
              <p:spPr>
                <a:xfrm>
                  <a:off x="6392013" y="3961213"/>
                  <a:ext cx="2194560" cy="1828800"/>
                </a:xfrm>
                <a:prstGeom prst="rect">
                  <a:avLst/>
                </a:prstGeom>
              </p:spPr>
            </p:pic>
            <p:sp>
              <p:nvSpPr>
                <p:cNvPr id="31" name="TextBox 30"/>
                <p:cNvSpPr txBox="1"/>
                <p:nvPr/>
              </p:nvSpPr>
              <p:spPr>
                <a:xfrm>
                  <a:off x="6303993" y="3696652"/>
                  <a:ext cx="1253869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200" b="1" dirty="0" smtClean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G) CD8 T Cells</a:t>
                  </a:r>
                  <a:endParaRPr lang="en-US" sz="12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" name="TextBox 32"/>
                <p:cNvSpPr txBox="1"/>
                <p:nvPr/>
              </p:nvSpPr>
              <p:spPr>
                <a:xfrm>
                  <a:off x="7261617" y="5723641"/>
                  <a:ext cx="506870" cy="2616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100" b="1" dirty="0" smtClean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PD-1</a:t>
                  </a:r>
                  <a:endParaRPr lang="en-US" sz="11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" name="TextBox 33"/>
                <p:cNvSpPr txBox="1"/>
                <p:nvPr/>
              </p:nvSpPr>
              <p:spPr>
                <a:xfrm>
                  <a:off x="6164029" y="4625064"/>
                  <a:ext cx="353943" cy="501099"/>
                </a:xfrm>
                <a:prstGeom prst="rect">
                  <a:avLst/>
                </a:prstGeom>
                <a:noFill/>
              </p:spPr>
              <p:txBody>
                <a:bodyPr vert="vert270" wrap="none" rtlCol="0">
                  <a:sp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100" b="1" dirty="0" smtClean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Count</a:t>
                  </a:r>
                  <a:endParaRPr lang="en-US" sz="11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8" name="Group 27"/>
              <p:cNvGrpSpPr/>
              <p:nvPr/>
            </p:nvGrpSpPr>
            <p:grpSpPr>
              <a:xfrm>
                <a:off x="3851954" y="3696652"/>
                <a:ext cx="2410746" cy="2288599"/>
                <a:chOff x="3851954" y="3696652"/>
                <a:chExt cx="2410746" cy="2288599"/>
              </a:xfrm>
            </p:grpSpPr>
            <p:sp>
              <p:nvSpPr>
                <p:cNvPr id="42" name="TextBox 41"/>
                <p:cNvSpPr txBox="1"/>
                <p:nvPr/>
              </p:nvSpPr>
              <p:spPr>
                <a:xfrm>
                  <a:off x="4949542" y="5723641"/>
                  <a:ext cx="609462" cy="2616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100" b="1" dirty="0" smtClean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FoxP3</a:t>
                  </a:r>
                  <a:endParaRPr lang="en-US" sz="11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" name="TextBox 42"/>
                <p:cNvSpPr txBox="1"/>
                <p:nvPr/>
              </p:nvSpPr>
              <p:spPr>
                <a:xfrm>
                  <a:off x="3851954" y="4656162"/>
                  <a:ext cx="353943" cy="501099"/>
                </a:xfrm>
                <a:prstGeom prst="rect">
                  <a:avLst/>
                </a:prstGeom>
                <a:noFill/>
              </p:spPr>
              <p:txBody>
                <a:bodyPr vert="vert270" wrap="none" rtlCol="0">
                  <a:sp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100" b="1" dirty="0" smtClean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Count</a:t>
                  </a:r>
                  <a:endParaRPr lang="en-US" sz="11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" name="TextBox 43"/>
                <p:cNvSpPr txBox="1"/>
                <p:nvPr/>
              </p:nvSpPr>
              <p:spPr>
                <a:xfrm>
                  <a:off x="3998830" y="3696652"/>
                  <a:ext cx="1228221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200" b="1" dirty="0" smtClean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F) CD4 T Cells</a:t>
                  </a:r>
                  <a:endParaRPr lang="en-US" sz="12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57" name="Picture 56"/>
                <p:cNvPicPr preferRelativeResize="0">
                  <a:picLocks/>
                </p:cNvPicPr>
                <p:nvPr/>
              </p:nvPicPr>
              <p:blipFill rotWithShape="1">
                <a:blip r:embed="rId8"/>
                <a:srcRect l="9524" t="1562" r="1361" b="22428"/>
                <a:stretch/>
              </p:blipFill>
              <p:spPr>
                <a:xfrm>
                  <a:off x="4068140" y="3961213"/>
                  <a:ext cx="2194560" cy="1828800"/>
                </a:xfrm>
                <a:prstGeom prst="rect">
                  <a:avLst/>
                </a:prstGeom>
              </p:spPr>
            </p:pic>
          </p:grpSp>
          <p:grpSp>
            <p:nvGrpSpPr>
              <p:cNvPr id="23" name="Group 22"/>
              <p:cNvGrpSpPr/>
              <p:nvPr/>
            </p:nvGrpSpPr>
            <p:grpSpPr>
              <a:xfrm>
                <a:off x="8499661" y="3696652"/>
                <a:ext cx="2413552" cy="2288599"/>
                <a:chOff x="8499661" y="3696652"/>
                <a:chExt cx="2413552" cy="2288599"/>
              </a:xfrm>
            </p:grpSpPr>
            <p:pic>
              <p:nvPicPr>
                <p:cNvPr id="22" name="Picture 21"/>
                <p:cNvPicPr preferRelativeResize="0">
                  <a:picLocks/>
                </p:cNvPicPr>
                <p:nvPr/>
              </p:nvPicPr>
              <p:blipFill rotWithShape="1">
                <a:blip r:embed="rId9"/>
                <a:srcRect l="8865" t="1675" r="9047" b="21057"/>
                <a:stretch/>
              </p:blipFill>
              <p:spPr>
                <a:xfrm>
                  <a:off x="8718653" y="3961213"/>
                  <a:ext cx="2194560" cy="1828800"/>
                </a:xfrm>
                <a:prstGeom prst="rect">
                  <a:avLst/>
                </a:prstGeom>
              </p:spPr>
            </p:pic>
            <p:sp>
              <p:nvSpPr>
                <p:cNvPr id="47" name="TextBox 46"/>
                <p:cNvSpPr txBox="1"/>
                <p:nvPr/>
              </p:nvSpPr>
              <p:spPr>
                <a:xfrm>
                  <a:off x="9536224" y="5723641"/>
                  <a:ext cx="593432" cy="2616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100" b="1" dirty="0" smtClean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PD-L1</a:t>
                  </a:r>
                  <a:endParaRPr lang="en-US" sz="11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8" name="TextBox 47"/>
                <p:cNvSpPr txBox="1"/>
                <p:nvPr/>
              </p:nvSpPr>
              <p:spPr>
                <a:xfrm>
                  <a:off x="8499661" y="4625064"/>
                  <a:ext cx="353943" cy="501099"/>
                </a:xfrm>
                <a:prstGeom prst="rect">
                  <a:avLst/>
                </a:prstGeom>
                <a:noFill/>
              </p:spPr>
              <p:txBody>
                <a:bodyPr vert="vert270" wrap="none" rtlCol="0">
                  <a:sp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100" b="1" dirty="0" smtClean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Count</a:t>
                  </a:r>
                  <a:endParaRPr lang="en-US" sz="11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9" name="TextBox 48"/>
                <p:cNvSpPr txBox="1"/>
                <p:nvPr/>
              </p:nvSpPr>
              <p:spPr>
                <a:xfrm>
                  <a:off x="8666251" y="3696652"/>
                  <a:ext cx="1268104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200" b="1" dirty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H) Tumor Cells</a:t>
                  </a:r>
                </a:p>
              </p:txBody>
            </p:sp>
          </p:grpSp>
        </p:grpSp>
        <p:grpSp>
          <p:nvGrpSpPr>
            <p:cNvPr id="24" name="Group 23"/>
            <p:cNvGrpSpPr/>
            <p:nvPr/>
          </p:nvGrpSpPr>
          <p:grpSpPr>
            <a:xfrm>
              <a:off x="2700040" y="1044409"/>
              <a:ext cx="1124026" cy="415247"/>
              <a:chOff x="2713618" y="1027783"/>
              <a:chExt cx="1124026" cy="415247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2713618" y="1027783"/>
                <a:ext cx="1124026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b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Isotype Control</a:t>
                </a:r>
                <a:endParaRPr lang="en-US" sz="10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3000556" y="1196809"/>
                <a:ext cx="550151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1000" b="1" dirty="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α</a:t>
                </a:r>
                <a:r>
                  <a:rPr lang="en-US" sz="1000" b="1" dirty="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PD-1</a:t>
                </a:r>
                <a:endParaRPr lang="en-US" sz="1000" b="1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54" name="Group 53"/>
            <p:cNvGrpSpPr/>
            <p:nvPr/>
          </p:nvGrpSpPr>
          <p:grpSpPr>
            <a:xfrm>
              <a:off x="2724979" y="4070178"/>
              <a:ext cx="1124026" cy="415247"/>
              <a:chOff x="2713618" y="1027783"/>
              <a:chExt cx="1124026" cy="415247"/>
            </a:xfrm>
          </p:grpSpPr>
          <p:sp>
            <p:nvSpPr>
              <p:cNvPr id="55" name="TextBox 54"/>
              <p:cNvSpPr txBox="1"/>
              <p:nvPr/>
            </p:nvSpPr>
            <p:spPr>
              <a:xfrm>
                <a:off x="2713618" y="1027783"/>
                <a:ext cx="1124026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b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Isotype Control</a:t>
                </a:r>
                <a:endParaRPr lang="en-US" sz="10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3000556" y="1196809"/>
                <a:ext cx="550151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1000" b="1" dirty="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α</a:t>
                </a:r>
                <a:r>
                  <a:rPr lang="en-US" sz="1000" b="1" dirty="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PD-1</a:t>
                </a:r>
                <a:endParaRPr lang="en-US" sz="1000" b="1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58" name="Group 57"/>
            <p:cNvGrpSpPr/>
            <p:nvPr/>
          </p:nvGrpSpPr>
          <p:grpSpPr>
            <a:xfrm>
              <a:off x="5010963" y="1050750"/>
              <a:ext cx="1124026" cy="415247"/>
              <a:chOff x="2713618" y="1027783"/>
              <a:chExt cx="1124026" cy="415247"/>
            </a:xfrm>
          </p:grpSpPr>
          <p:sp>
            <p:nvSpPr>
              <p:cNvPr id="59" name="TextBox 58"/>
              <p:cNvSpPr txBox="1"/>
              <p:nvPr/>
            </p:nvSpPr>
            <p:spPr>
              <a:xfrm>
                <a:off x="2713618" y="1027783"/>
                <a:ext cx="1124026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b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Isotype Control</a:t>
                </a:r>
                <a:endParaRPr lang="en-US" sz="10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TextBox 59"/>
              <p:cNvSpPr txBox="1"/>
              <p:nvPr/>
            </p:nvSpPr>
            <p:spPr>
              <a:xfrm>
                <a:off x="2952466" y="1196809"/>
                <a:ext cx="646331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1000" b="1" dirty="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α</a:t>
                </a:r>
                <a:r>
                  <a:rPr lang="en-US" sz="1000" b="1" dirty="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FoxP3</a:t>
                </a:r>
                <a:endParaRPr lang="en-US" sz="1000" b="1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3" name="Group 62"/>
            <p:cNvGrpSpPr/>
            <p:nvPr/>
          </p:nvGrpSpPr>
          <p:grpSpPr>
            <a:xfrm>
              <a:off x="5044215" y="4076519"/>
              <a:ext cx="1124026" cy="415247"/>
              <a:chOff x="2713618" y="1027783"/>
              <a:chExt cx="1124026" cy="415247"/>
            </a:xfrm>
          </p:grpSpPr>
          <p:sp>
            <p:nvSpPr>
              <p:cNvPr id="64" name="TextBox 63"/>
              <p:cNvSpPr txBox="1"/>
              <p:nvPr/>
            </p:nvSpPr>
            <p:spPr>
              <a:xfrm>
                <a:off x="2713618" y="1027783"/>
                <a:ext cx="1124026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b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Isotype Control</a:t>
                </a:r>
                <a:endParaRPr lang="en-US" sz="10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TextBox 64"/>
              <p:cNvSpPr txBox="1"/>
              <p:nvPr/>
            </p:nvSpPr>
            <p:spPr>
              <a:xfrm>
                <a:off x="2952466" y="1196809"/>
                <a:ext cx="646331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1000" b="1" dirty="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α</a:t>
                </a:r>
                <a:r>
                  <a:rPr lang="en-US" sz="1000" b="1" dirty="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FoxP3</a:t>
                </a:r>
                <a:endParaRPr lang="en-US" sz="1000" b="1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6" name="Group 65"/>
            <p:cNvGrpSpPr/>
            <p:nvPr/>
          </p:nvGrpSpPr>
          <p:grpSpPr>
            <a:xfrm>
              <a:off x="7283935" y="1055689"/>
              <a:ext cx="1124026" cy="415247"/>
              <a:chOff x="2713618" y="1027783"/>
              <a:chExt cx="1124026" cy="415247"/>
            </a:xfrm>
          </p:grpSpPr>
          <p:sp>
            <p:nvSpPr>
              <p:cNvPr id="68" name="TextBox 67"/>
              <p:cNvSpPr txBox="1"/>
              <p:nvPr/>
            </p:nvSpPr>
            <p:spPr>
              <a:xfrm>
                <a:off x="2713618" y="1027783"/>
                <a:ext cx="1124026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b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Isotype Control</a:t>
                </a:r>
                <a:endParaRPr lang="en-US" sz="10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TextBox 68"/>
              <p:cNvSpPr txBox="1"/>
              <p:nvPr/>
            </p:nvSpPr>
            <p:spPr>
              <a:xfrm>
                <a:off x="3000556" y="1196809"/>
                <a:ext cx="550151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1000" b="1" dirty="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α</a:t>
                </a:r>
                <a:r>
                  <a:rPr lang="en-US" sz="1000" b="1" dirty="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PD-1</a:t>
                </a:r>
                <a:endParaRPr lang="en-US" sz="1000" b="1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70" name="Group 69"/>
            <p:cNvGrpSpPr/>
            <p:nvPr/>
          </p:nvGrpSpPr>
          <p:grpSpPr>
            <a:xfrm>
              <a:off x="7350439" y="4081458"/>
              <a:ext cx="1124026" cy="415247"/>
              <a:chOff x="2713618" y="1027783"/>
              <a:chExt cx="1124026" cy="415247"/>
            </a:xfrm>
          </p:grpSpPr>
          <p:sp>
            <p:nvSpPr>
              <p:cNvPr id="71" name="TextBox 70"/>
              <p:cNvSpPr txBox="1"/>
              <p:nvPr/>
            </p:nvSpPr>
            <p:spPr>
              <a:xfrm>
                <a:off x="2713618" y="1027783"/>
                <a:ext cx="1124026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b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Isotype Control</a:t>
                </a:r>
                <a:endParaRPr lang="en-US" sz="10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TextBox 71"/>
              <p:cNvSpPr txBox="1"/>
              <p:nvPr/>
            </p:nvSpPr>
            <p:spPr>
              <a:xfrm>
                <a:off x="3000556" y="1196809"/>
                <a:ext cx="550151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1000" b="1" dirty="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α</a:t>
                </a:r>
                <a:r>
                  <a:rPr lang="en-US" sz="1000" b="1" dirty="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PD-1</a:t>
                </a:r>
                <a:endParaRPr lang="en-US" sz="1000" b="1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73" name="Group 72"/>
            <p:cNvGrpSpPr/>
            <p:nvPr/>
          </p:nvGrpSpPr>
          <p:grpSpPr>
            <a:xfrm>
              <a:off x="9630893" y="1041835"/>
              <a:ext cx="1124026" cy="415247"/>
              <a:chOff x="2713618" y="1027783"/>
              <a:chExt cx="1124026" cy="415247"/>
            </a:xfrm>
          </p:grpSpPr>
          <p:sp>
            <p:nvSpPr>
              <p:cNvPr id="74" name="TextBox 73"/>
              <p:cNvSpPr txBox="1"/>
              <p:nvPr/>
            </p:nvSpPr>
            <p:spPr>
              <a:xfrm>
                <a:off x="2713618" y="1027783"/>
                <a:ext cx="1124026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b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Isotype Control</a:t>
                </a:r>
                <a:endParaRPr lang="en-US" sz="10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TextBox 74"/>
              <p:cNvSpPr txBox="1"/>
              <p:nvPr/>
            </p:nvSpPr>
            <p:spPr>
              <a:xfrm>
                <a:off x="2958878" y="1196809"/>
                <a:ext cx="633507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1000" b="1" dirty="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α</a:t>
                </a:r>
                <a:r>
                  <a:rPr lang="en-US" sz="1000" b="1" dirty="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PD-L1</a:t>
                </a:r>
                <a:endParaRPr lang="en-US" sz="1000" b="1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76" name="Group 75"/>
            <p:cNvGrpSpPr/>
            <p:nvPr/>
          </p:nvGrpSpPr>
          <p:grpSpPr>
            <a:xfrm>
              <a:off x="9681495" y="4059653"/>
              <a:ext cx="1124026" cy="415247"/>
              <a:chOff x="2713618" y="1027783"/>
              <a:chExt cx="1124026" cy="415247"/>
            </a:xfrm>
          </p:grpSpPr>
          <p:sp>
            <p:nvSpPr>
              <p:cNvPr id="77" name="TextBox 76"/>
              <p:cNvSpPr txBox="1"/>
              <p:nvPr/>
            </p:nvSpPr>
            <p:spPr>
              <a:xfrm>
                <a:off x="2713618" y="1027783"/>
                <a:ext cx="1124026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b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Isotype Control</a:t>
                </a:r>
                <a:endParaRPr lang="en-US" sz="10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TextBox 77"/>
              <p:cNvSpPr txBox="1"/>
              <p:nvPr/>
            </p:nvSpPr>
            <p:spPr>
              <a:xfrm>
                <a:off x="2958878" y="1196809"/>
                <a:ext cx="633507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1000" b="1" dirty="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α</a:t>
                </a:r>
                <a:r>
                  <a:rPr lang="en-US" sz="1000" b="1" dirty="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PD-L1</a:t>
                </a:r>
                <a:endParaRPr lang="en-US" sz="1000" b="1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61107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86"/>
          <p:cNvSpPr txBox="1">
            <a:spLocks noChangeArrowheads="1"/>
          </p:cNvSpPr>
          <p:nvPr/>
        </p:nvSpPr>
        <p:spPr bwMode="auto">
          <a:xfrm>
            <a:off x="304800" y="6207059"/>
            <a:ext cx="333937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dirty="0">
                <a:cs typeface="Arial" panose="020B0604020202020204" pitchFamily="34" charset="0"/>
              </a:rPr>
              <a:t>Chandramohan et al, </a:t>
            </a:r>
            <a:r>
              <a:rPr lang="en-US" altLang="en-US" sz="1200" dirty="0" smtClean="0">
                <a:cs typeface="Arial" panose="020B0604020202020204" pitchFamily="34" charset="0"/>
              </a:rPr>
              <a:t>Supplementary Figure 5.</a:t>
            </a:r>
            <a:endParaRPr lang="en-US" altLang="en-US" sz="1200" dirty="0">
              <a:cs typeface="Arial" panose="020B0604020202020204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2451012" y="205783"/>
            <a:ext cx="6935251" cy="2815417"/>
            <a:chOff x="3001519" y="205783"/>
            <a:chExt cx="6935251" cy="2815417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09251" y="533816"/>
              <a:ext cx="3127519" cy="2487384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3001519" y="205783"/>
              <a:ext cx="267990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A) CT-2A-dmEGFRvIII-Luc Tumors</a:t>
              </a:r>
              <a:endPara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3" name="Picture 12"/>
            <p:cNvPicPr preferRelativeResize="0"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54387" y="533816"/>
              <a:ext cx="3118104" cy="2468880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2451012" y="3259981"/>
            <a:ext cx="6938020" cy="2783733"/>
            <a:chOff x="3001519" y="3259981"/>
            <a:chExt cx="6938020" cy="2783733"/>
          </a:xfrm>
        </p:grpSpPr>
        <p:pic>
          <p:nvPicPr>
            <p:cNvPr id="11" name="Picture 10"/>
            <p:cNvPicPr preferRelativeResize="0"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54387" y="3574834"/>
              <a:ext cx="3121423" cy="2468880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812020" y="3516683"/>
              <a:ext cx="3127519" cy="2487384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3001519" y="3259981"/>
              <a:ext cx="28326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B) SMA560-dmEGFRvIII-Luc Tumors</a:t>
              </a:r>
              <a:endPara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51899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86"/>
          <p:cNvSpPr txBox="1">
            <a:spLocks noChangeArrowheads="1"/>
          </p:cNvSpPr>
          <p:nvPr/>
        </p:nvSpPr>
        <p:spPr bwMode="auto">
          <a:xfrm>
            <a:off x="304800" y="6423195"/>
            <a:ext cx="333937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dirty="0">
                <a:cs typeface="Arial" panose="020B0604020202020204" pitchFamily="34" charset="0"/>
              </a:rPr>
              <a:t>Chandramohan et al, </a:t>
            </a:r>
            <a:r>
              <a:rPr lang="en-US" altLang="en-US" sz="1200" dirty="0" smtClean="0">
                <a:cs typeface="Arial" panose="020B0604020202020204" pitchFamily="34" charset="0"/>
              </a:rPr>
              <a:t>Supplementary Figure </a:t>
            </a:r>
            <a:r>
              <a:rPr lang="en-US" altLang="en-US" sz="1200" dirty="0">
                <a:cs typeface="Arial" panose="020B0604020202020204" pitchFamily="34" charset="0"/>
              </a:rPr>
              <a:t>6</a:t>
            </a:r>
            <a:r>
              <a:rPr lang="en-US" altLang="en-US" sz="1200" dirty="0" smtClean="0">
                <a:cs typeface="Arial" panose="020B0604020202020204" pitchFamily="34" charset="0"/>
              </a:rPr>
              <a:t>.</a:t>
            </a:r>
            <a:endParaRPr lang="en-US" altLang="en-US" sz="1200" dirty="0"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130" y="234977"/>
            <a:ext cx="10467739" cy="6255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03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86"/>
          <p:cNvSpPr txBox="1">
            <a:spLocks noChangeArrowheads="1"/>
          </p:cNvSpPr>
          <p:nvPr/>
        </p:nvSpPr>
        <p:spPr bwMode="auto">
          <a:xfrm>
            <a:off x="304800" y="6207059"/>
            <a:ext cx="333937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dirty="0">
                <a:cs typeface="Arial" panose="020B0604020202020204" pitchFamily="34" charset="0"/>
              </a:rPr>
              <a:t>Chandramohan et al, </a:t>
            </a:r>
            <a:r>
              <a:rPr lang="en-US" altLang="en-US" sz="1200" dirty="0" smtClean="0">
                <a:cs typeface="Arial" panose="020B0604020202020204" pitchFamily="34" charset="0"/>
              </a:rPr>
              <a:t>Supplementary Figure </a:t>
            </a:r>
            <a:r>
              <a:rPr lang="en-US" altLang="en-US" sz="1200" dirty="0">
                <a:cs typeface="Arial" panose="020B0604020202020204" pitchFamily="34" charset="0"/>
              </a:rPr>
              <a:t>7</a:t>
            </a:r>
            <a:r>
              <a:rPr lang="en-US" altLang="en-US" sz="1200" dirty="0" smtClean="0">
                <a:cs typeface="Arial" panose="020B0604020202020204" pitchFamily="34" charset="0"/>
              </a:rPr>
              <a:t>.</a:t>
            </a:r>
            <a:endParaRPr lang="en-US" altLang="en-US" sz="1200" dirty="0"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0447" y="722136"/>
            <a:ext cx="2861221" cy="214518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1044" y="718478"/>
            <a:ext cx="2866100" cy="21488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0447" y="3421407"/>
            <a:ext cx="2866100" cy="21488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1044" y="3421407"/>
            <a:ext cx="2866100" cy="21488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73255" y="382702"/>
            <a:ext cx="27089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D2C7-IT+</a:t>
            </a:r>
            <a:r>
              <a:rPr lang="el-GR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PD-1: CD4:Treg Ratio</a:t>
            </a:r>
            <a:endParaRPr lang="en-US" sz="1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83258" y="382702"/>
            <a:ext cx="27089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D2C7-IT+</a:t>
            </a:r>
            <a:r>
              <a:rPr lang="el-GR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PD-1: CD8:Treg Ratio</a:t>
            </a:r>
            <a:endParaRPr lang="en-US" sz="1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73255" y="3091693"/>
            <a:ext cx="29061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D2C7-IT+</a:t>
            </a:r>
            <a:r>
              <a:rPr lang="el-GR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CTLA-4: CD4:Treg Ratio</a:t>
            </a:r>
            <a:endParaRPr lang="en-US" sz="1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83258" y="3091693"/>
            <a:ext cx="29061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D2C7-IT+</a:t>
            </a:r>
            <a:r>
              <a:rPr lang="el-GR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CTLA-4: CD8:Treg Ratio</a:t>
            </a:r>
            <a:endParaRPr lang="en-US" sz="1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32961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3062</TotalTime>
  <Words>337</Words>
  <Application>Microsoft Office PowerPoint</Application>
  <PresentationFormat>Widescreen</PresentationFormat>
  <Paragraphs>103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等线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Duke University School of Medicine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Vidya Chandramohan</dc:creator>
  <cp:lastModifiedBy>Vidya Chandramohan</cp:lastModifiedBy>
  <cp:revision>41</cp:revision>
  <dcterms:created xsi:type="dcterms:W3CDTF">2018-04-10T15:59:24Z</dcterms:created>
  <dcterms:modified xsi:type="dcterms:W3CDTF">2019-04-23T16:57:53Z</dcterms:modified>
</cp:coreProperties>
</file>