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9" r:id="rId2"/>
    <p:sldId id="258" r:id="rId3"/>
  </p:sldIdLst>
  <p:sldSz cx="9144000" cy="6858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220"/>
    <p:restoredTop sz="94678"/>
  </p:normalViewPr>
  <p:slideViewPr>
    <p:cSldViewPr snapToGrid="0" snapToObjects="1">
      <p:cViewPr>
        <p:scale>
          <a:sx n="105" d="100"/>
          <a:sy n="105" d="100"/>
        </p:scale>
        <p:origin x="-80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81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82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81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1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73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25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8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5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6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3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09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E44FC-6CE7-4F44-81A9-C9A53BB30E3C}" type="datetimeFigureOut">
              <a:rPr lang="en-US" smtClean="0"/>
              <a:t>7/26/19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CF300-8DD6-7941-A246-88B7F640F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5" Type="http://schemas.openxmlformats.org/officeDocument/2006/relationships/image" Target="../media/image4.tiff"/><Relationship Id="rId6" Type="http://schemas.openxmlformats.org/officeDocument/2006/relationships/image" Target="../media/image5.tiff"/><Relationship Id="rId7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1D27195-5746-0045-83FB-7BCC6F10D401}"/>
              </a:ext>
            </a:extLst>
          </p:cNvPr>
          <p:cNvGrpSpPr/>
          <p:nvPr/>
        </p:nvGrpSpPr>
        <p:grpSpPr>
          <a:xfrm>
            <a:off x="462631" y="1906314"/>
            <a:ext cx="1360465" cy="1186125"/>
            <a:chOff x="591524" y="1437988"/>
            <a:chExt cx="1360465" cy="1186125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xmlns="" id="{7606480F-BE68-A547-8DF9-746367FE64EC}"/>
                </a:ext>
              </a:extLst>
            </p:cNvPr>
            <p:cNvCxnSpPr>
              <a:cxnSpLocks/>
            </p:cNvCxnSpPr>
            <p:nvPr/>
          </p:nvCxnSpPr>
          <p:spPr>
            <a:xfrm>
              <a:off x="776189" y="2376198"/>
              <a:ext cx="49099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xmlns="" id="{5A563548-592D-C54A-BEC2-43E3B10C89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6189" y="1901274"/>
              <a:ext cx="0" cy="47492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8D81F40-E719-9245-95F6-617E18A44B40}"/>
                </a:ext>
              </a:extLst>
            </p:cNvPr>
            <p:cNvSpPr txBox="1"/>
            <p:nvPr/>
          </p:nvSpPr>
          <p:spPr>
            <a:xfrm rot="16200000">
              <a:off x="516343" y="1513169"/>
              <a:ext cx="5196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SSC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7D6261E-182E-3646-B61F-66781692A621}"/>
                </a:ext>
              </a:extLst>
            </p:cNvPr>
            <p:cNvSpPr txBox="1"/>
            <p:nvPr/>
          </p:nvSpPr>
          <p:spPr>
            <a:xfrm>
              <a:off x="1267186" y="2254781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CD45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190A632-0028-FF4D-8DB1-D60EF609ADBE}"/>
              </a:ext>
            </a:extLst>
          </p:cNvPr>
          <p:cNvSpPr txBox="1"/>
          <p:nvPr/>
        </p:nvSpPr>
        <p:spPr>
          <a:xfrm>
            <a:off x="1261989" y="3458829"/>
            <a:ext cx="658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FRESH	                  +4HRS                          +8HRS	                    +24HRS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4AF5595-0B6A-1347-80BA-641DF0BBAC92}"/>
              </a:ext>
            </a:extLst>
          </p:cNvPr>
          <p:cNvSpPr txBox="1"/>
          <p:nvPr/>
        </p:nvSpPr>
        <p:spPr>
          <a:xfrm>
            <a:off x="1364918" y="526321"/>
            <a:ext cx="664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EDTA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2EB4125-B196-2D41-9D03-EBF5E2FCC6D8}"/>
              </a:ext>
            </a:extLst>
          </p:cNvPr>
          <p:cNvSpPr txBox="1"/>
          <p:nvPr/>
        </p:nvSpPr>
        <p:spPr>
          <a:xfrm>
            <a:off x="3141304" y="52632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Heparin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C3EBCEC8-CFD6-6646-8FF2-E4648D73EA0B}"/>
              </a:ext>
            </a:extLst>
          </p:cNvPr>
          <p:cNvGrpSpPr/>
          <p:nvPr/>
        </p:nvGrpSpPr>
        <p:grpSpPr>
          <a:xfrm>
            <a:off x="447242" y="4841930"/>
            <a:ext cx="1360465" cy="1186125"/>
            <a:chOff x="591524" y="1437988"/>
            <a:chExt cx="1360465" cy="1186125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xmlns="" id="{83ADD0DC-7128-2842-8570-FB0AEF9E8D55}"/>
                </a:ext>
              </a:extLst>
            </p:cNvPr>
            <p:cNvCxnSpPr>
              <a:cxnSpLocks/>
            </p:cNvCxnSpPr>
            <p:nvPr/>
          </p:nvCxnSpPr>
          <p:spPr>
            <a:xfrm>
              <a:off x="776189" y="2376198"/>
              <a:ext cx="49099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xmlns="" id="{F49D07B1-636B-E14F-8440-C2A9A95060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6189" y="1901274"/>
              <a:ext cx="0" cy="47492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D0A87BBE-D254-4240-8110-F5B49979B7DF}"/>
                </a:ext>
              </a:extLst>
            </p:cNvPr>
            <p:cNvSpPr txBox="1"/>
            <p:nvPr/>
          </p:nvSpPr>
          <p:spPr>
            <a:xfrm rot="16200000">
              <a:off x="516343" y="1513169"/>
              <a:ext cx="5196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SSC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70A9C39-DEB1-644F-8261-74BA8E7D92FD}"/>
                </a:ext>
              </a:extLst>
            </p:cNvPr>
            <p:cNvSpPr txBox="1"/>
            <p:nvPr/>
          </p:nvSpPr>
          <p:spPr>
            <a:xfrm>
              <a:off x="1267186" y="2254781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CD45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2330" y="561163"/>
            <a:ext cx="351378" cy="3283936"/>
            <a:chOff x="804114" y="516443"/>
            <a:chExt cx="351378" cy="3008035"/>
          </a:xfrm>
        </p:grpSpPr>
        <p:sp>
          <p:nvSpPr>
            <p:cNvPr id="29" name="TextBox 28"/>
            <p:cNvSpPr txBox="1"/>
            <p:nvPr/>
          </p:nvSpPr>
          <p:spPr>
            <a:xfrm>
              <a:off x="804114" y="516443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/>
                  <a:cs typeface="Arial"/>
                </a:rPr>
                <a:t>A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4114" y="3155146"/>
              <a:ext cx="3386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/>
                  <a:cs typeface="Arial"/>
                </a:rPr>
                <a:t>B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BD09287-83D8-F747-B84E-CB0E21AFA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71" y="862028"/>
            <a:ext cx="1781552" cy="17815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74038FB-67A3-E44B-B271-FA7DE7C46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285" y="862028"/>
            <a:ext cx="1781552" cy="17815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2AB8EEF-E01E-0F4D-95DC-C0727BA7FB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71" y="3804903"/>
            <a:ext cx="1784745" cy="17847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CFA5F46-D7A8-CE40-A67A-175880C6B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4765" y="3804902"/>
            <a:ext cx="1784745" cy="17847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B6CEF9A-87E1-2742-8528-7E012C3F8C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2859" y="3804902"/>
            <a:ext cx="1784745" cy="17847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E01EEEC-E845-C143-8486-31E705E763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0953" y="3804902"/>
            <a:ext cx="1784745" cy="178474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892634" y="92425"/>
            <a:ext cx="20555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Supplemental Figure 1</a:t>
            </a:r>
          </a:p>
        </p:txBody>
      </p:sp>
    </p:spTree>
    <p:extLst>
      <p:ext uri="{BB962C8B-B14F-4D97-AF65-F5344CB8AC3E}">
        <p14:creationId xmlns:p14="http://schemas.microsoft.com/office/powerpoint/2010/main" val="193975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18264A29-49FA-3E43-A967-3409B76F0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761763"/>
              </p:ext>
            </p:extLst>
          </p:nvPr>
        </p:nvGraphicFramePr>
        <p:xfrm>
          <a:off x="1442119" y="1349409"/>
          <a:ext cx="5778500" cy="3141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5500">
                  <a:extLst>
                    <a:ext uri="{9D8B030D-6E8A-4147-A177-3AD203B41FA5}">
                      <a16:colId xmlns:a16="http://schemas.microsoft.com/office/drawing/2014/main" xmlns="" val="2056223882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xmlns="" val="991403261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xmlns="" val="3429505318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xmlns="" val="4111221808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xmlns="" val="1864211541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xmlns="" val="3485851806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xmlns="" val="2718294811"/>
                    </a:ext>
                  </a:extLst>
                </a:gridCol>
              </a:tblGrid>
              <a:tr h="2413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Supplemental Table 1. Percentage</a:t>
                      </a:r>
                      <a:r>
                        <a:rPr lang="en-US" sz="1400" u="none" strike="noStrike" baseline="0" dirty="0">
                          <a:effectLst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</a:rPr>
                        <a:t>Differences in Cell Types and Surface Marker</a:t>
                      </a:r>
                      <a:r>
                        <a:rPr lang="en-US" sz="1400" u="none" strike="noStrike" baseline="0" dirty="0">
                          <a:effectLst/>
                        </a:rPr>
                        <a:t> Expression</a:t>
                      </a:r>
                      <a:r>
                        <a:rPr lang="en-US" sz="1400" u="none" strike="noStrike" dirty="0">
                          <a:effectLst/>
                        </a:rPr>
                        <a:t> Between</a:t>
                      </a:r>
                      <a:r>
                        <a:rPr lang="en-US" sz="1400" u="none" strike="noStrike" baseline="0" dirty="0">
                          <a:effectLst/>
                        </a:rPr>
                        <a:t> Heparin and EDTA Tubes</a:t>
                      </a:r>
                      <a:r>
                        <a:rPr lang="en-US" sz="1400" u="none" strike="noStrike" dirty="0">
                          <a:effectLst/>
                        </a:rPr>
                        <a:t> (N = 5)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1765447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Granulocytes</a:t>
                      </a:r>
                      <a:r>
                        <a:rPr lang="en-US" sz="1400" u="none" strike="noStrike" baseline="30000" dirty="0" smtClean="0">
                          <a:effectLst/>
                        </a:rPr>
                        <a:t>1</a:t>
                      </a:r>
                      <a:endParaRPr lang="en-US" sz="1400" b="0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Monocytes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Lymphocytes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00894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Mean ∆ %CD45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-9</a:t>
                      </a:r>
                      <a:r>
                        <a:rPr lang="en-US" sz="1400" u="none" strike="noStrike" dirty="0" smtClean="0">
                          <a:effectLst/>
                        </a:rPr>
                        <a:t>%</a:t>
                      </a:r>
                      <a:r>
                        <a:rPr lang="en-US" sz="1400" baseline="30000" dirty="0" smtClean="0"/>
                        <a:t>2,3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-35%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25%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831004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MFI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Mean % ∆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CV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Mean % ∆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MFI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Mean % ∆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CV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Mean % ∆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MFI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Mean % ∆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>
                          <a:effectLst/>
                        </a:rPr>
                        <a:t>CV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Mean % ∆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908579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CD45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4781381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CD11b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44%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119%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243%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64350098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CD33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-6%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471608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CD15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29%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</a:rPr>
                        <a:t>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27853145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CD14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na</a:t>
                      </a:r>
                      <a:r>
                        <a:rPr lang="en-US" sz="1400" baseline="30000" dirty="0" smtClean="0"/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19%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5878416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HLA-DR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</a:rPr>
                        <a:t>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22%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</a:rPr>
                        <a:t>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</a:rPr>
                        <a:t>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94808228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75792" y="4530397"/>
            <a:ext cx="61498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aseline="30000" dirty="0" smtClean="0"/>
              <a:t>1</a:t>
            </a:r>
            <a:r>
              <a:rPr lang="en-US" sz="1400" dirty="0" smtClean="0"/>
              <a:t>Granulocytes, monocytes and lymphocytes were gated as shown in S. Figure 1</a:t>
            </a:r>
          </a:p>
          <a:p>
            <a:r>
              <a:rPr lang="en-US" sz="1400" baseline="30000" dirty="0"/>
              <a:t>2</a:t>
            </a:r>
            <a:r>
              <a:rPr lang="en-US" sz="1400" dirty="0" smtClean="0"/>
              <a:t>% differences were calculated as follows: [(</a:t>
            </a:r>
            <a:r>
              <a:rPr lang="en-US" sz="1400" dirty="0" err="1" smtClean="0"/>
              <a:t>Mean</a:t>
            </a:r>
            <a:r>
              <a:rPr lang="en-US" sz="1400" baseline="-25000" dirty="0" err="1" smtClean="0"/>
              <a:t>Hep</a:t>
            </a:r>
            <a:r>
              <a:rPr lang="en-US" sz="1400" dirty="0" smtClean="0"/>
              <a:t> – </a:t>
            </a:r>
            <a:r>
              <a:rPr lang="en-US" sz="1400" dirty="0" err="1" smtClean="0"/>
              <a:t>Mean</a:t>
            </a:r>
            <a:r>
              <a:rPr lang="en-US" sz="1400" baseline="-25000" dirty="0" err="1" smtClean="0"/>
              <a:t>EDTA</a:t>
            </a:r>
            <a:r>
              <a:rPr lang="en-US" sz="1400" dirty="0" smtClean="0"/>
              <a:t>)/</a:t>
            </a:r>
            <a:r>
              <a:rPr lang="en-US" sz="1400" dirty="0" err="1" smtClean="0"/>
              <a:t>Mean</a:t>
            </a:r>
            <a:r>
              <a:rPr lang="en-US" sz="1400" baseline="-25000" dirty="0" err="1" smtClean="0"/>
              <a:t>Hep</a:t>
            </a:r>
            <a:r>
              <a:rPr lang="en-US" sz="1400" dirty="0" smtClean="0"/>
              <a:t>]x100%</a:t>
            </a:r>
          </a:p>
          <a:p>
            <a:r>
              <a:rPr lang="en-US" sz="1400" baseline="30000" dirty="0"/>
              <a:t>3</a:t>
            </a:r>
            <a:r>
              <a:rPr lang="en-US" sz="1400" dirty="0" smtClean="0"/>
              <a:t>A negative number indicates that heparin tube mean value was less than the EDTA mean value</a:t>
            </a:r>
          </a:p>
          <a:p>
            <a:r>
              <a:rPr lang="en-US" sz="1400" baseline="30000" dirty="0"/>
              <a:t>4</a:t>
            </a:r>
            <a:r>
              <a:rPr lang="en-US" sz="1400" dirty="0" smtClean="0"/>
              <a:t>na=not applicable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95026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2126</TotalTime>
  <Words>193</Words>
  <Application>Microsoft Macintosh PowerPoint</Application>
  <PresentationFormat>Letter Paper (8.5x11 in)</PresentationFormat>
  <Paragraphs>78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mchung@uw.edu</dc:creator>
  <cp:lastModifiedBy>Chihiro Morishima</cp:lastModifiedBy>
  <cp:revision>41</cp:revision>
  <cp:lastPrinted>2019-04-29T22:52:45Z</cp:lastPrinted>
  <dcterms:created xsi:type="dcterms:W3CDTF">2019-04-29T18:37:17Z</dcterms:created>
  <dcterms:modified xsi:type="dcterms:W3CDTF">2019-07-27T17:59:51Z</dcterms:modified>
</cp:coreProperties>
</file>